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6" r:id="rId4"/>
    <p:sldId id="291" r:id="rId5"/>
    <p:sldId id="279" r:id="rId6"/>
    <p:sldId id="278" r:id="rId7"/>
    <p:sldId id="292" r:id="rId8"/>
    <p:sldId id="280" r:id="rId9"/>
    <p:sldId id="281" r:id="rId10"/>
    <p:sldId id="296" r:id="rId11"/>
    <p:sldId id="282" r:id="rId12"/>
    <p:sldId id="283" r:id="rId13"/>
    <p:sldId id="284" r:id="rId14"/>
    <p:sldId id="305" r:id="rId15"/>
    <p:sldId id="289" r:id="rId16"/>
    <p:sldId id="285" r:id="rId17"/>
    <p:sldId id="286" r:id="rId18"/>
    <p:sldId id="295" r:id="rId19"/>
    <p:sldId id="294" r:id="rId20"/>
    <p:sldId id="287" r:id="rId21"/>
    <p:sldId id="297" r:id="rId22"/>
    <p:sldId id="298" r:id="rId23"/>
    <p:sldId id="299" r:id="rId24"/>
    <p:sldId id="302" r:id="rId25"/>
    <p:sldId id="303" r:id="rId26"/>
    <p:sldId id="306" r:id="rId27"/>
    <p:sldId id="307" r:id="rId28"/>
    <p:sldId id="304" r:id="rId29"/>
    <p:sldId id="309" r:id="rId30"/>
    <p:sldId id="300" r:id="rId31"/>
    <p:sldId id="301" r:id="rId32"/>
    <p:sldId id="308" r:id="rId33"/>
    <p:sldId id="310" r:id="rId34"/>
    <p:sldId id="311" r:id="rId35"/>
    <p:sldId id="312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0FD3381D-9367-4A64-8B03-4AF185D99B2C}">
          <p14:sldIdLst>
            <p14:sldId id="273"/>
            <p14:sldId id="274"/>
            <p14:sldId id="276"/>
            <p14:sldId id="291"/>
            <p14:sldId id="279"/>
            <p14:sldId id="278"/>
            <p14:sldId id="292"/>
            <p14:sldId id="280"/>
            <p14:sldId id="281"/>
          </p14:sldIdLst>
        </p14:section>
        <p14:section name="Раздел без заголовка" id="{8E772B74-88CE-4E0A-AC40-850D8212D732}">
          <p14:sldIdLst>
            <p14:sldId id="296"/>
            <p14:sldId id="282"/>
            <p14:sldId id="283"/>
            <p14:sldId id="284"/>
            <p14:sldId id="305"/>
            <p14:sldId id="289"/>
            <p14:sldId id="285"/>
            <p14:sldId id="286"/>
            <p14:sldId id="295"/>
            <p14:sldId id="294"/>
            <p14:sldId id="287"/>
            <p14:sldId id="297"/>
            <p14:sldId id="298"/>
            <p14:sldId id="299"/>
            <p14:sldId id="302"/>
            <p14:sldId id="303"/>
            <p14:sldId id="300"/>
            <p14:sldId id="301"/>
            <p14:sldId id="304"/>
            <p14:sldId id="268"/>
            <p14:sldId id="269"/>
            <p14:sldId id="270"/>
            <p14:sldId id="272"/>
            <p14:sldId id="271"/>
            <p14:sldId id="266"/>
            <p14:sldId id="275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607A"/>
    <a:srgbClr val="315352"/>
    <a:srgbClr val="91CFC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362" autoAdjust="0"/>
  </p:normalViewPr>
  <p:slideViewPr>
    <p:cSldViewPr snapToGrid="0">
      <p:cViewPr varScale="1">
        <p:scale>
          <a:sx n="78" d="100"/>
          <a:sy n="78" d="100"/>
        </p:scale>
        <p:origin x="-90" y="-53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579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13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798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6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92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64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83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40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266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504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7544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12504-ADEA-48C5-8EC5-02172DC1E2F0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443AD-563F-4B8C-9537-8A0C01B5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132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12192000" cy="4337538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Рыночная экономика. </a:t>
            </a:r>
          </a:p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Спрос и предложение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09309" y="5791201"/>
            <a:ext cx="6802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/>
              <a:t>Софронова А.Ю., учитель истории </a:t>
            </a:r>
          </a:p>
          <a:p>
            <a:pPr algn="r"/>
            <a:r>
              <a:rPr lang="ru-RU" sz="2400" b="1" dirty="0"/>
              <a:t>и обществознания МОУ </a:t>
            </a:r>
            <a:r>
              <a:rPr lang="ru-RU" sz="2400" b="1" dirty="0" err="1"/>
              <a:t>Галибихинской</a:t>
            </a:r>
            <a:r>
              <a:rPr lang="ru-RU" sz="2400" b="1" dirty="0"/>
              <a:t> СШ</a:t>
            </a:r>
          </a:p>
        </p:txBody>
      </p:sp>
    </p:spTree>
    <p:extLst>
      <p:ext uri="{BB962C8B-B14F-4D97-AF65-F5344CB8AC3E}">
        <p14:creationId xmlns:p14="http://schemas.microsoft.com/office/powerpoint/2010/main" xmlns="" val="14376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H="1">
            <a:off x="4672584" y="1194605"/>
            <a:ext cx="7461504" cy="4375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376416" y="130298"/>
            <a:ext cx="56061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Предложение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4657344" cy="6858000"/>
          </a:xfrm>
          <a:prstGeom prst="rect">
            <a:avLst/>
          </a:prstGeom>
          <a:solidFill>
            <a:srgbClr val="4E607A">
              <a:alpha val="91000"/>
            </a:srgb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4584" y="69641"/>
            <a:ext cx="4472760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b="1" dirty="0">
                <a:solidFill>
                  <a:schemeClr val="bg1"/>
                </a:solidFill>
              </a:rPr>
              <a:t>Предложение товара изображается графически в виде кривой, отражающей отношение между ценой и количеством товара, которое производители при прочих равных условиях и за </a:t>
            </a:r>
            <a:r>
              <a:rPr lang="ru-RU" sz="3300" b="1" dirty="0" smtClean="0">
                <a:solidFill>
                  <a:schemeClr val="bg1"/>
                </a:solidFill>
              </a:rPr>
              <a:t>определенный </a:t>
            </a:r>
            <a:r>
              <a:rPr lang="ru-RU" sz="3300" b="1" dirty="0">
                <a:solidFill>
                  <a:schemeClr val="bg1"/>
                </a:solidFill>
              </a:rPr>
              <a:t>период времени изъявляют готовность </a:t>
            </a:r>
            <a:r>
              <a:rPr lang="ru-RU" sz="3300" b="1" dirty="0" smtClean="0">
                <a:solidFill>
                  <a:schemeClr val="bg1"/>
                </a:solidFill>
              </a:rPr>
              <a:t>продать</a:t>
            </a:r>
            <a:endParaRPr lang="ru-RU" sz="33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344" y="1287530"/>
            <a:ext cx="6979092" cy="557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909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Предложение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s://avatars.dzeninfra.ru/get-zen_doc/1884623/pub_6127bda04b943d646e9ba4d7_6127ca8caab00412194da102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9579" y="4191108"/>
            <a:ext cx="3964338" cy="240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3562" y="1389412"/>
            <a:ext cx="10957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Величина предложения </a:t>
            </a:r>
            <a:r>
              <a:rPr lang="ru-RU" sz="3600" dirty="0"/>
              <a:t>- количество товара, которое продавцы готовы продать при данной цене в данный период</a:t>
            </a:r>
            <a:r>
              <a:rPr lang="ru-RU" sz="3600" dirty="0" smtClean="0"/>
              <a:t>.</a:t>
            </a:r>
          </a:p>
          <a:p>
            <a:endParaRPr lang="ru-RU" sz="3600" dirty="0"/>
          </a:p>
          <a:p>
            <a:r>
              <a:rPr lang="ru-RU" sz="3600" b="1" dirty="0"/>
              <a:t>Закон предложения</a:t>
            </a:r>
            <a:r>
              <a:rPr lang="ru-RU" sz="3600" dirty="0"/>
              <a:t>: чем выше цена, тем больше величина предложения и наоборот</a:t>
            </a:r>
          </a:p>
        </p:txBody>
      </p:sp>
    </p:spTree>
    <p:extLst>
      <p:ext uri="{BB962C8B-B14F-4D97-AF65-F5344CB8AC3E}">
        <p14:creationId xmlns:p14="http://schemas.microsoft.com/office/powerpoint/2010/main" xmlns="" val="1720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Заголовок 1"/>
          <p:cNvSpPr txBox="1">
            <a:spLocks/>
          </p:cNvSpPr>
          <p:nvPr/>
        </p:nvSpPr>
        <p:spPr>
          <a:xfrm>
            <a:off x="1461655" y="1491043"/>
            <a:ext cx="9109363" cy="803035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Неценовые факторы </a:t>
            </a:r>
            <a:r>
              <a:rPr lang="ru-RU" b="1" dirty="0" smtClean="0"/>
              <a:t>предложения: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0937" y="2546290"/>
            <a:ext cx="113393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цены </a:t>
            </a:r>
            <a:r>
              <a:rPr lang="ru-RU" sz="3200" dirty="0"/>
              <a:t>на ресурсы (при их росте </a:t>
            </a:r>
            <a:r>
              <a:rPr lang="ru-RU" sz="3200" dirty="0" smtClean="0"/>
              <a:t>- </a:t>
            </a:r>
            <a:r>
              <a:rPr lang="ru-RU" sz="3200" dirty="0"/>
              <a:t>сокращение </a:t>
            </a:r>
            <a:r>
              <a:rPr lang="ru-RU" sz="3200" dirty="0" smtClean="0"/>
              <a:t>предложения);</a:t>
            </a:r>
            <a:endParaRPr lang="ru-RU" sz="3200" dirty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цены </a:t>
            </a:r>
            <a:r>
              <a:rPr lang="ru-RU" sz="3200" dirty="0"/>
              <a:t>на взаимозаменяемые и </a:t>
            </a:r>
            <a:r>
              <a:rPr lang="ru-RU" sz="3200" dirty="0" err="1"/>
              <a:t>взаимодополняемые</a:t>
            </a:r>
            <a:r>
              <a:rPr lang="ru-RU" sz="3200" dirty="0"/>
              <a:t> </a:t>
            </a:r>
            <a:r>
              <a:rPr lang="ru-RU" sz="3200" dirty="0" smtClean="0"/>
              <a:t>товары; </a:t>
            </a:r>
            <a:endParaRPr lang="ru-RU" sz="3200" dirty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уровень </a:t>
            </a:r>
            <a:r>
              <a:rPr lang="ru-RU" sz="3200" dirty="0"/>
              <a:t>техники и </a:t>
            </a:r>
            <a:r>
              <a:rPr lang="ru-RU" sz="3200" dirty="0" smtClean="0"/>
              <a:t>технологий;</a:t>
            </a:r>
            <a:endParaRPr lang="ru-RU" sz="3200" dirty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налоги</a:t>
            </a:r>
            <a:r>
              <a:rPr lang="ru-RU" sz="3200" dirty="0"/>
              <a:t>, дотации, инвестиции, премии и субсидии, влияющие на развитие производства;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число </a:t>
            </a:r>
            <a:r>
              <a:rPr lang="ru-RU" sz="3200" dirty="0"/>
              <a:t>продавцов </a:t>
            </a:r>
            <a:r>
              <a:rPr lang="ru-RU" sz="3200" dirty="0" smtClean="0"/>
              <a:t>на </a:t>
            </a:r>
            <a:r>
              <a:rPr lang="ru-RU" sz="3200" dirty="0"/>
              <a:t>рынке;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ожидания </a:t>
            </a:r>
            <a:r>
              <a:rPr lang="ru-RU" sz="3200" dirty="0"/>
              <a:t>производителей в связи с возможными изменениями цен и др.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232007" y="161974"/>
            <a:ext cx="56460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Предложение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52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Предложение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431" y="1476375"/>
            <a:ext cx="8343900" cy="48196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58845" y="2565892"/>
            <a:ext cx="30208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Цена не влияет!</a:t>
            </a:r>
          </a:p>
        </p:txBody>
      </p:sp>
    </p:spTree>
    <p:extLst>
      <p:ext uri="{BB962C8B-B14F-4D97-AF65-F5344CB8AC3E}">
        <p14:creationId xmlns:p14="http://schemas.microsoft.com/office/powerpoint/2010/main" xmlns="" val="4517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07264" y="177294"/>
            <a:ext cx="11763067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Изменение величины предложения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90144" y="2305550"/>
            <a:ext cx="24846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Влияет </a:t>
            </a:r>
            <a:r>
              <a:rPr lang="ru-RU" sz="4800" b="1" dirty="0" smtClean="0">
                <a:solidFill>
                  <a:srgbClr val="FF0000"/>
                </a:solidFill>
              </a:rPr>
              <a:t>ценовой </a:t>
            </a:r>
            <a:r>
              <a:rPr lang="ru-RU" sz="4800" b="1" dirty="0" smtClean="0">
                <a:solidFill>
                  <a:srgbClr val="FF0000"/>
                </a:solidFill>
              </a:rPr>
              <a:t>фактор!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970" r="9532"/>
          <a:stretch/>
        </p:blipFill>
        <p:spPr>
          <a:xfrm>
            <a:off x="3267190" y="1977957"/>
            <a:ext cx="4425696" cy="42662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919" y="2191834"/>
            <a:ext cx="3838514" cy="3838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3950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701637" y="0"/>
            <a:ext cx="905976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Рыночное равновесие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74" y="1548383"/>
            <a:ext cx="4405111" cy="51084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65654" y="1717988"/>
            <a:ext cx="631766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Рынок находится в </a:t>
            </a:r>
            <a:r>
              <a:rPr lang="ru-RU" sz="3600" b="1" dirty="0" smtClean="0"/>
              <a:t>равновесии</a:t>
            </a:r>
            <a:r>
              <a:rPr lang="ru-RU" sz="3600" dirty="0" smtClean="0"/>
              <a:t>, если цена товара такова, что количество товара, которое покупатели хотят приобрести, совпадает с количеством товара, которое продавцы готовы предложить к продаже.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8576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998" y="2784765"/>
            <a:ext cx="108204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1. В результате рекламной кампании население стало предпочитать кока-колу квасу. Что случится со спросом на кока-колу?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4150" y="1754378"/>
            <a:ext cx="115062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Решите задачу, </a:t>
            </a:r>
            <a:r>
              <a:rPr lang="ru-RU" sz="4400" dirty="0" smtClean="0">
                <a:solidFill>
                  <a:schemeClr val="bg1"/>
                </a:solidFill>
              </a:rPr>
              <a:t>используйте </a:t>
            </a:r>
            <a:r>
              <a:rPr lang="ru-RU" sz="4400" dirty="0" smtClean="0">
                <a:solidFill>
                  <a:schemeClr val="bg1"/>
                </a:solidFill>
              </a:rPr>
              <a:t>при ответе график.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687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05950"/>
            <a:ext cx="12192000" cy="4739432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415" y="1605950"/>
            <a:ext cx="8741170" cy="473943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2" y="1605950"/>
            <a:ext cx="4394774" cy="112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817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3398" y="3525361"/>
            <a:ext cx="10820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2. Как изменится спрос на красную икру при увеличении доходов населения?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5760" y="2212477"/>
            <a:ext cx="116311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Решите задачу, </a:t>
            </a:r>
            <a:r>
              <a:rPr lang="ru-RU" sz="4400" dirty="0" smtClean="0">
                <a:solidFill>
                  <a:schemeClr val="bg1"/>
                </a:solidFill>
              </a:rPr>
              <a:t>используйте </a:t>
            </a:r>
            <a:r>
              <a:rPr lang="ru-RU" sz="4400" dirty="0" smtClean="0">
                <a:solidFill>
                  <a:schemeClr val="bg1"/>
                </a:solidFill>
              </a:rPr>
              <a:t>при ответе график.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385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05950"/>
            <a:ext cx="12192000" cy="4739432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1398" y="1605161"/>
            <a:ext cx="4535424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11398" y="2588270"/>
            <a:ext cx="4207347" cy="304698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i="1" dirty="0" smtClean="0"/>
              <a:t>Ответ: </a:t>
            </a:r>
            <a:r>
              <a:rPr lang="ru-RU" sz="3200" dirty="0" smtClean="0"/>
              <a:t>к</a:t>
            </a:r>
            <a:r>
              <a:rPr lang="ru-RU" sz="3200" dirty="0" smtClean="0"/>
              <a:t>расная </a:t>
            </a:r>
            <a:r>
              <a:rPr lang="ru-RU" sz="3200" dirty="0" smtClean="0"/>
              <a:t>икра – это нормальный товар, следовательно, спрос на нее возрастет с ростом доходов потребителей</a:t>
            </a:r>
            <a:endParaRPr lang="ru-RU" sz="32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665" y="1603585"/>
            <a:ext cx="4005733" cy="473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20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.mk.ru/upload/entities/2020/11/11/17/articles/facebookPicture/88/c0/6a/26/18d12f97f5c1ed81937ead397f9f60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643" y="2457983"/>
            <a:ext cx="4498848" cy="2999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641193" y="1471907"/>
            <a:ext cx="6064408" cy="4270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Спрос</a:t>
            </a:r>
            <a:r>
              <a:rPr lang="ru-RU" dirty="0" smtClean="0"/>
              <a:t> – желание и возможность потребителей купить товар при определенном уровне цен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983547" y="69641"/>
            <a:ext cx="3474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6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Спрос</a:t>
            </a:r>
          </a:p>
        </p:txBody>
      </p:sp>
    </p:spTree>
    <p:extLst>
      <p:ext uri="{BB962C8B-B14F-4D97-AF65-F5344CB8AC3E}">
        <p14:creationId xmlns:p14="http://schemas.microsoft.com/office/powerpoint/2010/main" xmlns="" val="24502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998" y="2784765"/>
            <a:ext cx="10820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3. Что случится с кривой спроса на перловую крупу с ростом доходов потребителей?</a:t>
            </a:r>
          </a:p>
          <a:p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534" y="1681226"/>
            <a:ext cx="115062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Решите задачу, </a:t>
            </a:r>
            <a:r>
              <a:rPr lang="ru-RU" sz="4400" dirty="0" smtClean="0">
                <a:solidFill>
                  <a:schemeClr val="bg1"/>
                </a:solidFill>
              </a:rPr>
              <a:t>используйте </a:t>
            </a:r>
            <a:r>
              <a:rPr lang="ru-RU" sz="4400" dirty="0" smtClean="0">
                <a:solidFill>
                  <a:schemeClr val="bg1"/>
                </a:solidFill>
              </a:rPr>
              <a:t>при ответе график.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2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05950"/>
            <a:ext cx="12192000" cy="4739432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1398" y="1605161"/>
            <a:ext cx="4535424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864352" y="2203192"/>
            <a:ext cx="4011168" cy="397031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i="1" dirty="0" smtClean="0"/>
              <a:t>Ответ. </a:t>
            </a:r>
            <a:r>
              <a:rPr lang="ru-RU" sz="2800" dirty="0" smtClean="0"/>
              <a:t>Перловая </a:t>
            </a:r>
            <a:r>
              <a:rPr lang="ru-RU" sz="2800" dirty="0"/>
              <a:t>крупа — товар низшей категории, </a:t>
            </a:r>
            <a:r>
              <a:rPr lang="ru-RU" sz="2800" dirty="0" smtClean="0"/>
              <a:t>следовательно</a:t>
            </a:r>
            <a:r>
              <a:rPr lang="ru-RU" sz="2800" dirty="0"/>
              <a:t>, с увеличением доходов потребители сократят ее </a:t>
            </a:r>
            <a:r>
              <a:rPr lang="ru-RU" sz="2800" dirty="0" smtClean="0"/>
              <a:t>потребление</a:t>
            </a:r>
            <a:r>
              <a:rPr lang="ru-RU" sz="2800" dirty="0"/>
              <a:t>, переключившись на более ценные блага.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604" y="1605161"/>
            <a:ext cx="4066748" cy="473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490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9927" y="1939296"/>
            <a:ext cx="108204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4. Что произойдет со спросом на соль при увеличении доходов населения?</a:t>
            </a:r>
          </a:p>
          <a:p>
            <a:endParaRPr lang="ru-RU" sz="4800" dirty="0" smtClean="0"/>
          </a:p>
          <a:p>
            <a:r>
              <a:rPr lang="ru-RU" sz="4800" dirty="0" smtClean="0"/>
              <a:t>5. Что может переместить кривую спроса на соль?</a:t>
            </a:r>
          </a:p>
          <a:p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602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05950"/>
            <a:ext cx="12192000" cy="4739432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56390" y="1605950"/>
            <a:ext cx="4535424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620428" y="1820280"/>
            <a:ext cx="4207347" cy="452431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i="1" dirty="0" smtClean="0"/>
              <a:t>4. Ответ. </a:t>
            </a:r>
            <a:r>
              <a:rPr lang="ru-RU" sz="3200" dirty="0" smtClean="0"/>
              <a:t>Изменение </a:t>
            </a:r>
            <a:r>
              <a:rPr lang="ru-RU" sz="3200" dirty="0"/>
              <a:t>доходов потребителей вряд ли окажет какое-либо воздействие на потребление ими соли. Спрос на соль не изменится, и кривая спроса останется прежней.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53942" y="1605949"/>
            <a:ext cx="4535424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290103" y="1780981"/>
            <a:ext cx="4463101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900" i="1" dirty="0" smtClean="0"/>
              <a:t>5. Ответ. </a:t>
            </a:r>
            <a:r>
              <a:rPr lang="ru-RU" sz="2900" dirty="0" smtClean="0"/>
              <a:t>Спрос </a:t>
            </a:r>
            <a:r>
              <a:rPr lang="ru-RU" sz="2900" dirty="0"/>
              <a:t>на соль может возрасти в </a:t>
            </a:r>
            <a:r>
              <a:rPr lang="ru-RU" sz="2900" dirty="0" smtClean="0"/>
              <a:t>июле-августе </a:t>
            </a:r>
            <a:r>
              <a:rPr lang="ru-RU" sz="2900" dirty="0"/>
              <a:t>в связи с тем, что в этот период домашние хозяйки осуществляют </a:t>
            </a:r>
            <a:r>
              <a:rPr lang="ru-RU" sz="2900" dirty="0" smtClean="0"/>
              <a:t>консервирование </a:t>
            </a:r>
            <a:r>
              <a:rPr lang="ru-RU" sz="2900" dirty="0"/>
              <a:t>и засолку огурцов, </a:t>
            </a:r>
            <a:r>
              <a:rPr lang="ru-RU" sz="2900" dirty="0" smtClean="0"/>
              <a:t>помидоров</a:t>
            </a:r>
            <a:r>
              <a:rPr lang="ru-RU" sz="2900" dirty="0"/>
              <a:t> </a:t>
            </a:r>
            <a:r>
              <a:rPr lang="ru-RU" sz="2900" dirty="0" smtClean="0"/>
              <a:t>и др. </a:t>
            </a:r>
            <a:r>
              <a:rPr lang="ru-RU" sz="2900" dirty="0"/>
              <a:t>Следовательно, соли будет потребляться </a:t>
            </a:r>
            <a:r>
              <a:rPr lang="ru-RU" sz="2900" dirty="0" smtClean="0"/>
              <a:t>больше</a:t>
            </a:r>
            <a:r>
              <a:rPr lang="ru-RU" sz="29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40437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998" y="2784765"/>
            <a:ext cx="10820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6. </a:t>
            </a:r>
            <a:r>
              <a:rPr lang="ru-RU" sz="4800" dirty="0">
                <a:solidFill>
                  <a:schemeClr val="bg1"/>
                </a:solidFill>
              </a:rPr>
              <a:t>Что случится с кривой спроса на баранину при значительном удорожании говядины и свинины? </a:t>
            </a:r>
          </a:p>
          <a:p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7680" y="1669034"/>
            <a:ext cx="115580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Решите задачу, </a:t>
            </a:r>
            <a:r>
              <a:rPr lang="ru-RU" sz="4400" dirty="0" smtClean="0">
                <a:solidFill>
                  <a:schemeClr val="bg1"/>
                </a:solidFill>
              </a:rPr>
              <a:t>используйте </a:t>
            </a:r>
            <a:r>
              <a:rPr lang="ru-RU" sz="4400" dirty="0" smtClean="0">
                <a:solidFill>
                  <a:schemeClr val="bg1"/>
                </a:solidFill>
              </a:rPr>
              <a:t>при ответе график.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8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05950"/>
            <a:ext cx="12192000" cy="4739432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1398" y="1605161"/>
            <a:ext cx="4535424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875436" y="1603585"/>
            <a:ext cx="4207347" cy="483209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i="1" dirty="0" smtClean="0"/>
              <a:t>Ответ. </a:t>
            </a:r>
            <a:r>
              <a:rPr lang="ru-RU" sz="2800" dirty="0" smtClean="0"/>
              <a:t>При </a:t>
            </a:r>
            <a:r>
              <a:rPr lang="ru-RU" sz="2800" dirty="0"/>
              <a:t>удорожании говядины и свинины величина спроса на эти виды мяса уменьшится в соответствии с законом спроса. Для того чтобы сохранить уровень потребления мяса, люди начнут покупать больше баранины, цена которой не </a:t>
            </a:r>
            <a:r>
              <a:rPr lang="ru-RU" sz="2800" dirty="0" smtClean="0"/>
              <a:t>изменилась</a:t>
            </a:r>
            <a:endParaRPr lang="ru-RU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130" y="1603585"/>
            <a:ext cx="4005733" cy="473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019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4715" y="1170432"/>
            <a:ext cx="108652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800" dirty="0" smtClean="0"/>
          </a:p>
          <a:p>
            <a:endParaRPr lang="ru-RU" sz="4800" dirty="0" smtClean="0"/>
          </a:p>
          <a:p>
            <a:r>
              <a:rPr lang="ru-RU" sz="3600" dirty="0" smtClean="0"/>
              <a:t>«Холодная погода сократила величину спроса на комнаты в гостиницах на Черноморском побережье, уменьшив тем самым цену аренды комнаты. Падение цены аренды, в свою очередь, вызвало увеличение спроса, так что в конце концов цена возвратилась к своему первоначальному уровню».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798" y="1669034"/>
            <a:ext cx="110756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7. Что </a:t>
            </a:r>
            <a:r>
              <a:rPr lang="ru-RU" sz="4400" dirty="0" smtClean="0">
                <a:solidFill>
                  <a:schemeClr val="bg1"/>
                </a:solidFill>
              </a:rPr>
              <a:t>неверно в следующем утверждении? </a:t>
            </a:r>
          </a:p>
        </p:txBody>
      </p:sp>
    </p:spTree>
    <p:extLst>
      <p:ext uri="{BB962C8B-B14F-4D97-AF65-F5344CB8AC3E}">
        <p14:creationId xmlns:p14="http://schemas.microsoft.com/office/powerpoint/2010/main" xmlns="" val="22696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3304033" y="1645920"/>
            <a:ext cx="5852160" cy="440120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i="1" dirty="0" smtClean="0"/>
              <a:t>Ответ. </a:t>
            </a:r>
            <a:r>
              <a:rPr lang="ru-RU" sz="2800" dirty="0" smtClean="0"/>
              <a:t>В данном утверждении перепутаны понятия «спрос» и «величина спроса». Правильнее было бы сказать, что холодная погода привела к сокращению спроса на комнаты, так как в этом случае спрос изменится при любом уровне цены. Падение же цены, напротив, вызовет повышение величины спроса.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696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998" y="2784765"/>
            <a:ext cx="10820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8. </a:t>
            </a:r>
            <a:r>
              <a:rPr lang="ru-RU" sz="4800" dirty="0" smtClean="0">
                <a:solidFill>
                  <a:schemeClr val="bg1"/>
                </a:solidFill>
              </a:rPr>
              <a:t>Что произойдет с кривой предложения пшеницы при увеличении цен на минеральные удобрения? </a:t>
            </a:r>
            <a:endParaRPr lang="ru-RU" sz="4800" dirty="0">
              <a:solidFill>
                <a:schemeClr val="bg1"/>
              </a:solidFill>
            </a:endParaRPr>
          </a:p>
          <a:p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1104" y="1669034"/>
            <a:ext cx="11740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Решите </a:t>
            </a:r>
            <a:r>
              <a:rPr lang="ru-RU" sz="4400" dirty="0" smtClean="0">
                <a:solidFill>
                  <a:schemeClr val="bg1"/>
                </a:solidFill>
              </a:rPr>
              <a:t>задачу, </a:t>
            </a:r>
            <a:r>
              <a:rPr lang="ru-RU" sz="4400" dirty="0" smtClean="0">
                <a:solidFill>
                  <a:schemeClr val="bg1"/>
                </a:solidFill>
              </a:rPr>
              <a:t>используйте </a:t>
            </a:r>
            <a:r>
              <a:rPr lang="ru-RU" sz="4400" dirty="0" smtClean="0">
                <a:solidFill>
                  <a:schemeClr val="bg1"/>
                </a:solidFill>
              </a:rPr>
              <a:t>при ответе график.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16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1356" y="1670304"/>
            <a:ext cx="5696712" cy="434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5711398" y="1605161"/>
            <a:ext cx="5080022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8736" y="974682"/>
            <a:ext cx="463296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endParaRPr lang="ru-RU" sz="2800" dirty="0" smtClean="0"/>
          </a:p>
          <a:p>
            <a:r>
              <a:rPr lang="ru-RU" sz="2800" i="1" dirty="0" smtClean="0"/>
              <a:t>Ответ. </a:t>
            </a:r>
            <a:r>
              <a:rPr lang="ru-RU" sz="2800" dirty="0" smtClean="0"/>
              <a:t>Более высокая цена на минеральные удобрения увеличит издержки производства пшеницы. Это означает, что при сохранении той же самой рыночной цены на пшеницу фермеры смогут предложить к продаже меньшее количество своего товара.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2616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H="1">
            <a:off x="4672584" y="1194605"/>
            <a:ext cx="7461504" cy="4375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1665" r="2222" b="2232"/>
          <a:stretch/>
        </p:blipFill>
        <p:spPr>
          <a:xfrm>
            <a:off x="4472760" y="1792223"/>
            <a:ext cx="7719240" cy="391363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983547" y="69641"/>
            <a:ext cx="3474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6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Спрос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4657344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4657344" cy="6894195"/>
          </a:xfrm>
          <a:prstGeom prst="rect">
            <a:avLst/>
          </a:prstGeom>
          <a:solidFill>
            <a:srgbClr val="4E607A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400" b="1" dirty="0">
                <a:solidFill>
                  <a:schemeClr val="bg1"/>
                </a:solidFill>
              </a:rPr>
              <a:t>Спрос на отдельный товар изображается графически в виде кривой, отражающей взаимосвязь между ценой единицы товара и количеством товара, которое потребители готовы купить при каждой цене за определенный период времени и при прочих равных условиях </a:t>
            </a:r>
          </a:p>
        </p:txBody>
      </p:sp>
    </p:spTree>
    <p:extLst>
      <p:ext uri="{BB962C8B-B14F-4D97-AF65-F5344CB8AC3E}">
        <p14:creationId xmlns:p14="http://schemas.microsoft.com/office/powerpoint/2010/main" xmlns="" val="364523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4298" y="2565333"/>
            <a:ext cx="113786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9. </a:t>
            </a:r>
            <a:r>
              <a:rPr lang="ru-RU" sz="4800" dirty="0"/>
              <a:t>Предположим, что в производстве стали внедрена новая технология, обеспечивающая экономию затрат. Что случится с предложением на рынке стали? </a:t>
            </a:r>
          </a:p>
          <a:p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376" y="1669034"/>
            <a:ext cx="116921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Решите задачу, </a:t>
            </a:r>
            <a:r>
              <a:rPr lang="ru-RU" sz="4400" dirty="0" smtClean="0">
                <a:solidFill>
                  <a:schemeClr val="bg1"/>
                </a:solidFill>
              </a:rPr>
              <a:t>используйте </a:t>
            </a:r>
            <a:r>
              <a:rPr lang="ru-RU" sz="4400" dirty="0" smtClean="0">
                <a:solidFill>
                  <a:schemeClr val="bg1"/>
                </a:solidFill>
              </a:rPr>
              <a:t>при ответе график.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96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05950"/>
            <a:ext cx="12192000" cy="4739432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1398" y="1605161"/>
            <a:ext cx="5080022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359182" y="1989323"/>
            <a:ext cx="4365792" cy="397031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i="1" dirty="0" smtClean="0"/>
              <a:t>Ответ. </a:t>
            </a:r>
            <a:r>
              <a:rPr lang="ru-RU" sz="2800" dirty="0" smtClean="0"/>
              <a:t>Внедрение </a:t>
            </a:r>
            <a:r>
              <a:rPr lang="ru-RU" sz="2800" dirty="0" smtClean="0"/>
              <a:t>новой, прогрессивной технологии обеспечит снижение затрат на производство каждой дополнительной тонны стали. Производство дополнительных тонн стали станет прибыльным и предложение увеличится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50138" t="34838" r="5463" b="6134"/>
          <a:stretch/>
        </p:blipFill>
        <p:spPr>
          <a:xfrm>
            <a:off x="1212714" y="1604372"/>
            <a:ext cx="5080022" cy="47402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4595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998" y="2784765"/>
            <a:ext cx="10820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10. </a:t>
            </a:r>
            <a:r>
              <a:rPr lang="ru-RU" sz="4800" dirty="0">
                <a:solidFill>
                  <a:schemeClr val="bg1"/>
                </a:solidFill>
              </a:rPr>
              <a:t>Как отреагируют продавцы иностранных автомобилей на введение импортных пошлин на их товар? </a:t>
            </a:r>
          </a:p>
          <a:p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3568" y="1669034"/>
            <a:ext cx="11667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Решите задачу, </a:t>
            </a:r>
            <a:r>
              <a:rPr lang="ru-RU" sz="4400" dirty="0" smtClean="0">
                <a:solidFill>
                  <a:schemeClr val="bg1"/>
                </a:solidFill>
              </a:rPr>
              <a:t>используйте </a:t>
            </a:r>
            <a:r>
              <a:rPr lang="ru-RU" sz="4400" dirty="0" smtClean="0">
                <a:solidFill>
                  <a:schemeClr val="bg1"/>
                </a:solidFill>
              </a:rPr>
              <a:t>при ответе график.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16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Практикум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0" y="1669034"/>
            <a:ext cx="12192000" cy="4337538"/>
          </a:xfrm>
          <a:prstGeom prst="rect">
            <a:avLst/>
          </a:prstGeom>
          <a:solidFill>
            <a:srgbClr val="4E607A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  </a:t>
            </a:r>
            <a:endParaRPr lang="ru-RU" sz="66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1356" y="1670304"/>
            <a:ext cx="5696712" cy="434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5711398" y="1605161"/>
            <a:ext cx="5080022" cy="4738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88736" y="1247293"/>
            <a:ext cx="4876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/>
          </a:p>
          <a:p>
            <a:pPr algn="just"/>
            <a:r>
              <a:rPr lang="ru-RU" sz="2800" i="1" dirty="0" smtClean="0"/>
              <a:t>Ответ. </a:t>
            </a:r>
            <a:r>
              <a:rPr lang="ru-RU" sz="2800" dirty="0" smtClean="0"/>
              <a:t>Импортные пошлины, взимаемые с каждого ввозимого автомобиля, увеличат издержки продаж этих автомобилей на нашем внутреннем рынке, а это значит, что продавцы сократят ввоз в нашу страну иностранных автомобилей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52616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852055" y="357187"/>
            <a:ext cx="7865225" cy="1410653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Задачи для самоконтроля: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8096" y="2206074"/>
            <a:ext cx="11033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1</a:t>
            </a:r>
            <a:r>
              <a:rPr lang="ru-RU" sz="3600" b="1" dirty="0" smtClean="0"/>
              <a:t>. </a:t>
            </a:r>
            <a:r>
              <a:rPr lang="ru-RU" sz="3600" dirty="0" smtClean="0"/>
              <a:t>Что случится с кривой спроса на мороженое в летний период? </a:t>
            </a:r>
          </a:p>
          <a:p>
            <a:r>
              <a:rPr lang="ru-RU" sz="3600" b="1" dirty="0" smtClean="0"/>
              <a:t>2. </a:t>
            </a:r>
            <a:r>
              <a:rPr lang="ru-RU" sz="3600" dirty="0" smtClean="0"/>
              <a:t>Что случится со спросом на автомобили при резком повышении цены на бензин? </a:t>
            </a:r>
          </a:p>
          <a:p>
            <a:r>
              <a:rPr lang="ru-RU" sz="3600" b="1" dirty="0" smtClean="0"/>
              <a:t>3. </a:t>
            </a:r>
            <a:r>
              <a:rPr lang="ru-RU" sz="3600" dirty="0" smtClean="0"/>
              <a:t>За последние годы в Москве появилось много новых кафе и ресторанов. Что можно сказать о кривой предложения на московском рынке услуг общепита? </a:t>
            </a:r>
          </a:p>
        </p:txBody>
      </p:sp>
    </p:spTree>
    <p:extLst>
      <p:ext uri="{BB962C8B-B14F-4D97-AF65-F5344CB8AC3E}">
        <p14:creationId xmlns:p14="http://schemas.microsoft.com/office/powerpoint/2010/main" xmlns="" val="24502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852055" y="357187"/>
            <a:ext cx="7865225" cy="1410653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Литература: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8096" y="2206074"/>
            <a:ext cx="11033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1</a:t>
            </a:r>
            <a:r>
              <a:rPr lang="ru-RU" sz="3600" b="1" dirty="0" smtClean="0"/>
              <a:t>. Савицкая</a:t>
            </a:r>
            <a:r>
              <a:rPr lang="ru-RU" sz="3600" b="1" smtClean="0"/>
              <a:t>, Е.В. </a:t>
            </a:r>
            <a:r>
              <a:rPr lang="ru-RU" sz="3600" smtClean="0"/>
              <a:t>Уроки </a:t>
            </a:r>
            <a:r>
              <a:rPr lang="ru-RU" sz="3600" dirty="0" smtClean="0"/>
              <a:t>экономики в школе: В 2 кн. Кн. 1. Пособие для учителя. -3-е изд.-М.: Вита-Пресс, 2000. - 447 е.: ил. </a:t>
            </a:r>
          </a:p>
        </p:txBody>
      </p:sp>
    </p:spTree>
    <p:extLst>
      <p:ext uri="{BB962C8B-B14F-4D97-AF65-F5344CB8AC3E}">
        <p14:creationId xmlns:p14="http://schemas.microsoft.com/office/powerpoint/2010/main" xmlns="" val="24502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923691" y="0"/>
            <a:ext cx="3837709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Спрос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733179" y="1374108"/>
            <a:ext cx="1102822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Величина спроса </a:t>
            </a:r>
            <a:r>
              <a:rPr lang="ru-RU" sz="3600" dirty="0"/>
              <a:t>- количество товара, которое потребители готовы приобрести при данной цене в данный период</a:t>
            </a:r>
            <a:r>
              <a:rPr lang="ru-RU" sz="3600" dirty="0" smtClean="0"/>
              <a:t>.</a:t>
            </a:r>
          </a:p>
          <a:p>
            <a:endParaRPr lang="ru-RU" sz="3600" dirty="0"/>
          </a:p>
          <a:p>
            <a:r>
              <a:rPr lang="ru-RU" sz="3600" b="1" dirty="0"/>
              <a:t>Закон спроса</a:t>
            </a:r>
            <a:r>
              <a:rPr lang="ru-RU" sz="3600" dirty="0"/>
              <a:t>: чем выше цена, тем меньше величина спроса и наоборот</a:t>
            </a:r>
          </a:p>
        </p:txBody>
      </p:sp>
      <p:pic>
        <p:nvPicPr>
          <p:cNvPr id="7" name="Picture 2" descr="https://synergy.ru/assets/upload/news/slid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5793" y="4272340"/>
            <a:ext cx="7004538" cy="258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7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H="1">
            <a:off x="2048810" y="1104485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49778" y="2722526"/>
            <a:ext cx="111736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/>
              <a:t>вкусы и предпочтения потребителей </a:t>
            </a:r>
            <a:r>
              <a:rPr lang="ru-RU" sz="3600" dirty="0" smtClean="0"/>
              <a:t>(</a:t>
            </a:r>
            <a:r>
              <a:rPr lang="ru-RU" sz="3600" dirty="0"/>
              <a:t>сезон, мода);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число покупателей на рынке;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доходы потребителей;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цены на взаимозаменяемые и взаимодополняющие товары;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ожидание будущего изменения цен и доходов.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61655" y="1544479"/>
            <a:ext cx="7682345" cy="842758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b="1" dirty="0"/>
              <a:t>Неценовые факторы </a:t>
            </a:r>
            <a:r>
              <a:rPr lang="ru-RU" sz="6600" b="1" dirty="0" smtClean="0"/>
              <a:t>спроса:</a:t>
            </a:r>
            <a:endParaRPr lang="ru-RU" sz="66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952462" y="5740"/>
            <a:ext cx="28344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6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Спрос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79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679" r="3969"/>
          <a:stretch/>
        </p:blipFill>
        <p:spPr>
          <a:xfrm>
            <a:off x="3487939" y="1515313"/>
            <a:ext cx="8090222" cy="467430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20208" y="2585966"/>
            <a:ext cx="28350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Цена не влияет!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53325" y="3244334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Изменение спроса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65089" y="360494"/>
            <a:ext cx="68467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Изменение спроса</a:t>
            </a:r>
          </a:p>
        </p:txBody>
      </p:sp>
    </p:spTree>
    <p:extLst>
      <p:ext uri="{BB962C8B-B14F-4D97-AF65-F5344CB8AC3E}">
        <p14:creationId xmlns:p14="http://schemas.microsoft.com/office/powerpoint/2010/main" xmlns="" val="31625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82624" y="177294"/>
            <a:ext cx="10787707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Изменение величины спроса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882" y="1466321"/>
            <a:ext cx="4999429" cy="50935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999744" y="2305550"/>
            <a:ext cx="3011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Влияет 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ценовой фактор!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45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245799" y="1302328"/>
            <a:ext cx="107245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/>
              <a:t>В отношении большинства товаров повышение дохода приводит к увеличению спроса. По мере роста доходов потребители, как правило, покупают больше мясных продуктов, фруктов, бытовой техники, модной одежды. И наоборот, при снижении дохода спрос на такие товары падает.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/>
              <a:t>Товары, спрос на которые изменяется в прямой зависимости от изменения денежного дохода, называются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нормальными товарами (или товарами высшей категории).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/>
              <a:t>Товары, спрос на которые изменяется в противоположном направлении, т.е. возрастает при снижении доходов, называются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худшими товарами (или товарами низшей категории). 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89208" y="69641"/>
            <a:ext cx="28344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6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Спрос</a:t>
            </a:r>
          </a:p>
        </p:txBody>
      </p:sp>
    </p:spTree>
    <p:extLst>
      <p:ext uri="{BB962C8B-B14F-4D97-AF65-F5344CB8AC3E}">
        <p14:creationId xmlns:p14="http://schemas.microsoft.com/office/powerpoint/2010/main" xmlns="" val="4866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90656" y="0"/>
            <a:ext cx="6870746" cy="11914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Предложение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36618" y="1177637"/>
            <a:ext cx="9933713" cy="138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365205" y="2004257"/>
            <a:ext cx="7010955" cy="378694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/>
              <a:t>Предложение</a:t>
            </a:r>
            <a:r>
              <a:rPr lang="ru-RU" dirty="0"/>
              <a:t> – желание и возможность продавцов предложить товар при определенном уровне </a:t>
            </a:r>
            <a:r>
              <a:rPr lang="ru-RU" dirty="0" smtClean="0"/>
              <a:t>цен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181" y="2004257"/>
            <a:ext cx="4344150" cy="378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075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1065</Words>
  <Application>Microsoft Office PowerPoint</Application>
  <PresentationFormat>Произвольный</PresentationFormat>
  <Paragraphs>126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Магнолия</dc:creator>
  <cp:lastModifiedBy>ИРИНА</cp:lastModifiedBy>
  <cp:revision>51</cp:revision>
  <dcterms:created xsi:type="dcterms:W3CDTF">2022-04-05T11:28:01Z</dcterms:created>
  <dcterms:modified xsi:type="dcterms:W3CDTF">2023-11-08T16:16:15Z</dcterms:modified>
</cp:coreProperties>
</file>