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36"/>
  </p:notesMasterIdLst>
  <p:sldIdLst>
    <p:sldId id="292" r:id="rId2"/>
    <p:sldId id="256" r:id="rId3"/>
    <p:sldId id="257" r:id="rId4"/>
    <p:sldId id="258" r:id="rId5"/>
    <p:sldId id="259" r:id="rId6"/>
    <p:sldId id="260" r:id="rId7"/>
    <p:sldId id="261" r:id="rId8"/>
    <p:sldId id="264" r:id="rId9"/>
    <p:sldId id="265" r:id="rId10"/>
    <p:sldId id="266" r:id="rId11"/>
    <p:sldId id="267" r:id="rId12"/>
    <p:sldId id="268" r:id="rId13"/>
    <p:sldId id="274" r:id="rId14"/>
    <p:sldId id="269" r:id="rId15"/>
    <p:sldId id="270" r:id="rId16"/>
    <p:sldId id="271" r:id="rId17"/>
    <p:sldId id="272" r:id="rId18"/>
    <p:sldId id="275" r:id="rId19"/>
    <p:sldId id="273" r:id="rId20"/>
    <p:sldId id="276" r:id="rId21"/>
    <p:sldId id="277" r:id="rId22"/>
    <p:sldId id="278" r:id="rId23"/>
    <p:sldId id="279" r:id="rId24"/>
    <p:sldId id="280" r:id="rId25"/>
    <p:sldId id="281" r:id="rId26"/>
    <p:sldId id="283" r:id="rId27"/>
    <p:sldId id="282" r:id="rId28"/>
    <p:sldId id="284" r:id="rId29"/>
    <p:sldId id="285" r:id="rId30"/>
    <p:sldId id="286" r:id="rId31"/>
    <p:sldId id="287" r:id="rId32"/>
    <p:sldId id="288" r:id="rId33"/>
    <p:sldId id="289" r:id="rId34"/>
    <p:sldId id="290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1" autoAdjust="0"/>
    <p:restoredTop sz="94660"/>
  </p:normalViewPr>
  <p:slideViewPr>
    <p:cSldViewPr>
      <p:cViewPr varScale="1">
        <p:scale>
          <a:sx n="83" d="100"/>
          <a:sy n="83" d="100"/>
        </p:scale>
        <p:origin x="147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6C0CBD-B1B8-4033-B2A3-1E63C23672F3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AB44B-ADD8-474A-822E-08C0541C61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8AB44B-ADD8-474A-822E-08C0541C61D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F636-3878-4BD3-BF76-F3736B137765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9D4E-F40B-47DC-858D-A64CC7D45B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F636-3878-4BD3-BF76-F3736B137765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9D4E-F40B-47DC-858D-A64CC7D45B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F636-3878-4BD3-BF76-F3736B137765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9D4E-F40B-47DC-858D-A64CC7D45B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F636-3878-4BD3-BF76-F3736B137765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9D4E-F40B-47DC-858D-A64CC7D45B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F636-3878-4BD3-BF76-F3736B137765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9D4E-F40B-47DC-858D-A64CC7D45B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F636-3878-4BD3-BF76-F3736B137765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9D4E-F40B-47DC-858D-A64CC7D45B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F636-3878-4BD3-BF76-F3736B137765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9D4E-F40B-47DC-858D-A64CC7D45B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F636-3878-4BD3-BF76-F3736B137765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9D4E-F40B-47DC-858D-A64CC7D45B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F636-3878-4BD3-BF76-F3736B137765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9D4E-F40B-47DC-858D-A64CC7D45B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F636-3878-4BD3-BF76-F3736B137765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9D4E-F40B-47DC-858D-A64CC7D45B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F636-3878-4BD3-BF76-F3736B137765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D9D4E-F40B-47DC-858D-A64CC7D45B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1BF636-3878-4BD3-BF76-F3736B137765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D9D4E-F40B-47DC-858D-A64CC7D45B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85786" y="428604"/>
            <a:ext cx="7772400" cy="3571900"/>
          </a:xfrm>
        </p:spPr>
        <p:txBody>
          <a:bodyPr>
            <a:normAutofit/>
          </a:bodyPr>
          <a:lstStyle/>
          <a:p>
            <a:r>
              <a:rPr lang="ru-RU" dirty="0" smtClean="0"/>
              <a:t>МИХАИЛ ЮРЬЕВИЧ ЛЕРМОНТОВ—ГОРДОСТЬ И СЛАВА РУССКОЙ ПОЭЗИИ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114436"/>
          </a:xfrm>
        </p:spPr>
        <p:txBody>
          <a:bodyPr>
            <a:normAutofit fontScale="55000" lnSpcReduction="20000"/>
          </a:bodyPr>
          <a:lstStyle/>
          <a:p>
            <a:pPr algn="l"/>
            <a:r>
              <a:rPr lang="ru-RU" dirty="0" smtClean="0">
                <a:solidFill>
                  <a:srgbClr val="FF0000"/>
                </a:solidFill>
              </a:rPr>
              <a:t>(Урок литературы.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Цель: познакомить с личностью  поэта и его творчеством.)</a:t>
            </a:r>
            <a:endParaRPr lang="en-US" dirty="0" smtClean="0">
              <a:solidFill>
                <a:srgbClr val="FF0000"/>
              </a:solidFill>
            </a:endParaRPr>
          </a:p>
          <a:p>
            <a:pPr algn="l"/>
            <a:r>
              <a:rPr lang="ru-RU" dirty="0" smtClean="0">
                <a:solidFill>
                  <a:srgbClr val="FF0000"/>
                </a:solidFill>
              </a:rPr>
              <a:t>Разработан Учителем русского языка и литературы МБОУ </a:t>
            </a:r>
            <a:r>
              <a:rPr lang="ru-RU" dirty="0" smtClean="0">
                <a:solidFill>
                  <a:srgbClr val="FF0000"/>
                </a:solidFill>
              </a:rPr>
              <a:t>«Ново-«</a:t>
            </a:r>
            <a:r>
              <a:rPr lang="ru-RU" dirty="0" err="1" smtClean="0">
                <a:solidFill>
                  <a:srgbClr val="FF0000"/>
                </a:solidFill>
              </a:rPr>
              <a:t>Курбинская</a:t>
            </a:r>
            <a:r>
              <a:rPr lang="ru-RU" dirty="0" smtClean="0">
                <a:solidFill>
                  <a:srgbClr val="FF0000"/>
                </a:solidFill>
              </a:rPr>
              <a:t> ООШ» </a:t>
            </a:r>
            <a:r>
              <a:rPr lang="ru-RU" dirty="0" err="1" smtClean="0">
                <a:solidFill>
                  <a:srgbClr val="FF0000"/>
                </a:solidFill>
              </a:rPr>
              <a:t>Самодуровой</a:t>
            </a:r>
            <a:r>
              <a:rPr lang="ru-RU" dirty="0" smtClean="0">
                <a:solidFill>
                  <a:srgbClr val="FF0000"/>
                </a:solidFill>
              </a:rPr>
              <a:t> Е.В.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dirty="0"/>
          </a:p>
        </p:txBody>
      </p:sp>
      <p:sp>
        <p:nvSpPr>
          <p:cNvPr id="6" name="Рисунок 5"/>
          <p:cNvSpPr>
            <a:spLocks noGrp="1"/>
          </p:cNvSpPr>
          <p:nvPr>
            <p:ph type="pic" idx="1"/>
          </p:nvPr>
        </p:nvSpPr>
        <p:spPr/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2200" dirty="0" smtClean="0">
                <a:solidFill>
                  <a:srgbClr val="7030A0"/>
                </a:solidFill>
              </a:rPr>
              <a:t>Детство прошло в Тарханах Пензенской губернии—живописном имении бабушки.</a:t>
            </a:r>
            <a:br>
              <a:rPr lang="ru-RU" sz="2200" dirty="0" smtClean="0">
                <a:solidFill>
                  <a:srgbClr val="7030A0"/>
                </a:solidFill>
              </a:rPr>
            </a:br>
            <a:endParaRPr lang="ru-RU" sz="2200" dirty="0" smtClean="0">
              <a:solidFill>
                <a:srgbClr val="7030A0"/>
              </a:solidFill>
            </a:endParaRP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14290"/>
            <a:ext cx="692948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14290"/>
            <a:ext cx="3008313" cy="1162050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     Лермонтов рос болезненным ребёнком, и бабушка три раза возила его на Кавказские (горячие и кислые) воды, которые совершенно излечили мальчика.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285859"/>
            <a:ext cx="3714776" cy="4400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Детство и юность поэта.</a:t>
            </a:r>
            <a:endParaRPr lang="ru-RU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461232"/>
            <a:ext cx="7215238" cy="4539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сладкую песню      отчизны моей, люблю я Кавказ.</a:t>
            </a:r>
            <a:br>
              <a:rPr lang="ru-RU" dirty="0" smtClean="0"/>
            </a:br>
            <a:r>
              <a:rPr lang="ru-RU" dirty="0" smtClean="0"/>
              <a:t>                    «Кавказ»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rgbClr val="0070C0"/>
                </a:solidFill>
              </a:rPr>
              <a:t>Синие горы Кавказа, приветствую вас! Вы взлелеяли детство моё; вы носили меня на своих одичалых хребтах, облаками меня одевали…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Как я любил твои бури, Кавказ! Те пустынные бури, которым пещеры как стражи ночей отвечают!..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Воздух там чист, как молитва ребёнка.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              «Синие горы Кавказа»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785794"/>
            <a:ext cx="571504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Годы учения в Москве.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      Бабушка наняла для внука учителей, и он получил столичное образование, свободно овладел французским и немецким языками и подготовился для поступления в Московский университетский благородный пансион, куда был зачислен 1 сентября 1828 года в четвёртый класс.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1142984"/>
            <a:ext cx="528641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Годы учения в Москве.</a:t>
            </a:r>
            <a:endParaRPr lang="ru-RU" sz="32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Лермонтов учился прилежно. Выйдя из пансиона в 1830 году, он сразу же подал прошение о приёме его студентом в Московский университет.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В 1832 году  </a:t>
            </a:r>
            <a:r>
              <a:rPr lang="ru-RU" sz="2400" dirty="0">
                <a:solidFill>
                  <a:srgbClr val="C00000"/>
                </a:solidFill>
              </a:rPr>
              <a:t>Л</a:t>
            </a:r>
            <a:r>
              <a:rPr lang="ru-RU" sz="2400" dirty="0" smtClean="0">
                <a:solidFill>
                  <a:srgbClr val="C00000"/>
                </a:solidFill>
              </a:rPr>
              <a:t>ермонтов ушёл из университета и уехал в Петербург.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1071546"/>
            <a:ext cx="542928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1832 году  М.Ю. Лермонтов переезжает в Петербург и поступает в юнкерскую кавалерийскую школу.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r>
              <a:rPr lang="ru-RU" sz="1800" dirty="0" smtClean="0"/>
              <a:t>По вечерам, после учебных занятий, поэт часто уходил в отдалённые классы, там один просиживал долго и писал до поздней ночи.</a:t>
            </a:r>
            <a:endParaRPr lang="ru-RU" sz="18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1800" dirty="0" smtClean="0"/>
              <a:t>Время, проведённое в школе (1832-1834г), поэт называет «двумя страшными годами»</a:t>
            </a:r>
            <a:endParaRPr lang="ru-RU" dirty="0" smtClean="0"/>
          </a:p>
          <a:p>
            <a:r>
              <a:rPr lang="ru-RU" sz="2000" dirty="0" smtClean="0">
                <a:solidFill>
                  <a:srgbClr val="0070C0"/>
                </a:solidFill>
              </a:rPr>
              <a:t>Царю небесный!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Спаси меня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От куртки тесной,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От маршировки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Меня избавь, </a:t>
            </a:r>
          </a:p>
          <a:p>
            <a:r>
              <a:rPr lang="ru-RU" sz="2000" dirty="0" smtClean="0">
                <a:solidFill>
                  <a:srgbClr val="0070C0"/>
                </a:solidFill>
              </a:rPr>
              <a:t>В </a:t>
            </a:r>
            <a:r>
              <a:rPr lang="ru-RU" sz="2000" dirty="0" err="1" smtClean="0">
                <a:solidFill>
                  <a:srgbClr val="0070C0"/>
                </a:solidFill>
              </a:rPr>
              <a:t>парадировки</a:t>
            </a:r>
            <a:endParaRPr lang="ru-RU" sz="2000" dirty="0" smtClean="0">
              <a:solidFill>
                <a:srgbClr val="0070C0"/>
              </a:solidFill>
            </a:endParaRPr>
          </a:p>
          <a:p>
            <a:r>
              <a:rPr lang="ru-RU" sz="2000" dirty="0" smtClean="0">
                <a:solidFill>
                  <a:srgbClr val="0070C0"/>
                </a:solidFill>
              </a:rPr>
              <a:t>Меня не ставь…</a:t>
            </a:r>
          </a:p>
          <a:p>
            <a:r>
              <a:rPr lang="ru-RU" sz="2000" dirty="0">
                <a:solidFill>
                  <a:srgbClr val="0070C0"/>
                </a:solidFill>
              </a:rPr>
              <a:t> </a:t>
            </a:r>
            <a:r>
              <a:rPr lang="ru-RU" sz="2000" dirty="0" smtClean="0">
                <a:solidFill>
                  <a:srgbClr val="0070C0"/>
                </a:solidFill>
              </a:rPr>
              <a:t>                «Юнкерская молитва»</a:t>
            </a:r>
            <a:endParaRPr lang="ru-RU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0"/>
            <a:ext cx="3451866" cy="4714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2259" b="2259"/>
          <a:stretch>
            <a:fillRect/>
          </a:stretch>
        </p:blipFill>
        <p:spPr bwMode="auto">
          <a:xfrm>
            <a:off x="1071538" y="500042"/>
            <a:ext cx="7000924" cy="501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1214422"/>
            <a:ext cx="4714907" cy="3853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 smtClean="0">
                <a:solidFill>
                  <a:srgbClr val="0070C0"/>
                </a:solidFill>
              </a:rPr>
              <a:t>Изгнаньем из страны родной</a:t>
            </a:r>
            <a:br>
              <a:rPr lang="ru-RU" sz="1600" dirty="0" smtClean="0">
                <a:solidFill>
                  <a:srgbClr val="0070C0"/>
                </a:solidFill>
              </a:rPr>
            </a:br>
            <a:r>
              <a:rPr lang="ru-RU" sz="1600" dirty="0" smtClean="0">
                <a:solidFill>
                  <a:srgbClr val="0070C0"/>
                </a:solidFill>
              </a:rPr>
              <a:t>Хвались повсюду, как свободой…</a:t>
            </a:r>
            <a:br>
              <a:rPr lang="ru-RU" sz="1600" dirty="0" smtClean="0">
                <a:solidFill>
                  <a:srgbClr val="0070C0"/>
                </a:solidFill>
              </a:rPr>
            </a:br>
            <a:r>
              <a:rPr lang="ru-RU" sz="1600" dirty="0">
                <a:solidFill>
                  <a:srgbClr val="0070C0"/>
                </a:solidFill>
              </a:rPr>
              <a:t> </a:t>
            </a:r>
            <a:r>
              <a:rPr lang="ru-RU" sz="1600" dirty="0" smtClean="0">
                <a:solidFill>
                  <a:srgbClr val="0070C0"/>
                </a:solidFill>
              </a:rPr>
              <a:t>             «К ***»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3500430" y="285728"/>
            <a:ext cx="5111750" cy="5853113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За стихи «Смерть Поэта» Лермонтов был сослан на Кавказ.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000" dirty="0" smtClean="0"/>
              <a:t>С получением офицерского звания дни Лермонтова потекли обычным порядком. В 1837 году имя Лермонтова стало известно всей образованной России: из-под его пера вышло  стихотворение «Смерть Поэта», написанное по поводу кончины Пушкина.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643050"/>
            <a:ext cx="785818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Заголовок 1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 smtClean="0"/>
              <a:t>      Лермонтов был переведён в Нижегородский драгунский полк прапорщиком. Полк располагался на Кавказе. По дороге туда он простудился и его поместили в пятигорский военный госпиталь.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85786" y="4929198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Михаил Юрьевич Лермонтов</a:t>
            </a:r>
            <a:br>
              <a:rPr lang="ru-RU" sz="3200" dirty="0" smtClean="0"/>
            </a:br>
            <a:r>
              <a:rPr lang="ru-RU" sz="3200" dirty="0" smtClean="0"/>
              <a:t>1814—1841.</a:t>
            </a:r>
            <a:endParaRPr lang="ru-RU" sz="3200" dirty="0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357166"/>
            <a:ext cx="3857652" cy="435769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dirty="0" smtClean="0"/>
              <a:t>      После многочисленных переездов из одного южного города в другой Лермонтов оказался в Тифлисе и осенью был переведён в  Гродненский гусарский полк корнетом</a:t>
            </a:r>
            <a:endParaRPr lang="ru-RU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643050"/>
            <a:ext cx="8554138" cy="5000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Для Лермонтова Кавказ—символ  красоты и свободы.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Ссылка на Кавказ дала возможность увидеть новых людей, обогатила впечатлениями.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00034" y="2786058"/>
            <a:ext cx="4040188" cy="2688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В ссылке  Лермонтов сблизился с декабристами, переведёнными из Сибири в Кавказскую армию рядовыми солдатами. Особенно подружился он с поэтом А.И.Одоевским, погибшим в 1839 году.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rgbClr val="C00000"/>
                </a:solidFill>
              </a:rPr>
              <a:t>    Весной 1838 года благодаря хлопотам бабушки Лермонтова возвратили в гвардию, в тот же лейб-гвардии гусарский полк, откуда он был направлен на Кавказ.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1800" dirty="0" smtClean="0"/>
              <a:t>В Петербурге Лермонтов сразу был принят в светском обществе, его видели во многих аристократических культурных домах</a:t>
            </a:r>
            <a:endParaRPr lang="ru-RU" sz="18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550450"/>
            <a:ext cx="3143272" cy="3664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428868"/>
            <a:ext cx="3214709" cy="378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Лермонтов вошёл в пушкинский круг писателей и познакомился 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357158" y="1357298"/>
            <a:ext cx="3008313" cy="4691063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С В.А.Жуковским,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П.А.Вяземским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В.А.Соллогубом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В.Ф.Одоевским</a:t>
            </a:r>
          </a:p>
          <a:p>
            <a:r>
              <a:rPr lang="ru-RU" sz="2400" dirty="0" smtClean="0">
                <a:solidFill>
                  <a:srgbClr val="0070C0"/>
                </a:solidFill>
              </a:rPr>
              <a:t>Е.А.Баратынским и др.</a:t>
            </a: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43636" y="357166"/>
            <a:ext cx="2342265" cy="320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571480"/>
            <a:ext cx="1938337" cy="2998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743325"/>
            <a:ext cx="1889125" cy="2900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Светская жизнь, насыщенная балами, праздниками и раутами, продолжалась вплоть до 1840 года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В феврале 1840 года на балу у графини </a:t>
            </a:r>
            <a:r>
              <a:rPr lang="ru-RU" dirty="0" err="1" smtClean="0">
                <a:solidFill>
                  <a:srgbClr val="0070C0"/>
                </a:solidFill>
              </a:rPr>
              <a:t>Лаваль</a:t>
            </a:r>
            <a:r>
              <a:rPr lang="ru-RU" dirty="0" smtClean="0">
                <a:solidFill>
                  <a:srgbClr val="0070C0"/>
                </a:solidFill>
              </a:rPr>
              <a:t> ( в это время поэт уже познакомился со всем Петербургом) сын французского  посла, Эрнест де </a:t>
            </a:r>
            <a:r>
              <a:rPr lang="ru-RU" dirty="0" err="1" smtClean="0">
                <a:solidFill>
                  <a:srgbClr val="0070C0"/>
                </a:solidFill>
              </a:rPr>
              <a:t>Барант</a:t>
            </a:r>
            <a:r>
              <a:rPr lang="ru-RU" dirty="0" smtClean="0">
                <a:solidFill>
                  <a:srgbClr val="0070C0"/>
                </a:solidFill>
              </a:rPr>
              <a:t>, приревновал к Лермонтову красавицу княгиню М.А.Щербатову и в запальчивости сказал Лермонтову дерзость. Последовал вызов на поединок.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2143116"/>
            <a:ext cx="328614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7030A0"/>
                </a:solidFill>
              </a:rPr>
              <a:t>Ордонанс </a:t>
            </a:r>
            <a:endParaRPr lang="ru-RU" sz="4000" dirty="0">
              <a:solidFill>
                <a:srgbClr val="7030A0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    </a:t>
            </a:r>
            <a:r>
              <a:rPr lang="ru-RU" sz="2400" dirty="0" smtClean="0">
                <a:solidFill>
                  <a:srgbClr val="C00000"/>
                </a:solidFill>
              </a:rPr>
              <a:t>Дело получило огласку.  Эрнест </a:t>
            </a:r>
            <a:r>
              <a:rPr lang="ru-RU" sz="2400" dirty="0" err="1" smtClean="0">
                <a:solidFill>
                  <a:srgbClr val="C00000"/>
                </a:solidFill>
              </a:rPr>
              <a:t>Барант</a:t>
            </a:r>
            <a:r>
              <a:rPr lang="ru-RU" sz="2400" dirty="0" smtClean="0">
                <a:solidFill>
                  <a:srgbClr val="C00000"/>
                </a:solidFill>
              </a:rPr>
              <a:t> уехал на родину. Лермонтова передали военному суду и препроводили в </a:t>
            </a:r>
            <a:r>
              <a:rPr lang="ru-RU" sz="2400" dirty="0" err="1" smtClean="0">
                <a:solidFill>
                  <a:srgbClr val="C00000"/>
                </a:solidFill>
              </a:rPr>
              <a:t>Ордонанс-гауз</a:t>
            </a:r>
            <a:r>
              <a:rPr lang="ru-RU" sz="2400" dirty="0" smtClean="0">
                <a:solidFill>
                  <a:srgbClr val="C00000"/>
                </a:solidFill>
              </a:rPr>
              <a:t>, на Арсенальную гауптвахту, находившуюся на  Литейной.</a:t>
            </a:r>
          </a:p>
          <a:p>
            <a:r>
              <a:rPr lang="ru-RU" sz="2400" dirty="0" smtClean="0">
                <a:solidFill>
                  <a:srgbClr val="C00000"/>
                </a:solidFill>
              </a:rPr>
              <a:t> Поэта снова отправили на Кавказ, в действующую армию.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1142984"/>
            <a:ext cx="550072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0070C0"/>
                </a:solidFill>
              </a:rPr>
              <a:t>На Кавказе.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1800" dirty="0" smtClean="0"/>
              <a:t>В этот раз на Кавказе, в Чечне, Лермонтов  участвовал в боевых действиях. Он проявил себя исключительно храбрым и блестящим офицером. </a:t>
            </a:r>
          </a:p>
          <a:p>
            <a:endParaRPr lang="ru-RU" dirty="0" smtClean="0"/>
          </a:p>
          <a:p>
            <a:r>
              <a:rPr lang="ru-RU" sz="1600" dirty="0" smtClean="0">
                <a:solidFill>
                  <a:srgbClr val="0070C0"/>
                </a:solidFill>
              </a:rPr>
              <a:t>    Бой длился. Резались жестоко,</a:t>
            </a:r>
          </a:p>
          <a:p>
            <a:r>
              <a:rPr lang="ru-RU" sz="1600" dirty="0" smtClean="0">
                <a:solidFill>
                  <a:srgbClr val="0070C0"/>
                </a:solidFill>
              </a:rPr>
              <a:t>    Как звери, молча, с грудью грудь,</a:t>
            </a:r>
          </a:p>
          <a:p>
            <a:r>
              <a:rPr lang="ru-RU" sz="1600" dirty="0" smtClean="0">
                <a:solidFill>
                  <a:srgbClr val="0070C0"/>
                </a:solidFill>
              </a:rPr>
              <a:t>    Ручей  телами запрудили.</a:t>
            </a:r>
          </a:p>
          <a:p>
            <a:r>
              <a:rPr lang="ru-RU" sz="1600" dirty="0" smtClean="0">
                <a:solidFill>
                  <a:srgbClr val="0070C0"/>
                </a:solidFill>
              </a:rPr>
              <a:t>                    « Я к вам пишу…»</a:t>
            </a:r>
            <a:endParaRPr lang="ru-RU" sz="1600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1071546"/>
            <a:ext cx="542928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285728"/>
            <a:ext cx="7772400" cy="1285883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В начале 1841 года Лермонтов получает отпуск и в последний раз приезжает в Петербург. Он хлопочет об отставке, думая всецело посвятить себя литературе. В это время в «Отечественных записках» появляется его стихотворение «Родина».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571612"/>
            <a:ext cx="721523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89267"/>
            <a:ext cx="4357718" cy="6097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В мае 1841 года, по пути в действующую Кавказскую армию, Лермонтов задержался для лечения в Пятигорске.</a:t>
            </a:r>
            <a:endParaRPr lang="ru-RU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258078"/>
            <a:ext cx="7295506" cy="4671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subTitle" idx="1"/>
          </p:nvPr>
        </p:nvSpPr>
        <p:spPr>
          <a:xfrm>
            <a:off x="1371600" y="5429264"/>
            <a:ext cx="6486548" cy="642942"/>
          </a:xfrm>
        </p:spPr>
        <p:txBody>
          <a:bodyPr>
            <a:normAutofit/>
          </a:bodyPr>
          <a:lstStyle/>
          <a:p>
            <a:pPr algn="ctr"/>
            <a:r>
              <a:rPr lang="ru-RU" sz="1800" dirty="0"/>
              <a:t>В</a:t>
            </a:r>
            <a:r>
              <a:rPr lang="ru-RU" sz="1800" dirty="0" smtClean="0"/>
              <a:t>еликий поэт, прозаик, драматург, талантливый живописец и скульптор, спортсмен, шахматист, способный музыкант.</a:t>
            </a:r>
          </a:p>
          <a:p>
            <a:endParaRPr lang="ru-RU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14290"/>
            <a:ext cx="4714908" cy="5268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13 июля 1841 года на вечере в доме Верзилиных у Лермонтова произошло столкновение с Н.С.Мартыновым, бывшим товарищем по юнкерской школе.</a:t>
            </a:r>
            <a:endParaRPr lang="ru-RU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785925"/>
            <a:ext cx="7143800" cy="4402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Роковая дуэль в Пятигорске у подножия горы Машук.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Н.С.Мартынов.(рисунок Г.Гагарина)</a:t>
            </a:r>
            <a:endParaRPr lang="ru-RU" sz="20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rgbClr val="C00000"/>
                </a:solidFill>
              </a:rPr>
              <a:t>Поводом для дуэли послужила небольшая ссора Лермонтова с Н.С.Мартыновым.</a:t>
            </a:r>
          </a:p>
          <a:p>
            <a:r>
              <a:rPr lang="ru-RU" sz="2000" dirty="0" smtClean="0">
                <a:solidFill>
                  <a:srgbClr val="C00000"/>
                </a:solidFill>
              </a:rPr>
              <a:t>Лермонтов не собирался стрелять в Мартынова, о чём и сказал своему секунданту. Но поединок состоялся.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714356"/>
            <a:ext cx="2756848" cy="5550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smtClean="0"/>
              <a:t>Михаил Юрьевич Лермонтов убит 15(27) июля 1841 года, в семь часов вечера, на склоне горы Машук, вблизи Пятигорска.</a:t>
            </a:r>
            <a:endParaRPr lang="ru-RU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248552"/>
            <a:ext cx="7286676" cy="5213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Лермонтов был похоронен в Пятигорске 17 июля 1841 года.</a:t>
            </a:r>
            <a:endParaRPr lang="ru-RU" sz="2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…Были похороны при стечении всего Пятигорска. Представители всех полков, в которых Лермонтов, волею и неволею, служил в продолжении своей короткой жизни, явились почтить последней почестью поэта и товарища…</a:t>
            </a:r>
            <a:br>
              <a:rPr lang="ru-RU" sz="1800" dirty="0" smtClean="0"/>
            </a:br>
            <a:r>
              <a:rPr lang="ru-RU" sz="1800" dirty="0" smtClean="0"/>
              <a:t>            декабрист Н.И. </a:t>
            </a:r>
            <a:r>
              <a:rPr lang="ru-RU" sz="1800" dirty="0" err="1" smtClean="0"/>
              <a:t>Лорер</a:t>
            </a:r>
            <a:r>
              <a:rPr lang="ru-RU" sz="1800" dirty="0" smtClean="0"/>
              <a:t>.</a:t>
            </a:r>
          </a:p>
          <a:p>
            <a:endParaRPr lang="ru-RU" sz="1800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273050"/>
            <a:ext cx="4786345" cy="608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70C0"/>
                </a:solidFill>
              </a:rPr>
              <a:t> Бабушка обратилась к Николаю</a:t>
            </a:r>
            <a:r>
              <a:rPr lang="en-US" sz="2000" dirty="0" smtClean="0">
                <a:solidFill>
                  <a:srgbClr val="0070C0"/>
                </a:solidFill>
              </a:rPr>
              <a:t>I </a:t>
            </a:r>
            <a:r>
              <a:rPr lang="ru-RU" sz="2000" dirty="0" smtClean="0">
                <a:solidFill>
                  <a:srgbClr val="0070C0"/>
                </a:solidFill>
              </a:rPr>
              <a:t>с просьбой перевезти тело Лермонтова из Пятигорска в Тарханы.</a:t>
            </a:r>
            <a:br>
              <a:rPr lang="ru-RU" sz="2000" dirty="0" smtClean="0">
                <a:solidFill>
                  <a:srgbClr val="0070C0"/>
                </a:solidFill>
              </a:rPr>
            </a:br>
            <a:r>
              <a:rPr lang="ru-RU" sz="2000" dirty="0" smtClean="0">
                <a:solidFill>
                  <a:srgbClr val="0070C0"/>
                </a:solidFill>
              </a:rPr>
              <a:t>В апреле 1842 года прах Лермонтова был погребён в фамильном склепе Арсеньевых в Тарханах, где он покоится и сейчас.</a:t>
            </a:r>
            <a:endParaRPr lang="ru-RU" sz="20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643050"/>
            <a:ext cx="678661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57158" y="214290"/>
            <a:ext cx="3429024" cy="1162050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/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/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/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/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/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/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/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/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en-US" dirty="0" smtClean="0">
                <a:solidFill>
                  <a:srgbClr val="C00000"/>
                </a:solidFill>
              </a:rPr>
              <a:t/>
            </a:r>
            <a:br>
              <a:rPr lang="en-US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Эпоха 30-х годов </a:t>
            </a:r>
            <a:r>
              <a:rPr lang="en-US" sz="2800" dirty="0" smtClean="0">
                <a:solidFill>
                  <a:srgbClr val="C00000"/>
                </a:solidFill>
              </a:rPr>
              <a:t>XIX </a:t>
            </a:r>
            <a:r>
              <a:rPr lang="ru-RU" sz="2800" dirty="0" smtClean="0">
                <a:solidFill>
                  <a:srgbClr val="C00000"/>
                </a:solidFill>
              </a:rPr>
              <a:t>века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429124" y="1450199"/>
            <a:ext cx="3500462" cy="4050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</a:t>
            </a:r>
          </a:p>
          <a:p>
            <a:r>
              <a:rPr lang="ru-RU" dirty="0" smtClean="0"/>
              <a:t>    </a:t>
            </a:r>
            <a:r>
              <a:rPr lang="ru-RU" dirty="0" smtClean="0">
                <a:solidFill>
                  <a:srgbClr val="0070C0"/>
                </a:solidFill>
              </a:rPr>
              <a:t>С именем М.Ю.Лермонтова связывается понятие « 30-е годы </a:t>
            </a:r>
            <a:r>
              <a:rPr lang="en-US" dirty="0" smtClean="0">
                <a:solidFill>
                  <a:srgbClr val="0070C0"/>
                </a:solidFill>
              </a:rPr>
              <a:t>XIX </a:t>
            </a:r>
            <a:r>
              <a:rPr lang="ru-RU" dirty="0" smtClean="0">
                <a:solidFill>
                  <a:srgbClr val="0070C0"/>
                </a:solidFill>
              </a:rPr>
              <a:t>века».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    Это время двадцатипятилетнего правления  одного из самых жестоких русских самодержцев –Николая </a:t>
            </a:r>
            <a:r>
              <a:rPr lang="en-US" dirty="0" smtClean="0">
                <a:solidFill>
                  <a:srgbClr val="C00000"/>
                </a:solidFill>
              </a:rPr>
              <a:t>I</a:t>
            </a:r>
            <a:r>
              <a:rPr lang="ru-RU" dirty="0" smtClean="0">
                <a:solidFill>
                  <a:srgbClr val="C00000"/>
                </a:solidFill>
              </a:rPr>
              <a:t>. </a:t>
            </a:r>
          </a:p>
          <a:p>
            <a:r>
              <a:rPr lang="ru-RU" dirty="0" smtClean="0"/>
              <a:t>     </a:t>
            </a:r>
            <a:r>
              <a:rPr lang="ru-RU" dirty="0" smtClean="0">
                <a:solidFill>
                  <a:srgbClr val="002060"/>
                </a:solidFill>
              </a:rPr>
              <a:t>Зловещая расправа над </a:t>
            </a:r>
            <a:r>
              <a:rPr lang="ru-RU" dirty="0" err="1" smtClean="0">
                <a:solidFill>
                  <a:srgbClr val="002060"/>
                </a:solidFill>
              </a:rPr>
              <a:t>декаб-ристами</a:t>
            </a:r>
            <a:r>
              <a:rPr lang="ru-RU" dirty="0" smtClean="0">
                <a:solidFill>
                  <a:srgbClr val="002060"/>
                </a:solidFill>
              </a:rPr>
              <a:t>, деспотизм и произвол, нетерпимость  ко всякому  </a:t>
            </a:r>
            <a:r>
              <a:rPr lang="ru-RU" dirty="0" err="1" smtClean="0">
                <a:solidFill>
                  <a:srgbClr val="002060"/>
                </a:solidFill>
              </a:rPr>
              <a:t>прояв-лению</a:t>
            </a:r>
            <a:r>
              <a:rPr lang="ru-RU" dirty="0" smtClean="0">
                <a:solidFill>
                  <a:srgbClr val="002060"/>
                </a:solidFill>
              </a:rPr>
              <a:t> независимости, по словам А.И.Герцена, «глубокое отчаяние и всеобщее уныние» царили в России. Но в то же время нарастал народный гнев, проявлялось стихийное недовольство крестьян.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Творчество М.Ю.Лермонтова отразило новый этап эволюции общественного сознания.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 </a:t>
            </a:r>
            <a:r>
              <a:rPr lang="ru-RU" sz="1600" dirty="0" smtClean="0">
                <a:solidFill>
                  <a:srgbClr val="0070C0"/>
                </a:solidFill>
              </a:rPr>
              <a:t>На развитие русской общественной мысли значительное влияние оказало национально-освободительное движение в Европе.</a:t>
            </a:r>
            <a:endParaRPr lang="ru-RU" dirty="0" smtClean="0">
              <a:solidFill>
                <a:srgbClr val="0070C0"/>
              </a:solidFill>
            </a:endParaRPr>
          </a:p>
          <a:p>
            <a:r>
              <a:rPr lang="ru-RU" sz="1600" dirty="0" smtClean="0">
                <a:solidFill>
                  <a:srgbClr val="C00000"/>
                </a:solidFill>
              </a:rPr>
              <a:t>    «Да, очевидно, что Лермонтов-- поэт совсем  другой эпохи и его поэзия– совсем новое звено в цепи исторического развития нашего общества» ( В.Г.Белинский).</a:t>
            </a:r>
            <a:r>
              <a:rPr lang="ru-RU" sz="1500" dirty="0" smtClean="0"/>
              <a:t> </a:t>
            </a:r>
            <a:endParaRPr lang="en-US" sz="1500" dirty="0" smtClean="0"/>
          </a:p>
          <a:p>
            <a:r>
              <a:rPr lang="ru-RU" sz="1500" dirty="0" smtClean="0"/>
              <a:t>В.Г.Белинский дал такую оценку Лермонтову :« Он всевластный обладатель царства явлений жизни, он воспроизводит их, как истинный художник; он поэт русский в душе– в нём живёт прошедшее и настоящее русской жизни; он глубоко знаком и с внутренним миром души…» </a:t>
            </a:r>
            <a:endParaRPr lang="ru-RU" sz="1600" dirty="0" smtClean="0">
              <a:solidFill>
                <a:srgbClr val="C00000"/>
              </a:solidFill>
            </a:endParaRPr>
          </a:p>
          <a:p>
            <a:r>
              <a:rPr lang="ru-RU" dirty="0"/>
              <a:t> </a:t>
            </a:r>
            <a:r>
              <a:rPr lang="ru-RU" dirty="0" smtClean="0"/>
              <a:t>   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357166"/>
            <a:ext cx="4286280" cy="521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Михаил Юрьевич Лермонтов—достойный преемник А.С.Пушкина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86249" y="500043"/>
            <a:ext cx="4071966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2910" y="1428736"/>
            <a:ext cx="3008313" cy="4691063"/>
          </a:xfrm>
        </p:spPr>
        <p:txBody>
          <a:bodyPr>
            <a:normAutofit/>
          </a:bodyPr>
          <a:lstStyle/>
          <a:p>
            <a:r>
              <a:rPr lang="ru-RU" dirty="0" smtClean="0"/>
              <a:t>Начало поэтической славы— </a:t>
            </a:r>
            <a:r>
              <a:rPr lang="ru-RU" sz="1800" dirty="0" smtClean="0"/>
              <a:t>«Смерть поэта» (1837 г.)</a:t>
            </a:r>
            <a:r>
              <a:rPr lang="ru-RU" dirty="0" smtClean="0"/>
              <a:t> –отзыв на трагическую гибель Пушкина</a:t>
            </a:r>
          </a:p>
          <a:p>
            <a:r>
              <a:rPr lang="ru-RU" dirty="0" smtClean="0"/>
              <a:t> </a:t>
            </a:r>
            <a:r>
              <a:rPr lang="ru-RU" sz="1800" dirty="0" smtClean="0">
                <a:solidFill>
                  <a:srgbClr val="C00000"/>
                </a:solidFill>
              </a:rPr>
              <a:t>(«Пистолетный выстрел, убивший Пушкина, пробудил душу Лермонтова»,--писал Герцен). 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/>
              <a:t>     Стихи потрясли Россию. Лермонтов разоблачил заговор вокруг Пушкина, он указал на вдохновителей подлого убийства—это реакционные верхи дворянства, «против мнений» которых «восстал» Поэт.</a:t>
            </a:r>
          </a:p>
          <a:p>
            <a:r>
              <a:rPr lang="ru-RU" dirty="0" smtClean="0"/>
              <a:t>Лермонтов предрекал, что их ждёт суд истории.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70" decel="100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770" decel="100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5" dur="77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Детство и юность поэта.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71472" y="1142984"/>
            <a:ext cx="804289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043890" cy="116205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Детство и юность поэта.</a:t>
            </a:r>
            <a:endParaRPr lang="ru-RU" sz="54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571868" y="1498963"/>
            <a:ext cx="5143536" cy="4073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algn="ctr"/>
            <a:r>
              <a:rPr lang="ru-RU" dirty="0" smtClean="0"/>
              <a:t>Родители:</a:t>
            </a:r>
          </a:p>
          <a:p>
            <a:r>
              <a:rPr lang="ru-RU" dirty="0" smtClean="0"/>
              <a:t>     Отец—армейский капитан Юрий Петрович   Лермонтов, происходил из старинного шотландского рода. Его предок в начале </a:t>
            </a:r>
            <a:r>
              <a:rPr lang="en-US" dirty="0" smtClean="0"/>
              <a:t>XVII</a:t>
            </a:r>
            <a:r>
              <a:rPr lang="ru-RU" dirty="0" smtClean="0"/>
              <a:t> века попал в плен к русским да так и остался в России. Его приняли на «государеву службу» и пожаловали поместьями в Костромской губернии.                             </a:t>
            </a:r>
            <a:r>
              <a:rPr lang="en-US" dirty="0" smtClean="0"/>
              <a:t>    </a:t>
            </a:r>
            <a:r>
              <a:rPr lang="ru-RU" dirty="0" smtClean="0"/>
              <a:t>К </a:t>
            </a:r>
            <a:r>
              <a:rPr lang="en-US" dirty="0" smtClean="0"/>
              <a:t> </a:t>
            </a:r>
            <a:r>
              <a:rPr lang="ru-RU" dirty="0" smtClean="0"/>
              <a:t>тому</a:t>
            </a:r>
            <a:r>
              <a:rPr lang="en-US" dirty="0" smtClean="0"/>
              <a:t> </a:t>
            </a:r>
            <a:r>
              <a:rPr lang="ru-RU" dirty="0" smtClean="0"/>
              <a:t> </a:t>
            </a:r>
            <a:r>
              <a:rPr lang="en-US" dirty="0" smtClean="0"/>
              <a:t> </a:t>
            </a:r>
            <a:r>
              <a:rPr lang="ru-RU" dirty="0" smtClean="0"/>
              <a:t>времени,</a:t>
            </a:r>
            <a:r>
              <a:rPr lang="en-US" dirty="0" smtClean="0"/>
              <a:t>  </a:t>
            </a:r>
            <a:r>
              <a:rPr lang="ru-RU" dirty="0" smtClean="0"/>
              <a:t> когда </a:t>
            </a:r>
            <a:r>
              <a:rPr lang="en-US" dirty="0" smtClean="0"/>
              <a:t>   </a:t>
            </a:r>
            <a:r>
              <a:rPr lang="ru-RU" dirty="0" smtClean="0"/>
              <a:t> родители Лермонтова вступили в брак по  любви, род Юрия Петровича обеднел</a:t>
            </a:r>
          </a:p>
          <a:p>
            <a:r>
              <a:rPr lang="ru-RU" dirty="0" smtClean="0"/>
              <a:t>      Мать—Мария  Михайловна Лермонтова, урождённая Арсеньева, принадлежала  к богатому и влиятельному роду Столыпиных.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Детство и юность поэта.</a:t>
            </a:r>
            <a:endParaRPr lang="ru-RU" sz="3200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600" dirty="0" smtClean="0">
                <a:solidFill>
                  <a:srgbClr val="0070C0"/>
                </a:solidFill>
              </a:rPr>
              <a:t>     В 1817 году мать Лермонтова умерла.  Отец уехал в своё тульское имение. Михаил Юрьевич остался с бабушкой Елизаветой Алексеевной Арсеньевой.  Она сделала всё, чтобы разлучить отца и сына.</a:t>
            </a:r>
          </a:p>
          <a:p>
            <a:r>
              <a:rPr lang="ru-RU" sz="1600" dirty="0" smtClean="0">
                <a:solidFill>
                  <a:srgbClr val="0070C0"/>
                </a:solidFill>
              </a:rPr>
              <a:t>« Старушка Арсеньева боготворила внука своего. Она жила им»</a:t>
            </a:r>
          </a:p>
          <a:p>
            <a:r>
              <a:rPr lang="ru-RU" sz="1600" dirty="0" smtClean="0">
                <a:solidFill>
                  <a:srgbClr val="0070C0"/>
                </a:solidFill>
              </a:rPr>
              <a:t>Отцу было запрещено вмешиваться в воспитание сына.</a:t>
            </a:r>
          </a:p>
          <a:p>
            <a:r>
              <a:rPr lang="ru-RU" sz="1600" dirty="0" smtClean="0">
                <a:solidFill>
                  <a:srgbClr val="C00000"/>
                </a:solidFill>
              </a:rPr>
              <a:t>«Ужасная судьба отца и сына— </a:t>
            </a:r>
          </a:p>
          <a:p>
            <a:r>
              <a:rPr lang="ru-RU" sz="1600" dirty="0" smtClean="0">
                <a:solidFill>
                  <a:srgbClr val="C00000"/>
                </a:solidFill>
              </a:rPr>
              <a:t>Жить розно и в разлуке умереть…»</a:t>
            </a:r>
            <a:r>
              <a:rPr lang="en-US" sz="1600" dirty="0" smtClean="0">
                <a:solidFill>
                  <a:srgbClr val="C00000"/>
                </a:solidFill>
              </a:rPr>
              <a:t>--</a:t>
            </a:r>
            <a:r>
              <a:rPr lang="ru-RU" sz="1600" dirty="0" smtClean="0">
                <a:solidFill>
                  <a:srgbClr val="C00000"/>
                </a:solidFill>
              </a:rPr>
              <a:t>напишет </a:t>
            </a:r>
            <a:r>
              <a:rPr lang="en-US" sz="1600" dirty="0" smtClean="0">
                <a:solidFill>
                  <a:srgbClr val="C00000"/>
                </a:solidFill>
              </a:rPr>
              <a:t> </a:t>
            </a:r>
            <a:r>
              <a:rPr lang="ru-RU" sz="1600" dirty="0" smtClean="0">
                <a:solidFill>
                  <a:srgbClr val="C00000"/>
                </a:solidFill>
              </a:rPr>
              <a:t>поэт в 1831 г.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285728"/>
            <a:ext cx="3429024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2500306"/>
            <a:ext cx="2998795" cy="41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742</TotalTime>
  <Words>1327</Words>
  <Application>Microsoft Office PowerPoint</Application>
  <PresentationFormat>Экран (4:3)</PresentationFormat>
  <Paragraphs>105</Paragraphs>
  <Slides>34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7" baseType="lpstr">
      <vt:lpstr>Arial</vt:lpstr>
      <vt:lpstr>Calibri</vt:lpstr>
      <vt:lpstr>Тема Office</vt:lpstr>
      <vt:lpstr>МИХАИЛ ЮРЬЕВИЧ ЛЕРМОНТОВ—ГОРДОСТЬ И СЛАВА РУССКОЙ ПОЭЗИИ</vt:lpstr>
      <vt:lpstr>Михаил Юрьевич Лермонтов 1814—1841.</vt:lpstr>
      <vt:lpstr> </vt:lpstr>
      <vt:lpstr>          Эпоха 30-х годов XIX века </vt:lpstr>
      <vt:lpstr>Творчество М.Ю.Лермонтова отразило новый этап эволюции общественного сознания.</vt:lpstr>
      <vt:lpstr>Михаил Юрьевич Лермонтов—достойный преемник А.С.Пушкина</vt:lpstr>
      <vt:lpstr>Детство и юность поэта.</vt:lpstr>
      <vt:lpstr>Детство и юность поэта.</vt:lpstr>
      <vt:lpstr>Детство и юность поэта.</vt:lpstr>
      <vt:lpstr>Презентация PowerPoint</vt:lpstr>
      <vt:lpstr>Презентация PowerPoint</vt:lpstr>
      <vt:lpstr>Детство и юность поэта.</vt:lpstr>
      <vt:lpstr>Как сладкую песню      отчизны моей, люблю я Кавказ.                     «Кавказ» </vt:lpstr>
      <vt:lpstr>Годы учения в Москве.</vt:lpstr>
      <vt:lpstr>Годы учения в Москве.</vt:lpstr>
      <vt:lpstr>В 1832 году  М.Ю. Лермонтов переезжает в Петербург и поступает в юнкерскую кавалерийскую школу.</vt:lpstr>
      <vt:lpstr>Презентация PowerPoint</vt:lpstr>
      <vt:lpstr>Изгнаньем из страны родной Хвались повсюду, как свободой…               «К ***»</vt:lpstr>
      <vt:lpstr>      Лермонтов был переведён в Нижегородский драгунский полк прапорщиком. Полк располагался на Кавказе. По дороге туда он простудился и его поместили в пятигорский военный госпиталь. </vt:lpstr>
      <vt:lpstr>      После многочисленных переездов из одного южного города в другой Лермонтов оказался в Тифлисе и осенью был переведён в  Гродненский гусарский полк корнетом</vt:lpstr>
      <vt:lpstr>Для Лермонтова Кавказ—символ  красоты и свободы.</vt:lpstr>
      <vt:lpstr>    Весной 1838 года благодаря хлопотам бабушки Лермонтова возвратили в гвардию, в тот же лейб-гвардии гусарский полк, откуда он был направлен на Кавказ.</vt:lpstr>
      <vt:lpstr>Лермонтов вошёл в пушкинский круг писателей и познакомился </vt:lpstr>
      <vt:lpstr>Светская жизнь, насыщенная балами, праздниками и раутами, продолжалась вплоть до 1840 года</vt:lpstr>
      <vt:lpstr>Ордонанс </vt:lpstr>
      <vt:lpstr>На Кавказе.</vt:lpstr>
      <vt:lpstr>Презентация PowerPoint</vt:lpstr>
      <vt:lpstr>Презентация PowerPoint</vt:lpstr>
      <vt:lpstr>В мае 1841 года, по пути в действующую Кавказскую армию, Лермонтов задержался для лечения в Пятигорске.</vt:lpstr>
      <vt:lpstr>13 июля 1841 года на вечере в доме Верзилиных у Лермонтова произошло столкновение с Н.С.Мартыновым, бывшим товарищем по юнкерской школе.</vt:lpstr>
      <vt:lpstr>Роковая дуэль в Пятигорске у подножия горы Машук.</vt:lpstr>
      <vt:lpstr>Михаил Юрьевич Лермонтов убит 15(27) июля 1841 года, в семь часов вечера, на склоне горы Машук, вблизи Пятигорска.</vt:lpstr>
      <vt:lpstr>Лермонтов был похоронен в Пятигорске 17 июля 1841 года.</vt:lpstr>
      <vt:lpstr> Бабушка обратилась к НиколаюI с просьбой перевезти тело Лермонтова из Пятигорска в Тарханы. В апреле 1842 года прах Лермонтова был погребён в фамильном склепе Арсеньевых в Тарханах, где он покоится и сейчас.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</dc:creator>
  <cp:lastModifiedBy>HP</cp:lastModifiedBy>
  <cp:revision>76</cp:revision>
  <dcterms:created xsi:type="dcterms:W3CDTF">2010-02-19T20:00:08Z</dcterms:created>
  <dcterms:modified xsi:type="dcterms:W3CDTF">2023-10-23T04:27:04Z</dcterms:modified>
</cp:coreProperties>
</file>