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60" r:id="rId5"/>
    <p:sldId id="261" r:id="rId6"/>
    <p:sldId id="262" r:id="rId7"/>
    <p:sldId id="275" r:id="rId8"/>
    <p:sldId id="277" r:id="rId9"/>
    <p:sldId id="278" r:id="rId10"/>
    <p:sldId id="276" r:id="rId11"/>
    <p:sldId id="268" r:id="rId12"/>
    <p:sldId id="279" r:id="rId13"/>
    <p:sldId id="263" r:id="rId14"/>
    <p:sldId id="269" r:id="rId15"/>
    <p:sldId id="272" r:id="rId16"/>
    <p:sldId id="265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title>
      <c:tx>
        <c:rich>
          <a:bodyPr/>
          <a:lstStyle/>
          <a:p>
            <a:pPr>
              <a:defRPr/>
            </a:pPr>
            <a:r>
              <a:rPr lang="ru-RU" sz="2000" dirty="0">
                <a:latin typeface="Arial Narrow" pitchFamily="34" charset="0"/>
              </a:rPr>
              <a:t>Сопоставление результатов констатирующего эксперимента</a:t>
            </a:r>
            <a:r>
              <a:rPr lang="ru-RU" sz="2000" baseline="0" dirty="0">
                <a:latin typeface="Arial Narrow" pitchFamily="34" charset="0"/>
              </a:rPr>
              <a:t> </a:t>
            </a:r>
            <a:r>
              <a:rPr lang="ru-RU" sz="2000" dirty="0">
                <a:latin typeface="Arial Narrow" pitchFamily="34" charset="0"/>
              </a:rPr>
              <a:t>в двух группах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уровеь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000">
                    <a:latin typeface="Arial Narrow" pitchFamily="34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Контрольная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36</c:v>
                </c:pt>
                <c:pt idx="1">
                  <c:v>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A4-4C71-BBA1-7C01F137A0B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000">
                    <a:latin typeface="Arial Narrow" pitchFamily="34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Контрольная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36</c:v>
                </c:pt>
                <c:pt idx="1">
                  <c:v>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2A4-4C71-BBA1-7C01F137A0B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000">
                    <a:latin typeface="Arial Narrow" pitchFamily="34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Контрольная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28</c:v>
                </c:pt>
                <c:pt idx="1">
                  <c:v>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2A4-4C71-BBA1-7C01F137A0B7}"/>
            </c:ext>
          </c:extLst>
        </c:ser>
        <c:dLbls>
          <c:showVal val="1"/>
        </c:dLbls>
        <c:shape val="box"/>
        <c:axId val="83237504"/>
        <c:axId val="83259776"/>
        <c:axId val="0"/>
      </c:bar3DChart>
      <c:catAx>
        <c:axId val="83237504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800">
                <a:latin typeface="Arial Narrow" pitchFamily="34" charset="0"/>
              </a:defRPr>
            </a:pPr>
            <a:endParaRPr lang="ru-RU"/>
          </a:p>
        </c:txPr>
        <c:crossAx val="83259776"/>
        <c:crosses val="autoZero"/>
        <c:auto val="1"/>
        <c:lblAlgn val="ctr"/>
        <c:lblOffset val="100"/>
      </c:catAx>
      <c:valAx>
        <c:axId val="83259776"/>
        <c:scaling>
          <c:orientation val="minMax"/>
        </c:scaling>
        <c:delete val="1"/>
        <c:axPos val="l"/>
        <c:numFmt formatCode="General" sourceLinked="1"/>
        <c:tickLblPos val="none"/>
        <c:crossAx val="832375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367055834375866"/>
          <c:y val="0.15106112654115902"/>
          <c:w val="0.59253394714503116"/>
          <c:h val="9.0856673266727112E-2"/>
        </c:manualLayout>
      </c:layout>
      <c:txPr>
        <a:bodyPr/>
        <a:lstStyle/>
        <a:p>
          <a:pPr>
            <a:defRPr sz="1400">
              <a:latin typeface="Arial Narrow" pitchFamily="34" charset="0"/>
            </a:defRPr>
          </a:pPr>
          <a:endParaRPr lang="ru-RU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title>
      <c:tx>
        <c:rich>
          <a:bodyPr/>
          <a:lstStyle/>
          <a:p>
            <a:pPr>
              <a:defRPr/>
            </a:pPr>
            <a:r>
              <a:rPr lang="ru-RU" sz="2000" dirty="0">
                <a:latin typeface="Arial Narrow" pitchFamily="34" charset="0"/>
              </a:rPr>
              <a:t>Сопоставление</a:t>
            </a:r>
            <a:r>
              <a:rPr lang="ru-RU" sz="2000" baseline="0" dirty="0">
                <a:latin typeface="Arial Narrow" pitchFamily="34" charset="0"/>
              </a:rPr>
              <a:t> результатов контрольного эксперимента в двух группах</a:t>
            </a:r>
            <a:endParaRPr lang="ru-RU" sz="2000" dirty="0">
              <a:latin typeface="Arial Narrow" pitchFamily="34" charset="0"/>
            </a:endParaRPr>
          </a:p>
        </c:rich>
      </c:tx>
      <c:layout>
        <c:manualLayout>
          <c:xMode val="edge"/>
          <c:yMode val="edge"/>
          <c:x val="0.19727837683623076"/>
          <c:y val="2.987048088926225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000">
                    <a:latin typeface="Arial Narrow" pitchFamily="34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контрольная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57</c:v>
                </c:pt>
                <c:pt idx="1">
                  <c:v>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770-4BEE-B131-000DEF9DAE4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000">
                    <a:latin typeface="Arial Narrow" pitchFamily="34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контрольная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36</c:v>
                </c:pt>
                <c:pt idx="1">
                  <c:v>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770-4BEE-B131-000DEF9DAE4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000">
                    <a:latin typeface="Arial Narrow" pitchFamily="34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контрольная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7</c:v>
                </c:pt>
                <c:pt idx="1">
                  <c:v>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770-4BEE-B131-000DEF9DAE40}"/>
            </c:ext>
          </c:extLst>
        </c:ser>
        <c:dLbls>
          <c:showVal val="1"/>
        </c:dLbls>
        <c:shape val="box"/>
        <c:axId val="85775872"/>
        <c:axId val="85777408"/>
        <c:axId val="0"/>
      </c:bar3DChart>
      <c:catAx>
        <c:axId val="85775872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800">
                <a:latin typeface="Arial Narrow" pitchFamily="34" charset="0"/>
              </a:defRPr>
            </a:pPr>
            <a:endParaRPr lang="ru-RU"/>
          </a:p>
        </c:txPr>
        <c:crossAx val="85777408"/>
        <c:crosses val="autoZero"/>
        <c:auto val="1"/>
        <c:lblAlgn val="ctr"/>
        <c:lblOffset val="100"/>
      </c:catAx>
      <c:valAx>
        <c:axId val="85777408"/>
        <c:scaling>
          <c:orientation val="minMax"/>
        </c:scaling>
        <c:delete val="1"/>
        <c:axPos val="l"/>
        <c:numFmt formatCode="General" sourceLinked="1"/>
        <c:tickLblPos val="none"/>
        <c:crossAx val="85775872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400">
              <a:latin typeface="Arial Narrow" pitchFamily="34" charset="0"/>
            </a:defRPr>
          </a:pPr>
          <a:endParaRPr lang="ru-RU"/>
        </a:p>
      </c:txPr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2304256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ОБОГАЩЕНИЕ СЛОВАРЯ </a:t>
            </a:r>
            <a:r>
              <a:rPr lang="ru-RU" sz="3200" b="1" dirty="0">
                <a:solidFill>
                  <a:schemeClr val="accent1"/>
                </a:solidFill>
                <a:latin typeface="Arial Narrow" pitchFamily="34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accent1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МЛАДШИХ ШКОЛЬНИКОВ </a:t>
            </a:r>
            <a:br>
              <a:rPr lang="ru-RU" sz="32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ПРИ РАБОТЕ</a:t>
            </a:r>
            <a:br>
              <a:rPr lang="ru-RU" sz="32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 С ХУДОЖЕСТВЕННЫМ ТЕКСТОМ </a:t>
            </a:r>
            <a:r>
              <a:rPr lang="ru-RU" sz="2400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</a:br>
            <a:endParaRPr lang="ru-RU" sz="2400" dirty="0">
              <a:solidFill>
                <a:srgbClr val="C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3356992"/>
            <a:ext cx="6984776" cy="3240360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Выполнил: </a:t>
            </a:r>
            <a:r>
              <a:rPr lang="ru-RU" dirty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студентка 4 курса группы 4801  </a:t>
            </a:r>
            <a:r>
              <a:rPr lang="ru-RU" dirty="0" err="1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Гвоздкова</a:t>
            </a:r>
            <a:r>
              <a:rPr lang="ru-RU" dirty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 Г.Б. </a:t>
            </a:r>
          </a:p>
          <a:p>
            <a:pPr algn="l"/>
            <a:r>
              <a:rPr lang="ru-RU" b="1" dirty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Руководитель: </a:t>
            </a:r>
            <a:r>
              <a:rPr lang="ru-RU" dirty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доцент, кандидат педагогических наук </a:t>
            </a:r>
            <a:r>
              <a:rPr lang="ru-RU" dirty="0" err="1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Алентикова</a:t>
            </a:r>
            <a:r>
              <a:rPr lang="ru-RU" dirty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 С.А.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73512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272808" cy="1431032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Narrow" pitchFamily="34" charset="0"/>
              </a:rPr>
              <a:t>Глава 3. Экспериментальная работа</a:t>
            </a:r>
            <a:br>
              <a:rPr lang="ru-RU" sz="3600" dirty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3600" dirty="0">
                <a:solidFill>
                  <a:srgbClr val="C00000"/>
                </a:solidFill>
                <a:latin typeface="Arial Narrow" pitchFamily="34" charset="0"/>
              </a:rPr>
              <a:t> по обогащению словаря детей</a:t>
            </a:r>
            <a:br>
              <a:rPr lang="ru-RU" sz="3600" dirty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3600" dirty="0">
                <a:solidFill>
                  <a:srgbClr val="C00000"/>
                </a:solidFill>
                <a:latin typeface="Arial Narrow" pitchFamily="34" charset="0"/>
              </a:rPr>
              <a:t> младшего школьного возраста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492896"/>
            <a:ext cx="7272808" cy="3877891"/>
          </a:xfr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400"/>
              </a:spcBef>
              <a:buNone/>
            </a:pPr>
            <a:r>
              <a:rPr lang="ru-RU" dirty="0">
                <a:latin typeface="Arial Narrow" pitchFamily="34" charset="0"/>
              </a:rPr>
              <a:t>3.1. Диагностика уровня развития словаря детей младшего школьного возраста	</a:t>
            </a:r>
          </a:p>
          <a:p>
            <a:pPr algn="just">
              <a:lnSpc>
                <a:spcPct val="130000"/>
              </a:lnSpc>
              <a:spcBef>
                <a:spcPts val="400"/>
              </a:spcBef>
              <a:buNone/>
            </a:pPr>
            <a:r>
              <a:rPr lang="ru-RU" dirty="0">
                <a:latin typeface="Arial Narrow" pitchFamily="34" charset="0"/>
              </a:rPr>
              <a:t>3.2. Обучающий эксперимент	</a:t>
            </a:r>
          </a:p>
          <a:p>
            <a:pPr algn="just">
              <a:lnSpc>
                <a:spcPct val="130000"/>
              </a:lnSpc>
              <a:spcBef>
                <a:spcPts val="400"/>
              </a:spcBef>
              <a:buNone/>
            </a:pPr>
            <a:r>
              <a:rPr lang="ru-RU" dirty="0">
                <a:latin typeface="Arial Narrow" pitchFamily="34" charset="0"/>
              </a:rPr>
              <a:t>3.3. Результаты контрольного этапа исследования</a:t>
            </a:r>
          </a:p>
          <a:p>
            <a:pPr algn="just">
              <a:buNone/>
            </a:pP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Условия </a:t>
            </a:r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эксперимента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330008" cy="4896544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b="1" dirty="0">
                <a:latin typeface="Arial Narrow" pitchFamily="34" charset="0"/>
                <a:cs typeface="Times New Roman" pitchFamily="18" charset="0"/>
              </a:rPr>
              <a:t>База </a:t>
            </a:r>
            <a:r>
              <a:rPr lang="ru-RU" dirty="0">
                <a:latin typeface="Arial Narrow" pitchFamily="34" charset="0"/>
                <a:cs typeface="Times New Roman" pitchFamily="18" charset="0"/>
              </a:rPr>
              <a:t>- МОУ "Чапаевская СОШ"  с. Грязное Михайловского района; МОУ «</a:t>
            </a:r>
            <a:r>
              <a:rPr lang="ru-RU" dirty="0" err="1">
                <a:latin typeface="Arial Narrow" pitchFamily="34" charset="0"/>
                <a:cs typeface="Times New Roman" pitchFamily="18" charset="0"/>
              </a:rPr>
              <a:t>Голдинская</a:t>
            </a:r>
            <a:r>
              <a:rPr lang="ru-RU" dirty="0">
                <a:latin typeface="Arial Narrow" pitchFamily="34" charset="0"/>
                <a:cs typeface="Times New Roman" pitchFamily="18" charset="0"/>
              </a:rPr>
              <a:t> СОШ» с. </a:t>
            </a:r>
            <a:r>
              <a:rPr lang="ru-RU" dirty="0" err="1">
                <a:latin typeface="Arial Narrow" pitchFamily="34" charset="0"/>
                <a:cs typeface="Times New Roman" pitchFamily="18" charset="0"/>
              </a:rPr>
              <a:t>Голдино</a:t>
            </a:r>
            <a:r>
              <a:rPr lang="ru-RU" dirty="0">
                <a:latin typeface="Arial Narrow" pitchFamily="34" charset="0"/>
                <a:cs typeface="Times New Roman" pitchFamily="18" charset="0"/>
              </a:rPr>
              <a:t> Михайловского района</a:t>
            </a:r>
          </a:p>
          <a:p>
            <a:pPr indent="0" algn="just">
              <a:buNone/>
            </a:pPr>
            <a:r>
              <a:rPr lang="ru-RU" b="1" dirty="0">
                <a:latin typeface="Arial Narrow" pitchFamily="34" charset="0"/>
                <a:cs typeface="Times New Roman" pitchFamily="18" charset="0"/>
              </a:rPr>
              <a:t>Участники</a:t>
            </a:r>
            <a:r>
              <a:rPr lang="ru-RU" dirty="0">
                <a:latin typeface="Arial Narrow" pitchFamily="34" charset="0"/>
                <a:cs typeface="Times New Roman" pitchFamily="18" charset="0"/>
              </a:rPr>
              <a:t> – 27 учащихся. Из них 13 человек обучаются в 3 классе </a:t>
            </a:r>
            <a:r>
              <a:rPr lang="ru-RU" dirty="0" err="1">
                <a:latin typeface="Arial Narrow" pitchFamily="34" charset="0"/>
                <a:cs typeface="Times New Roman" pitchFamily="18" charset="0"/>
              </a:rPr>
              <a:t>Чапаевской</a:t>
            </a:r>
            <a:r>
              <a:rPr lang="ru-RU" dirty="0">
                <a:latin typeface="Arial Narrow" pitchFamily="34" charset="0"/>
                <a:cs typeface="Times New Roman" pitchFamily="18" charset="0"/>
              </a:rPr>
              <a:t> школы и 14 человек в 3 классе </a:t>
            </a:r>
            <a:r>
              <a:rPr lang="ru-RU" dirty="0" err="1">
                <a:latin typeface="Arial Narrow" pitchFamily="34" charset="0"/>
                <a:cs typeface="Times New Roman" pitchFamily="18" charset="0"/>
              </a:rPr>
              <a:t>Голдинской</a:t>
            </a:r>
            <a:r>
              <a:rPr lang="ru-RU" dirty="0">
                <a:latin typeface="Arial Narrow" pitchFamily="34" charset="0"/>
                <a:cs typeface="Times New Roman" pitchFamily="18" charset="0"/>
              </a:rPr>
              <a:t> школы. </a:t>
            </a:r>
          </a:p>
          <a:p>
            <a:pPr marL="0" indent="0"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83602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Задания констатирующего этапа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800"/>
            <a:ext cx="7618040" cy="4525963"/>
          </a:xfrm>
        </p:spPr>
        <p:txBody>
          <a:bodyPr>
            <a:normAutofit fontScale="92500"/>
          </a:bodyPr>
          <a:lstStyle/>
          <a:p>
            <a:pPr indent="0">
              <a:buNone/>
            </a:pPr>
            <a:r>
              <a:rPr lang="ru-RU" sz="3000" b="1" i="1" dirty="0" smtClean="0">
                <a:latin typeface="Arial Narrow" pitchFamily="34" charset="0"/>
              </a:rPr>
              <a:t>Задание 1. «Расскажи своими словами».</a:t>
            </a:r>
            <a:endParaRPr lang="ru-RU" sz="3000" dirty="0" smtClean="0">
              <a:latin typeface="Arial Narrow" pitchFamily="34" charset="0"/>
            </a:endParaRPr>
          </a:p>
          <a:p>
            <a:pPr indent="0">
              <a:buNone/>
            </a:pPr>
            <a:r>
              <a:rPr lang="ru-RU" sz="3000" dirty="0" smtClean="0">
                <a:latin typeface="Arial Narrow" pitchFamily="34" charset="0"/>
              </a:rPr>
              <a:t>Пересказать текст, наполненный устойчивыми словосочетаниями  без использования фразеологизмов.</a:t>
            </a:r>
          </a:p>
          <a:p>
            <a:pPr indent="0">
              <a:buNone/>
            </a:pPr>
            <a:r>
              <a:rPr lang="ru-RU" sz="3000" b="1" i="1" dirty="0" smtClean="0">
                <a:latin typeface="Arial Narrow" pitchFamily="34" charset="0"/>
              </a:rPr>
              <a:t>Задание 2. «Назови слова».</a:t>
            </a:r>
            <a:endParaRPr lang="ru-RU" sz="3000" dirty="0" smtClean="0">
              <a:latin typeface="Arial Narrow" pitchFamily="34" charset="0"/>
            </a:endParaRPr>
          </a:p>
          <a:p>
            <a:pPr indent="0">
              <a:buNone/>
            </a:pPr>
            <a:r>
              <a:rPr lang="ru-RU" sz="3000" dirty="0" smtClean="0">
                <a:latin typeface="Arial Narrow" pitchFamily="34" charset="0"/>
              </a:rPr>
              <a:t>Назвать максимально возможное количество слов, принадлежащих данной группе </a:t>
            </a:r>
          </a:p>
          <a:p>
            <a:pPr indent="0">
              <a:buNone/>
            </a:pPr>
            <a:r>
              <a:rPr lang="ru-RU" sz="3000" b="1" i="1" dirty="0" smtClean="0">
                <a:latin typeface="Arial Narrow" pitchFamily="34" charset="0"/>
              </a:rPr>
              <a:t>Задание 3. «Определение понятий».</a:t>
            </a:r>
            <a:endParaRPr lang="ru-RU" sz="3000" dirty="0" smtClean="0">
              <a:latin typeface="Arial Narrow" pitchFamily="34" charset="0"/>
            </a:endParaRPr>
          </a:p>
          <a:p>
            <a:pPr indent="0">
              <a:buNone/>
            </a:pPr>
            <a:r>
              <a:rPr lang="ru-RU" sz="3000" dirty="0" smtClean="0">
                <a:latin typeface="Arial Narrow" pitchFamily="34" charset="0"/>
              </a:rPr>
              <a:t>Объяснить значения всех представленных слов.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89712"/>
            <a:ext cx="7344816" cy="72792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Данные констатирующего эксперимента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76839746"/>
              </p:ext>
            </p:extLst>
          </p:nvPr>
        </p:nvGraphicFramePr>
        <p:xfrm>
          <a:off x="827584" y="1412776"/>
          <a:ext cx="7416824" cy="4755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9552" y="3028967"/>
            <a:ext cx="81369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78381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Примеры 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68760"/>
            <a:ext cx="7488832" cy="4752528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12800" b="1" dirty="0">
                <a:latin typeface="Arial Narrow" pitchFamily="34" charset="0"/>
                <a:cs typeface="Times New Roman" pitchFamily="18" charset="0"/>
              </a:rPr>
              <a:t>Задание 1</a:t>
            </a:r>
            <a:r>
              <a:rPr lang="ru-RU" sz="12800" dirty="0">
                <a:latin typeface="Arial Narrow" pitchFamily="34" charset="0"/>
                <a:cs typeface="Times New Roman" pitchFamily="18" charset="0"/>
              </a:rPr>
              <a:t>. Прочитать сказку «Иван Царевич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800" dirty="0">
                <a:latin typeface="Arial Narrow" pitchFamily="34" charset="0"/>
                <a:cs typeface="Times New Roman" pitchFamily="18" charset="0"/>
              </a:rPr>
              <a:t>и Серый волк» и найдите устойчивые словосочетания  и пословицы. Объясните их значение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800" b="1" dirty="0">
                <a:latin typeface="Arial Narrow" pitchFamily="34" charset="0"/>
                <a:cs typeface="Times New Roman" pitchFamily="18" charset="0"/>
              </a:rPr>
              <a:t>Задание 2.</a:t>
            </a:r>
            <a:r>
              <a:rPr lang="ru-RU" sz="12800" dirty="0">
                <a:latin typeface="Arial Narrow" pitchFamily="34" charset="0"/>
                <a:cs typeface="Times New Roman" pitchFamily="18" charset="0"/>
              </a:rPr>
              <a:t> Найти слова и обороты, характерные для сказочной речи.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800" b="1" dirty="0">
                <a:latin typeface="Arial Narrow" pitchFamily="34" charset="0"/>
                <a:cs typeface="Times New Roman" pitchFamily="18" charset="0"/>
              </a:rPr>
              <a:t>Задание 3.</a:t>
            </a:r>
          </a:p>
          <a:p>
            <a:pPr marL="0" indent="0" algn="just">
              <a:buNone/>
            </a:pPr>
            <a:r>
              <a:rPr lang="ru-RU" sz="12800" b="1" dirty="0">
                <a:latin typeface="Arial Narrow" pitchFamily="34" charset="0"/>
              </a:rPr>
              <a:t>	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81784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Примеры заданий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68760"/>
            <a:ext cx="7344816" cy="4929411"/>
          </a:xfrm>
        </p:spPr>
        <p:txBody>
          <a:bodyPr>
            <a:noAutofit/>
          </a:bodyPr>
          <a:lstStyle/>
          <a:p>
            <a:pPr marL="88900" indent="0" algn="just" fontAlgn="base">
              <a:buNone/>
            </a:pPr>
            <a:r>
              <a:rPr lang="ru-RU" b="1" i="1" dirty="0">
                <a:latin typeface="Arial Narrow" pitchFamily="34" charset="0"/>
              </a:rPr>
              <a:t>Задание 4</a:t>
            </a:r>
            <a:r>
              <a:rPr lang="ru-RU" dirty="0">
                <a:latin typeface="Arial Narrow" pitchFamily="34" charset="0"/>
              </a:rPr>
              <a:t>. </a:t>
            </a:r>
            <a:r>
              <a:rPr lang="ru-RU" i="1" dirty="0">
                <a:latin typeface="Arial Narrow" pitchFamily="34" charset="0"/>
              </a:rPr>
              <a:t>«Картинки-загадки». </a:t>
            </a:r>
            <a:endParaRPr lang="ru-RU" dirty="0">
              <a:latin typeface="Arial Narrow" pitchFamily="34" charset="0"/>
            </a:endParaRPr>
          </a:p>
          <a:p>
            <a:pPr marL="88900" indent="0" algn="just">
              <a:buNone/>
            </a:pPr>
            <a:r>
              <a:rPr lang="ru-RU" dirty="0">
                <a:latin typeface="Arial Narrow" pitchFamily="34" charset="0"/>
              </a:rPr>
              <a:t> Учащийся вытягивает карточку с загадкой, после чего пытается описать изображенный предмет, не показывая рисунок остальным учащимся. </a:t>
            </a:r>
          </a:p>
          <a:p>
            <a:pPr marL="88900" indent="0" algn="just">
              <a:buNone/>
            </a:pPr>
            <a:r>
              <a:rPr lang="ru-RU" b="1" i="1" dirty="0">
                <a:latin typeface="Arial Narrow" pitchFamily="34" charset="0"/>
              </a:rPr>
              <a:t>Задание 5.</a:t>
            </a:r>
            <a:r>
              <a:rPr lang="ru-RU" i="1" dirty="0">
                <a:latin typeface="Arial Narrow" pitchFamily="34" charset="0"/>
              </a:rPr>
              <a:t> Прочитать сказку «Сивка Бурка» и. Составить  словесные портреты героев.</a:t>
            </a:r>
          </a:p>
        </p:txBody>
      </p:sp>
    </p:spTree>
    <p:extLst>
      <p:ext uri="{BB962C8B-B14F-4D97-AF65-F5344CB8AC3E}">
        <p14:creationId xmlns="" xmlns:p14="http://schemas.microsoft.com/office/powerpoint/2010/main" val="2436088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88832" cy="72494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Данные контрольного эксперимента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09649380"/>
              </p:ext>
            </p:extLst>
          </p:nvPr>
        </p:nvGraphicFramePr>
        <p:xfrm>
          <a:off x="827584" y="1268760"/>
          <a:ext cx="7416824" cy="5102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2828836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  <a:p>
            <a:endParaRPr lang="ru-RU" b="1" dirty="0"/>
          </a:p>
          <a:p>
            <a:r>
              <a:rPr lang="ru-RU" b="1" dirty="0"/>
              <a:t>       </a:t>
            </a:r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378789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Narrow" pitchFamily="34" charset="0"/>
              </a:rPr>
              <a:t>Вывод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7848872" cy="4968552"/>
          </a:xfrm>
        </p:spPr>
        <p:txBody>
          <a:bodyPr>
            <a:noAutofit/>
          </a:bodyPr>
          <a:lstStyle/>
          <a:p>
            <a:pPr indent="0" algn="just">
              <a:lnSpc>
                <a:spcPct val="110000"/>
              </a:lnSpc>
              <a:buNone/>
            </a:pPr>
            <a:r>
              <a:rPr lang="ru-RU" sz="2600" dirty="0">
                <a:latin typeface="Arial Narrow" pitchFamily="34" charset="0"/>
              </a:rPr>
              <a:t>В экспериментальном классе наблюдалось 13 учащихся третьего класса. Высокий уровень развития словаря определен у 7 учащихся, что составляет 54% группы. Средний уровень развития словарного запаса обнаружен у 3 человек из класса, (23% группы). Низкий уровень развития словарного запаса определен у троих учащихся, что составляет 23% данного класса. Уровень развития речи приблизительно одинаковый. </a:t>
            </a:r>
          </a:p>
          <a:p>
            <a:pPr indent="0" algn="just">
              <a:lnSpc>
                <a:spcPct val="110000"/>
              </a:lnSpc>
              <a:buNone/>
            </a:pPr>
            <a:r>
              <a:rPr lang="ru-RU" sz="2600" dirty="0">
                <a:latin typeface="Arial Narrow" pitchFamily="34" charset="0"/>
              </a:rPr>
              <a:t>Таким образом результаты контрольного эксперимента </a:t>
            </a:r>
            <a:r>
              <a:rPr lang="ru-RU" sz="2600">
                <a:latin typeface="Arial Narrow" pitchFamily="34" charset="0"/>
              </a:rPr>
              <a:t>подтвердили </a:t>
            </a:r>
            <a:r>
              <a:rPr lang="ru-RU" sz="2600" smtClean="0">
                <a:latin typeface="Arial Narrow" pitchFamily="34" charset="0"/>
              </a:rPr>
              <a:t>гипотезу исследования</a:t>
            </a:r>
            <a:endParaRPr lang="ru-RU" sz="2600" dirty="0"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9622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4136"/>
          </a:xfrm>
        </p:spPr>
        <p:txBody>
          <a:bodyPr>
            <a:normAutofit/>
          </a:bodyPr>
          <a:lstStyle/>
          <a:p>
            <a:r>
              <a:rPr lang="ru-RU" sz="4500" dirty="0">
                <a:solidFill>
                  <a:srgbClr val="C00000"/>
                </a:solidFill>
                <a:latin typeface="Arial Narrow" pitchFamily="34" charset="0"/>
              </a:rPr>
              <a:t>Актуальность темы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7344816" cy="4713387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dirty="0">
                <a:latin typeface="Arial Narrow" pitchFamily="34" charset="0"/>
              </a:rPr>
              <a:t>Овладение лексикой не может проходить стихийно. Работа по обогащению словаря младших школьников в начальной школе  предполагает системную  словарную работу, качественное совершенствование словаря, его активизацию  и устранение нелитературных слов.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7632848" cy="4896544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endParaRPr lang="ru-RU" sz="3600" b="1" dirty="0">
              <a:latin typeface="Arial Narrow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600" b="1" dirty="0">
                <a:solidFill>
                  <a:srgbClr val="C00000"/>
                </a:solidFill>
                <a:latin typeface="Arial Narrow" pitchFamily="34" charset="0"/>
              </a:rPr>
              <a:t>Объект исследования </a:t>
            </a:r>
            <a:r>
              <a:rPr lang="ru-RU" sz="8600" dirty="0">
                <a:latin typeface="Arial Narrow" pitchFamily="34" charset="0"/>
              </a:rPr>
              <a:t>– процесс обогащения словаря детей младшего школьного возраста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600" dirty="0">
                <a:latin typeface="Arial Narrow" pitchFamily="34" charset="0"/>
              </a:rPr>
              <a:t>при работе с художественным текстом.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600" b="1" dirty="0">
                <a:solidFill>
                  <a:srgbClr val="C00000"/>
                </a:solidFill>
                <a:latin typeface="Arial Narrow" pitchFamily="34" charset="0"/>
              </a:rPr>
              <a:t>Предмет исследования </a:t>
            </a:r>
            <a:r>
              <a:rPr lang="ru-RU" sz="8600" dirty="0">
                <a:latin typeface="Arial Narrow" pitchFamily="34" charset="0"/>
              </a:rPr>
              <a:t>– система заданий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600" dirty="0">
                <a:latin typeface="Arial Narrow" pitchFamily="34" charset="0"/>
              </a:rPr>
              <a:t>по обогащению словаря детей младшего школьного возраста при работе с художественным текстом.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600" b="1" dirty="0">
                <a:solidFill>
                  <a:srgbClr val="C00000"/>
                </a:solidFill>
                <a:latin typeface="Arial Narrow" pitchFamily="34" charset="0"/>
              </a:rPr>
              <a:t>Цель исследования </a:t>
            </a:r>
            <a:r>
              <a:rPr lang="ru-RU" sz="8600" dirty="0">
                <a:latin typeface="Arial Narrow" pitchFamily="34" charset="0"/>
              </a:rPr>
              <a:t>– разработать систему заданий по  обогащению словаря детей младшего школьного возраста при работе с художественным текстом.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ru-RU" sz="3500" dirty="0">
              <a:latin typeface="Arial Narrow" pitchFamily="34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3600" dirty="0">
              <a:latin typeface="Arial Narrow" pitchFamily="34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03557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548680"/>
            <a:ext cx="7344816" cy="561662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spcBef>
                <a:spcPts val="400"/>
              </a:spcBef>
              <a:buNone/>
            </a:pPr>
            <a:r>
              <a:rPr lang="ru-RU" dirty="0">
                <a:latin typeface="Arial Narrow" pitchFamily="34" charset="0"/>
              </a:rPr>
              <a:t>	</a:t>
            </a:r>
            <a:r>
              <a:rPr lang="ru-RU" sz="112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Задачи исследования</a:t>
            </a:r>
            <a:endParaRPr lang="ru-RU" sz="3800" dirty="0">
              <a:solidFill>
                <a:srgbClr val="C00000"/>
              </a:solidFill>
              <a:latin typeface="Arial Narrow" pitchFamily="34" charset="0"/>
            </a:endParaRPr>
          </a:p>
          <a:p>
            <a:pPr>
              <a:lnSpc>
                <a:spcPct val="120000"/>
              </a:lnSpc>
              <a:spcBef>
                <a:spcPts val="400"/>
              </a:spcBef>
              <a:buNone/>
            </a:pPr>
            <a:r>
              <a:rPr lang="ru-RU" sz="8800" dirty="0">
                <a:latin typeface="Arial Narrow" pitchFamily="34" charset="0"/>
              </a:rPr>
              <a:t>1</a:t>
            </a:r>
            <a:r>
              <a:rPr lang="ru-RU" sz="8400" dirty="0">
                <a:latin typeface="Arial Narrow" pitchFamily="34" charset="0"/>
              </a:rPr>
              <a:t>. Рассмотреть процесс анализа художественного текста с позиции младшего школьника-читателя.</a:t>
            </a:r>
          </a:p>
          <a:p>
            <a:pPr>
              <a:lnSpc>
                <a:spcPct val="120000"/>
              </a:lnSpc>
              <a:buNone/>
            </a:pPr>
            <a:r>
              <a:rPr lang="ru-RU" sz="8400" dirty="0">
                <a:latin typeface="Arial Narrow" pitchFamily="34" charset="0"/>
              </a:rPr>
              <a:t>2. Рассмотреть процесс активизации работы с текстом на уроке литературного чтения в начальной школе.</a:t>
            </a:r>
          </a:p>
          <a:p>
            <a:pPr>
              <a:lnSpc>
                <a:spcPct val="120000"/>
              </a:lnSpc>
              <a:buNone/>
            </a:pPr>
            <a:r>
              <a:rPr lang="ru-RU" sz="8400" dirty="0">
                <a:latin typeface="Arial Narrow" pitchFamily="34" charset="0"/>
              </a:rPr>
              <a:t>3. Выявить особенности формирования словарного запаса детей младшего школьного возраста.</a:t>
            </a:r>
          </a:p>
          <a:p>
            <a:pPr>
              <a:lnSpc>
                <a:spcPct val="120000"/>
              </a:lnSpc>
              <a:buNone/>
            </a:pPr>
            <a:r>
              <a:rPr lang="ru-RU" sz="8400" dirty="0">
                <a:latin typeface="Arial Narrow" pitchFamily="34" charset="0"/>
              </a:rPr>
              <a:t>4. Изучить основные методы и приемы словарной работы.</a:t>
            </a:r>
          </a:p>
          <a:p>
            <a:pPr>
              <a:lnSpc>
                <a:spcPct val="120000"/>
              </a:lnSpc>
              <a:buNone/>
            </a:pPr>
            <a:r>
              <a:rPr lang="ru-RU" sz="8400" dirty="0">
                <a:latin typeface="Arial Narrow" pitchFamily="34" charset="0"/>
              </a:rPr>
              <a:t>5.  Проанализировать учебники по литературному чтению и стандарта ФГОС НОО с целью обогащения словарного запаса младших школьников.</a:t>
            </a:r>
          </a:p>
          <a:p>
            <a:pPr>
              <a:lnSpc>
                <a:spcPct val="120000"/>
              </a:lnSpc>
              <a:buNone/>
            </a:pPr>
            <a:r>
              <a:rPr lang="ru-RU" sz="8400" dirty="0">
                <a:latin typeface="Arial Narrow" pitchFamily="34" charset="0"/>
              </a:rPr>
              <a:t>6. Диагностировать уровень словарного запаса детей младшего школьного возраста.</a:t>
            </a:r>
          </a:p>
          <a:p>
            <a:pPr>
              <a:lnSpc>
                <a:spcPct val="120000"/>
              </a:lnSpc>
              <a:buNone/>
            </a:pPr>
            <a:r>
              <a:rPr lang="ru-RU" sz="8400" dirty="0">
                <a:latin typeface="Arial Narrow" pitchFamily="34" charset="0"/>
              </a:rPr>
              <a:t>7. Разработать систему заданий по обогащению словаря</a:t>
            </a:r>
          </a:p>
          <a:p>
            <a:pPr>
              <a:lnSpc>
                <a:spcPct val="120000"/>
              </a:lnSpc>
              <a:buNone/>
            </a:pPr>
            <a:r>
              <a:rPr lang="ru-RU" sz="8400" dirty="0">
                <a:latin typeface="Arial Narrow" pitchFamily="34" charset="0"/>
              </a:rPr>
              <a:t>8. Провести экспериментальное обучение по обогащению словарного запаса на основе анализа художественного текста</a:t>
            </a:r>
            <a:r>
              <a:rPr lang="ru-RU" sz="8800" dirty="0">
                <a:latin typeface="Arial Narrow" pitchFamily="34" charset="0"/>
              </a:rPr>
              <a:t>.</a:t>
            </a:r>
          </a:p>
          <a:p>
            <a:pPr marL="0" indent="0">
              <a:buNone/>
            </a:pPr>
            <a:endParaRPr lang="ru-RU" sz="38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6447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980728"/>
            <a:ext cx="7272808" cy="5328592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>
                <a:solidFill>
                  <a:srgbClr val="C00000"/>
                </a:solidFill>
                <a:latin typeface="Arial Narrow" pitchFamily="34" charset="0"/>
              </a:rPr>
              <a:t>Гипотеза исследования</a:t>
            </a:r>
            <a:r>
              <a:rPr lang="ru-RU" sz="3600" dirty="0">
                <a:solidFill>
                  <a:schemeClr val="tx1"/>
                </a:solidFill>
                <a:latin typeface="Arial Narrow" pitchFamily="34" charset="0"/>
              </a:rPr>
              <a:t>: если мы будем целенаправленно использовать  систему заданий  по обогащению словаря детей младшего школьного возраста на уроках литературного чтения, то, возможно, лексика обогатится и  увеличится объем словарного запаса</a:t>
            </a:r>
            <a:r>
              <a:rPr lang="ru-RU" sz="3600" dirty="0">
                <a:latin typeface="Arial Narrow" pitchFamily="34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279357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Структура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92696"/>
            <a:ext cx="7200800" cy="5688632"/>
          </a:xfrm>
        </p:spPr>
        <p:txBody>
          <a:bodyPr>
            <a:noAutofit/>
          </a:bodyPr>
          <a:lstStyle/>
          <a:p>
            <a:pPr algn="just">
              <a:spcBef>
                <a:spcPts val="400"/>
              </a:spcBef>
              <a:buNone/>
            </a:pPr>
            <a:r>
              <a:rPr lang="ru-RU" sz="2800" b="1" dirty="0">
                <a:latin typeface="Arial Narrow" pitchFamily="34" charset="0"/>
              </a:rPr>
              <a:t>Введение</a:t>
            </a:r>
          </a:p>
          <a:p>
            <a:pPr algn="just">
              <a:spcBef>
                <a:spcPts val="400"/>
              </a:spcBef>
              <a:buNone/>
            </a:pPr>
            <a:r>
              <a:rPr lang="ru-RU" sz="2800" b="1" dirty="0">
                <a:latin typeface="Arial Narrow" pitchFamily="34" charset="0"/>
              </a:rPr>
              <a:t>Глава 1. </a:t>
            </a:r>
            <a:r>
              <a:rPr lang="ru-RU" sz="2800" dirty="0">
                <a:latin typeface="Arial Narrow" pitchFamily="34" charset="0"/>
              </a:rPr>
              <a:t>Теоретические основы обогащения словаря детей младшего школьного возраста</a:t>
            </a:r>
          </a:p>
          <a:p>
            <a:pPr algn="just">
              <a:spcBef>
                <a:spcPts val="400"/>
              </a:spcBef>
              <a:buNone/>
            </a:pPr>
            <a:r>
              <a:rPr lang="ru-RU" sz="2800" b="1" dirty="0">
                <a:latin typeface="Arial Narrow" pitchFamily="34" charset="0"/>
              </a:rPr>
              <a:t>Глава 2. </a:t>
            </a:r>
            <a:r>
              <a:rPr lang="ru-RU" sz="2800" dirty="0">
                <a:latin typeface="Arial Narrow" pitchFamily="34" charset="0"/>
              </a:rPr>
              <a:t>Методические основы обогащения словаря младших школьников при работе с художественным текстом</a:t>
            </a:r>
          </a:p>
          <a:p>
            <a:pPr algn="just">
              <a:spcBef>
                <a:spcPts val="400"/>
              </a:spcBef>
              <a:buNone/>
            </a:pPr>
            <a:r>
              <a:rPr lang="ru-RU" sz="2800" b="1" dirty="0">
                <a:latin typeface="Arial Narrow" pitchFamily="34" charset="0"/>
              </a:rPr>
              <a:t>Глава 3. </a:t>
            </a:r>
            <a:r>
              <a:rPr lang="ru-RU" sz="2800" dirty="0">
                <a:latin typeface="Arial Narrow" pitchFamily="34" charset="0"/>
              </a:rPr>
              <a:t>Экспериментальная работа по обогащению словаря детей младшего школьного возраста</a:t>
            </a:r>
          </a:p>
          <a:p>
            <a:pPr algn="just">
              <a:spcBef>
                <a:spcPts val="400"/>
              </a:spcBef>
              <a:buNone/>
            </a:pPr>
            <a:r>
              <a:rPr lang="ru-RU" sz="2800" b="1" dirty="0">
                <a:latin typeface="Arial Narrow" pitchFamily="34" charset="0"/>
              </a:rPr>
              <a:t>Заключение</a:t>
            </a:r>
          </a:p>
          <a:p>
            <a:pPr algn="just">
              <a:spcBef>
                <a:spcPts val="400"/>
              </a:spcBef>
              <a:buNone/>
            </a:pPr>
            <a:r>
              <a:rPr lang="ru-RU" sz="2800" b="1" dirty="0">
                <a:latin typeface="Arial Narrow" pitchFamily="34" charset="0"/>
              </a:rPr>
              <a:t>Список использованной литературы</a:t>
            </a:r>
          </a:p>
          <a:p>
            <a:pPr algn="just">
              <a:spcBef>
                <a:spcPts val="400"/>
              </a:spcBef>
              <a:buNone/>
            </a:pPr>
            <a:r>
              <a:rPr lang="ru-RU" sz="2800" b="1" dirty="0">
                <a:latin typeface="Arial Narrow" pitchFamily="34" charset="0"/>
              </a:rPr>
              <a:t>Приложения</a:t>
            </a:r>
            <a:r>
              <a:rPr lang="ru-RU" b="1" dirty="0">
                <a:latin typeface="Arial Narrow" pitchFamily="34" charset="0"/>
              </a:rPr>
              <a:t>	</a:t>
            </a:r>
            <a:r>
              <a:rPr lang="ru-RU" sz="2800" dirty="0">
                <a:latin typeface="Arial Narrow" pitchFamily="34" charset="0"/>
              </a:rPr>
              <a:t>	</a:t>
            </a:r>
          </a:p>
        </p:txBody>
      </p:sp>
    </p:spTree>
    <p:extLst>
      <p:ext uri="{BB962C8B-B14F-4D97-AF65-F5344CB8AC3E}">
        <p14:creationId xmlns="" xmlns:p14="http://schemas.microsoft.com/office/powerpoint/2010/main" val="789321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787208" cy="1123887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Arial Narrow" pitchFamily="34" charset="0"/>
              </a:rPr>
              <a:t>Глава 1.Теоретические основы обогащения словаря детей младшего школьного возраста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916832"/>
            <a:ext cx="7272808" cy="445395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  <a:spcBef>
                <a:spcPts val="400"/>
              </a:spcBef>
              <a:buNone/>
            </a:pPr>
            <a:r>
              <a:rPr lang="ru-RU" dirty="0">
                <a:latin typeface="Arial Narrow" pitchFamily="34" charset="0"/>
              </a:rPr>
              <a:t>1.1. Психологические особенности развития речи младших школьников</a:t>
            </a:r>
          </a:p>
          <a:p>
            <a:pPr algn="just">
              <a:lnSpc>
                <a:spcPct val="110000"/>
              </a:lnSpc>
              <a:spcBef>
                <a:spcPts val="400"/>
              </a:spcBef>
              <a:buNone/>
            </a:pPr>
            <a:r>
              <a:rPr lang="ru-RU" dirty="0">
                <a:latin typeface="Arial Narrow" pitchFamily="34" charset="0"/>
              </a:rPr>
              <a:t>1.2. Лингвистические основы формирования словаря детей младшего школьного возраста</a:t>
            </a:r>
          </a:p>
          <a:p>
            <a:pPr algn="just">
              <a:lnSpc>
                <a:spcPct val="110000"/>
              </a:lnSpc>
              <a:spcBef>
                <a:spcPts val="400"/>
              </a:spcBef>
              <a:buNone/>
            </a:pPr>
            <a:r>
              <a:rPr lang="ru-RU" dirty="0">
                <a:latin typeface="Arial Narrow" pitchFamily="34" charset="0"/>
              </a:rPr>
              <a:t>1.3 Процессы восприятия и анализа художественного текста младшим школьником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272808" cy="1152128"/>
          </a:xfrm>
        </p:spPr>
        <p:txBody>
          <a:bodyPr>
            <a:noAutofit/>
          </a:bodyPr>
          <a:lstStyle/>
          <a:p>
            <a:r>
              <a:rPr lang="ru-RU" sz="3000" dirty="0">
                <a:solidFill>
                  <a:srgbClr val="C00000"/>
                </a:solidFill>
                <a:latin typeface="Arial Narrow" pitchFamily="34" charset="0"/>
              </a:rPr>
              <a:t>Глава 2. Методические основы обогащения словаря младших школьников при работе</a:t>
            </a:r>
            <a:br>
              <a:rPr lang="ru-RU" sz="3000" dirty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3000" dirty="0">
                <a:solidFill>
                  <a:srgbClr val="C00000"/>
                </a:solidFill>
                <a:latin typeface="Arial Narrow" pitchFamily="34" charset="0"/>
              </a:rPr>
              <a:t> с художественным текстом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988840"/>
            <a:ext cx="7416824" cy="4525963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10400" dirty="0">
                <a:latin typeface="Arial Narrow" pitchFamily="34" charset="0"/>
              </a:rPr>
              <a:t>2.1 Анализ ФГОС НОО в аспекте данной темы и УМК             по литературному чтению	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10400" dirty="0">
                <a:latin typeface="Arial Narrow" pitchFamily="34" charset="0"/>
              </a:rPr>
              <a:t>2.2 Методика работы по обогащению словаря младших школьников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10400" dirty="0">
                <a:latin typeface="Arial Narrow" pitchFamily="34" charset="0"/>
              </a:rPr>
              <a:t>2.3 Современные подходы в работе по обогащению словаря младших школьников на уроках литературного чтения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10400" dirty="0">
                <a:latin typeface="Arial Narrow" pitchFamily="34" charset="0"/>
              </a:rPr>
              <a:t>2.4. Система заданий по обогащению словаря младших школьников при работе с художественным текстом на уроках литературного чтения</a:t>
            </a:r>
          </a:p>
          <a:p>
            <a:pPr algn="just">
              <a:lnSpc>
                <a:spcPct val="120000"/>
              </a:lnSpc>
              <a:buNone/>
            </a:pPr>
            <a:endParaRPr lang="ru-RU" sz="11200" dirty="0">
              <a:latin typeface="Arial Narrow" pitchFamily="34" charset="0"/>
            </a:endParaRPr>
          </a:p>
          <a:p>
            <a:endParaRPr lang="ru-RU" sz="3500" dirty="0">
              <a:latin typeface="Arial Narrow" pitchFamily="34" charset="0"/>
            </a:endParaRPr>
          </a:p>
          <a:p>
            <a:endParaRPr lang="ru-RU" sz="3500" dirty="0">
              <a:latin typeface="Arial Narrow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31836"/>
            <a:ext cx="8229600" cy="89696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Narrow" pitchFamily="34" charset="0"/>
              </a:rPr>
              <a:t>Примеры заданий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7344816" cy="4497363"/>
          </a:xfrm>
        </p:spPr>
        <p:txBody>
          <a:bodyPr>
            <a:normAutofit/>
          </a:bodyPr>
          <a:lstStyle/>
          <a:p>
            <a:pPr marL="514350" indent="0" algn="just">
              <a:buAutoNum type="arabicPeriod"/>
            </a:pPr>
            <a:r>
              <a:rPr lang="ru-RU" sz="3000" b="1" dirty="0">
                <a:latin typeface="Arial Narrow" pitchFamily="34" charset="0"/>
              </a:rPr>
              <a:t>А.С. Пушкин «Сказка о царе </a:t>
            </a:r>
            <a:r>
              <a:rPr lang="ru-RU" sz="3000" b="1" dirty="0" err="1">
                <a:latin typeface="Arial Narrow" pitchFamily="34" charset="0"/>
              </a:rPr>
              <a:t>Салтане</a:t>
            </a:r>
            <a:r>
              <a:rPr lang="ru-RU" sz="3000" b="1" dirty="0">
                <a:latin typeface="Arial Narrow" pitchFamily="34" charset="0"/>
              </a:rPr>
              <a:t>,…»</a:t>
            </a:r>
          </a:p>
          <a:p>
            <a:pPr marL="514350" indent="0" algn="just">
              <a:buNone/>
            </a:pPr>
            <a:r>
              <a:rPr lang="ru-RU" sz="3000" dirty="0">
                <a:latin typeface="Arial Narrow" pitchFamily="34" charset="0"/>
              </a:rPr>
              <a:t>Нарисуйте значение устаревших слов:1) светлица; 2) красна (девица); 3) ткачиха; 4) (Честной) пир; 5) гонец; 6) очи; 7) град.</a:t>
            </a:r>
          </a:p>
          <a:p>
            <a:pPr marL="514350" indent="0" algn="just">
              <a:buNone/>
            </a:pPr>
            <a:r>
              <a:rPr lang="ru-RU" sz="3000" b="1" dirty="0">
                <a:latin typeface="Arial Narrow" pitchFamily="34" charset="0"/>
              </a:rPr>
              <a:t>2. М. Ю. Лермонтов «Из Гете»</a:t>
            </a:r>
          </a:p>
          <a:p>
            <a:pPr marL="514350" indent="0" algn="just">
              <a:buNone/>
            </a:pPr>
            <a:r>
              <a:rPr lang="ru-RU" sz="3000" dirty="0">
                <a:latin typeface="Arial Narrow" pitchFamily="34" charset="0"/>
              </a:rPr>
              <a:t>Объясните значение выделенных слов                    с помощью синонимов 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</TotalTime>
  <Words>542</Words>
  <Application>Microsoft Office PowerPoint</Application>
  <PresentationFormat>Экран (4:3)</PresentationFormat>
  <Paragraphs>97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ОБОГАЩЕНИЕ СЛОВАРЯ  МЛАДШИХ ШКОЛЬНИКОВ  ПРИ РАБОТЕ  С ХУДОЖЕСТВЕННЫМ ТЕКСТОМ  </vt:lpstr>
      <vt:lpstr>Актуальность темы</vt:lpstr>
      <vt:lpstr>Слайд 3</vt:lpstr>
      <vt:lpstr>Слайд 4</vt:lpstr>
      <vt:lpstr>Слайд 5</vt:lpstr>
      <vt:lpstr>Структура работы</vt:lpstr>
      <vt:lpstr>Глава 1.Теоретические основы обогащения словаря детей младшего школьного возраста</vt:lpstr>
      <vt:lpstr>Глава 2. Методические основы обогащения словаря младших школьников при работе  с художественным текстом</vt:lpstr>
      <vt:lpstr>Примеры заданий</vt:lpstr>
      <vt:lpstr>Глава 3. Экспериментальная работа  по обогащению словаря детей  младшего школьного возраста</vt:lpstr>
      <vt:lpstr>Условия эксперимента</vt:lpstr>
      <vt:lpstr>Задания констатирующего этапа</vt:lpstr>
      <vt:lpstr>Данные констатирующего эксперимента</vt:lpstr>
      <vt:lpstr>Примеры задания</vt:lpstr>
      <vt:lpstr>Примеры заданий</vt:lpstr>
      <vt:lpstr>Данные контрольного эксперимента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ОБУЧЕНИЯ ОЦЕНОЧНЫМ ВЫСКАЗЫВАНИЯМ УЧАЩИХСЯ IX КЛАССА В ПРОЦЕССЕ АНАЛИЗА ТЕКСТА  НА УРОКАХ РУССКОГО ЯЗЫКА</dc:title>
  <dc:creator>Family</dc:creator>
  <cp:lastModifiedBy>Galina</cp:lastModifiedBy>
  <cp:revision>66</cp:revision>
  <dcterms:created xsi:type="dcterms:W3CDTF">2020-06-13T11:14:17Z</dcterms:created>
  <dcterms:modified xsi:type="dcterms:W3CDTF">2022-06-30T19:54:13Z</dcterms:modified>
</cp:coreProperties>
</file>