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0" r:id="rId14"/>
    <p:sldId id="274" r:id="rId15"/>
    <p:sldId id="270" r:id="rId16"/>
    <p:sldId id="271" r:id="rId17"/>
    <p:sldId id="272" r:id="rId18"/>
    <p:sldId id="275" r:id="rId19"/>
    <p:sldId id="276" r:id="rId20"/>
    <p:sldId id="277" r:id="rId21"/>
    <p:sldId id="280" r:id="rId22"/>
    <p:sldId id="281" r:id="rId23"/>
    <p:sldId id="282" r:id="rId24"/>
    <p:sldId id="283" r:id="rId25"/>
    <p:sldId id="287" r:id="rId26"/>
    <p:sldId id="284" r:id="rId27"/>
    <p:sldId id="279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803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0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6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8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8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5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12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6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4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12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F0AE814-7C5D-4A9D-A5F2-BDC086659057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AF81B74D-ACE3-4620-A57F-D2DFCE6076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59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11500" dirty="0" smtClean="0"/>
              <a:t>Световые явления</a:t>
            </a: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5764" y="4468031"/>
            <a:ext cx="8744754" cy="106984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Источники света. </a:t>
            </a:r>
          </a:p>
          <a:p>
            <a:pPr algn="ctr"/>
            <a:r>
              <a:rPr lang="ru-RU" sz="4000" dirty="0" smtClean="0"/>
              <a:t>Распространение света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9049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201297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Пол­ное сол­неч­ное за­тме­ние</a:t>
            </a:r>
          </a:p>
        </p:txBody>
      </p:sp>
      <p:pic>
        <p:nvPicPr>
          <p:cNvPr id="4" name="Объект 3" descr="Полное солнечное затм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2093976"/>
            <a:ext cx="9709039" cy="3521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193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611" y="241608"/>
            <a:ext cx="10613093" cy="1609344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Ча­стич­ное сол­неч­ное за­тме­ние</a:t>
            </a:r>
          </a:p>
        </p:txBody>
      </p:sp>
      <p:pic>
        <p:nvPicPr>
          <p:cNvPr id="4" name="Объект 3" descr=" Частичное солнечное затм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1" y="2218743"/>
            <a:ext cx="9980099" cy="3241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841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490" y="484632"/>
            <a:ext cx="10496282" cy="1609344"/>
          </a:xfrm>
        </p:spPr>
        <p:txBody>
          <a:bodyPr/>
          <a:lstStyle/>
          <a:p>
            <a:pPr algn="ctr"/>
            <a:r>
              <a:rPr lang="ru-RU" dirty="0" smtClean="0"/>
              <a:t>Определение </a:t>
            </a:r>
            <a:r>
              <a:rPr lang="ru-RU" dirty="0"/>
              <a:t>тени и полутени</a:t>
            </a:r>
          </a:p>
        </p:txBody>
      </p:sp>
      <p:pic>
        <p:nvPicPr>
          <p:cNvPr id="4" name="Picture 2" descr="http://www.eduspb.com/public/img/formula/image001_2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92"/>
          <a:stretch/>
        </p:blipFill>
        <p:spPr bwMode="auto">
          <a:xfrm>
            <a:off x="5165457" y="3876541"/>
            <a:ext cx="5576708" cy="308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859" y="2062938"/>
            <a:ext cx="10844913" cy="4050792"/>
          </a:xfrm>
        </p:spPr>
        <p:txBody>
          <a:bodyPr/>
          <a:lstStyle/>
          <a:p>
            <a:r>
              <a:rPr lang="ru-RU" sz="3200" b="1" dirty="0"/>
              <a:t>Тенью </a:t>
            </a:r>
            <a:r>
              <a:rPr lang="ru-RU" sz="3200" dirty="0"/>
              <a:t>мы на­зы­ва­ем ту часть про­стран­ства, куда свет от ис­точ­ни­ка света не по­па­да­ет.</a:t>
            </a:r>
          </a:p>
          <a:p>
            <a:r>
              <a:rPr lang="ru-RU" sz="3200" b="1" dirty="0"/>
              <a:t>По­лу­тень</a:t>
            </a:r>
            <a:r>
              <a:rPr lang="ru-RU" sz="3200" dirty="0"/>
              <a:t> – это та часть про­стран­ства, ко­то­рая осве­ща­ет­ся ча­стич­но или толь­ко ча­стью ис­точ­ни­ка света.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416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Лунное </a:t>
            </a:r>
            <a:r>
              <a:rPr lang="ru-RU" dirty="0"/>
              <a:t>затмение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540" y="1292016"/>
            <a:ext cx="11010535" cy="4050792"/>
          </a:xfrm>
        </p:spPr>
        <p:txBody>
          <a:bodyPr/>
          <a:lstStyle/>
          <a:p>
            <a:r>
              <a:rPr lang="ru-RU" sz="2800" b="1" dirty="0"/>
              <a:t>Лун­ным за­тме­ни­ем</a:t>
            </a:r>
            <a:r>
              <a:rPr lang="ru-RU" sz="2800" dirty="0"/>
              <a:t> на­зы­ва­ют такое яв­ле­ние, когда Луна по­па­да­ет в тень от Земли.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Лун­ные </a:t>
            </a:r>
            <a:r>
              <a:rPr lang="ru-RU" sz="2800" dirty="0"/>
              <a:t>за­тме­ния про­ис­хо­дят чаще, чем сол­неч­ные.</a:t>
            </a:r>
          </a:p>
          <a:p>
            <a:endParaRPr lang="ru-RU" dirty="0"/>
          </a:p>
        </p:txBody>
      </p:sp>
      <p:pic>
        <p:nvPicPr>
          <p:cNvPr id="4" name="Рисунок 3" descr="Лунное затм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65" y="2798328"/>
            <a:ext cx="9787042" cy="3628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319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Отражение света. </a:t>
            </a:r>
            <a:br>
              <a:rPr lang="ru-RU" dirty="0"/>
            </a:br>
            <a:r>
              <a:rPr lang="ru-RU" dirty="0"/>
              <a:t>Закон отражения света</a:t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://arcticaoy.ru/fb.ru/misc/i/gallery/2380/455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48" y="1614798"/>
            <a:ext cx="5253552" cy="465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ytimg.com/vi/8WEtExJjTh0/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582" y="1614798"/>
            <a:ext cx="6202517" cy="465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5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Поведение луча на границе двух сред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46" y="1666026"/>
            <a:ext cx="9442003" cy="3717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8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001" y="-248690"/>
            <a:ext cx="10058400" cy="1609344"/>
          </a:xfrm>
        </p:spPr>
        <p:txBody>
          <a:bodyPr/>
          <a:lstStyle/>
          <a:p>
            <a:pPr algn="ctr"/>
            <a:r>
              <a:rPr lang="ru-RU" dirty="0"/>
              <a:t>За­ко­ны </a:t>
            </a:r>
            <a:r>
              <a:rPr lang="ru-RU" dirty="0" smtClean="0"/>
              <a:t>от­ра­же­ния света</a:t>
            </a:r>
            <a:endParaRPr lang="ru-RU" dirty="0"/>
          </a:p>
        </p:txBody>
      </p:sp>
      <p:pic>
        <p:nvPicPr>
          <p:cNvPr id="4" name="Рисунок 3" descr="Иллюстрация закона отраже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04" y="2365592"/>
            <a:ext cx="6648217" cy="42026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204" y="1035655"/>
            <a:ext cx="11654479" cy="40507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Луч </a:t>
            </a:r>
            <a:r>
              <a:rPr lang="ru-RU" sz="3200" dirty="0"/>
              <a:t>па­да­ю­щий, луч от­ра­жен­ный и пер­пен­ди­ку­ляр, вос­став­лен­ный в точку па­де­ния луча, лежат в одной плос­ко­сти.</a:t>
            </a:r>
          </a:p>
          <a:p>
            <a:r>
              <a:rPr lang="ru-RU" sz="3200" dirty="0"/>
              <a:t>Угол па­де­ния луча равен углу от­ра­же­ния луча. 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9802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71223"/>
          </a:xfrm>
        </p:spPr>
        <p:txBody>
          <a:bodyPr/>
          <a:lstStyle/>
          <a:p>
            <a:pPr algn="ctr"/>
            <a:r>
              <a:rPr lang="ru-RU" dirty="0" smtClean="0"/>
              <a:t>Диффузное </a:t>
            </a:r>
            <a:r>
              <a:rPr lang="ru-RU" dirty="0"/>
              <a:t>и зеркальное отражения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206" y="1361554"/>
            <a:ext cx="12010794" cy="405079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Диффузное отражение</a:t>
            </a:r>
            <a:r>
              <a:rPr lang="ru-RU" sz="4000" dirty="0" smtClean="0"/>
              <a:t> </a:t>
            </a:r>
            <a:r>
              <a:rPr lang="ru-RU" sz="4000" dirty="0"/>
              <a:t>– это </a:t>
            </a:r>
            <a:r>
              <a:rPr lang="ru-RU" sz="4000" dirty="0" smtClean="0"/>
              <a:t>отражение </a:t>
            </a:r>
            <a:r>
              <a:rPr lang="ru-RU" sz="4000" dirty="0"/>
              <a:t>от </a:t>
            </a:r>
            <a:r>
              <a:rPr lang="ru-RU" sz="4000" dirty="0" smtClean="0"/>
              <a:t>достаточно шероховатых поверхностей</a:t>
            </a:r>
            <a:r>
              <a:rPr lang="ru-RU" sz="4000" dirty="0"/>
              <a:t>. </a:t>
            </a:r>
            <a:endParaRPr lang="ru-RU" sz="4000" dirty="0" smtClean="0"/>
          </a:p>
        </p:txBody>
      </p:sp>
      <p:pic>
        <p:nvPicPr>
          <p:cNvPr id="4" name="Рисунок 3" descr="Диффузное отражение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"/>
          <a:stretch/>
        </p:blipFill>
        <p:spPr bwMode="auto">
          <a:xfrm>
            <a:off x="1463377" y="3148497"/>
            <a:ext cx="9446452" cy="3625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75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4" y="450761"/>
            <a:ext cx="10832034" cy="5721439"/>
          </a:xfrm>
        </p:spPr>
        <p:txBody>
          <a:bodyPr/>
          <a:lstStyle/>
          <a:p>
            <a:r>
              <a:rPr lang="ru-RU" sz="3200" b="1" dirty="0" smtClean="0"/>
              <a:t>Зеркальное отражение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/>
              <a:t>отражение, </a:t>
            </a:r>
            <a:r>
              <a:rPr lang="ru-RU" sz="3200" dirty="0"/>
              <a:t>когда все лучи, </a:t>
            </a:r>
            <a:r>
              <a:rPr lang="ru-RU" sz="3200" dirty="0" smtClean="0"/>
              <a:t>упавшие </a:t>
            </a:r>
            <a:r>
              <a:rPr lang="ru-RU" sz="3200" dirty="0"/>
              <a:t>на дан­ную </a:t>
            </a:r>
            <a:r>
              <a:rPr lang="ru-RU" sz="3200" dirty="0" smtClean="0"/>
              <a:t>поверхность параллельно </a:t>
            </a:r>
            <a:r>
              <a:rPr lang="ru-RU" sz="3200" dirty="0"/>
              <a:t>друг другу, также </a:t>
            </a:r>
            <a:r>
              <a:rPr lang="ru-RU" sz="3200" dirty="0" smtClean="0"/>
              <a:t>отразились.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 descr="Зеркальное от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38" y="2152046"/>
            <a:ext cx="9142792" cy="41586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03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d3mlntcv38ck9k.cloudfront.net/content/konspekt_image/215423/0b6043e0_c6b1_0132_5c07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148" y="3514725"/>
            <a:ext cx="53721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900igr.net/datai/fizika/Fizika-prelomlenie-sveta/0004-005-Zerkalnoe-Diffuznoe.jpg"/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948" y="0"/>
            <a:ext cx="43815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optika8.narod.ru/images/im5.3.jpg"/>
          <p:cNvPicPr>
            <a:picLocks noChangeAspect="1" noChangeArrowheads="1"/>
          </p:cNvPicPr>
          <p:nvPr/>
        </p:nvPicPr>
        <p:blipFill>
          <a:blip r:embed="rId4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34" y="-29345"/>
            <a:ext cx="5170100" cy="688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/>
              <a:t>Оп­ти­ка</a:t>
            </a:r>
            <a:r>
              <a:rPr lang="ru-RU" b="1" dirty="0"/>
              <a:t> </a:t>
            </a:r>
            <a:r>
              <a:rPr lang="ru-RU" dirty="0"/>
              <a:t>– это наука, ко­то­рая изу­ча­ет све­то­вые яв­ле­ния. </a:t>
            </a:r>
          </a:p>
        </p:txBody>
      </p:sp>
      <p:pic>
        <p:nvPicPr>
          <p:cNvPr id="3074" name="Picture 2" descr="http://1.bp.blogspot.com/-26U66ZkFrfU/UZce3N38mAI/AAAAAAAAABs/gvM5F-wIMYE/s1600/clip_image001_thum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91" y="2609583"/>
            <a:ext cx="5060368" cy="35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://www.pennwellblogs.com/mae/uploaded_images/663-Laser-025-7257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496" y="2372737"/>
            <a:ext cx="5971504" cy="448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14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Вниз головой. Художник А. П. Пятик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402" y="4267200"/>
            <a:ext cx="28575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270" y="0"/>
            <a:ext cx="5936260" cy="1609344"/>
          </a:xfrm>
        </p:spPr>
        <p:txBody>
          <a:bodyPr/>
          <a:lstStyle/>
          <a:p>
            <a:pPr algn="ctr"/>
            <a:r>
              <a:rPr lang="ru-RU" b="1" dirty="0" smtClean="0"/>
              <a:t>Зеркало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91" y="1196863"/>
            <a:ext cx="6954142" cy="4407794"/>
          </a:xfrm>
        </p:spPr>
        <p:txBody>
          <a:bodyPr/>
          <a:lstStyle/>
          <a:p>
            <a:r>
              <a:rPr lang="ru-RU" sz="4000" b="1" dirty="0" smtClean="0"/>
              <a:t>Зеркалом</a:t>
            </a:r>
            <a:r>
              <a:rPr lang="ru-RU" sz="4000" dirty="0" smtClean="0"/>
              <a:t> называют </a:t>
            </a:r>
            <a:r>
              <a:rPr lang="ru-RU" sz="4000" dirty="0"/>
              <a:t>тело, </a:t>
            </a:r>
            <a:r>
              <a:rPr lang="ru-RU" sz="4000" dirty="0" smtClean="0"/>
              <a:t>которое создает изображения предметов</a:t>
            </a:r>
            <a:r>
              <a:rPr lang="ru-RU" sz="4000" dirty="0"/>
              <a:t>, а также </a:t>
            </a:r>
            <a:r>
              <a:rPr lang="ru-RU" sz="4000" dirty="0" smtClean="0"/>
              <a:t>изображения источников </a:t>
            </a:r>
            <a:r>
              <a:rPr lang="ru-RU" sz="4000" dirty="0"/>
              <a:t>света.</a:t>
            </a:r>
          </a:p>
          <a:p>
            <a:endParaRPr lang="ru-RU" dirty="0"/>
          </a:p>
        </p:txBody>
      </p:sp>
      <p:pic>
        <p:nvPicPr>
          <p:cNvPr id="13314" name="Picture 2" descr="http://fiziks.org.ua/wp-content/uploads/2011/02/Portland-Gla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053" y="257579"/>
            <a:ext cx="4366330" cy="646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1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99" y="0"/>
            <a:ext cx="11784169" cy="20939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Зерка­ла бывают </a:t>
            </a:r>
            <a:r>
              <a:rPr lang="ru-RU" b="1" dirty="0"/>
              <a:t>трех видов – </a:t>
            </a:r>
            <a:r>
              <a:rPr lang="ru-RU" b="1" dirty="0" smtClean="0"/>
              <a:t>плоские</a:t>
            </a:r>
            <a:r>
              <a:rPr lang="ru-RU" b="1" dirty="0"/>
              <a:t>, </a:t>
            </a:r>
            <a:r>
              <a:rPr lang="ru-RU" b="1" dirty="0" smtClean="0"/>
              <a:t>вогнутые </a:t>
            </a:r>
            <a:r>
              <a:rPr lang="ru-RU" b="1" dirty="0"/>
              <a:t>и </a:t>
            </a:r>
            <a:r>
              <a:rPr lang="ru-RU" b="1" dirty="0" smtClean="0"/>
              <a:t>выпуклые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adizzz.ru/wp-content/uploads/2013/04/DSC01524.jpg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988" y="3818445"/>
            <a:ext cx="8215012" cy="303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s2.ussur.org/media/images/events/orig/5018.1376361292.jpg"/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" y="1435608"/>
            <a:ext cx="3970892" cy="356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7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214176"/>
            <a:ext cx="11882907" cy="1609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Плоские зеркала отражают излучения </a:t>
            </a:r>
            <a:r>
              <a:rPr lang="ru-RU" dirty="0"/>
              <a:t>без </a:t>
            </a:r>
            <a:r>
              <a:rPr lang="ru-RU" dirty="0" smtClean="0"/>
              <a:t>искажений </a:t>
            </a:r>
            <a:r>
              <a:rPr lang="ru-RU" dirty="0"/>
              <a:t>и дают </a:t>
            </a:r>
            <a:r>
              <a:rPr lang="ru-RU" dirty="0" smtClean="0"/>
              <a:t>изображение</a:t>
            </a:r>
            <a:r>
              <a:rPr lang="ru-RU" dirty="0"/>
              <a:t>, </a:t>
            </a:r>
            <a:r>
              <a:rPr lang="ru-RU" dirty="0" smtClean="0"/>
              <a:t>близкое </a:t>
            </a:r>
            <a:r>
              <a:rPr lang="ru-RU" dirty="0"/>
              <a:t>к </a:t>
            </a:r>
            <a:r>
              <a:rPr lang="ru-RU" dirty="0" smtClean="0"/>
              <a:t>оригиналу </a:t>
            </a:r>
            <a:endParaRPr lang="ru-RU" dirty="0"/>
          </a:p>
        </p:txBody>
      </p:sp>
      <p:pic>
        <p:nvPicPr>
          <p:cNvPr id="4" name="Объект 3" descr="http://static.interneturok.cdnvideo.ru/content/konspekt_image/214064/2b451d20_c437_0132_56b6_12313c0dade2.jpg"/>
          <p:cNvPicPr>
            <a:picLocks noGrp="1"/>
          </p:cNvPicPr>
          <p:nvPr>
            <p:ph idx="1"/>
          </p:nvPr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87" y="2420784"/>
            <a:ext cx="8409904" cy="40470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79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Вогнутые </a:t>
            </a:r>
            <a:r>
              <a:rPr lang="ru-RU" dirty="0"/>
              <a:t>– </a:t>
            </a:r>
            <a:r>
              <a:rPr lang="ru-RU" dirty="0" smtClean="0"/>
              <a:t>концентрируют энергию излучения </a:t>
            </a:r>
            <a:endParaRPr lang="ru-RU" dirty="0"/>
          </a:p>
        </p:txBody>
      </p:sp>
      <p:pic>
        <p:nvPicPr>
          <p:cNvPr id="4" name="Объект 3" descr="http://static.interneturok.cdnvideo.ru/content/konspekt_image/214065/2cfda990_c437_0132_56b7_12313c0dade2.jpg"/>
          <p:cNvPicPr>
            <a:picLocks noGrp="1"/>
          </p:cNvPicPr>
          <p:nvPr>
            <p:ph idx="1"/>
          </p:nvPr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98" y="2399451"/>
            <a:ext cx="8464551" cy="39240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47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Выпуклые </a:t>
            </a:r>
            <a:r>
              <a:rPr lang="ru-RU" dirty="0"/>
              <a:t>– </a:t>
            </a:r>
            <a:r>
              <a:rPr lang="ru-RU" dirty="0" smtClean="0"/>
              <a:t>рассеивают </a:t>
            </a:r>
            <a:endParaRPr lang="ru-RU" dirty="0"/>
          </a:p>
        </p:txBody>
      </p:sp>
      <p:pic>
        <p:nvPicPr>
          <p:cNvPr id="4" name="Объект 3" descr="http://static.interneturok.cdnvideo.ru/content/konspekt_image/214066/2e8fa3d0_c437_0132_56b8_12313c0dade2.jpg"/>
          <p:cNvPicPr>
            <a:picLocks noGrp="1"/>
          </p:cNvPicPr>
          <p:nvPr>
            <p:ph idx="1"/>
          </p:nvPr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2093976"/>
            <a:ext cx="8872642" cy="4268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6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00" y="278569"/>
            <a:ext cx="11835684" cy="16093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+mn-lt"/>
              </a:rPr>
              <a:t>Оптическое изображение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– это </a:t>
            </a:r>
            <a:r>
              <a:rPr lang="ru-RU" sz="2800" dirty="0" smtClean="0">
                <a:latin typeface="+mn-lt"/>
              </a:rPr>
              <a:t>картина</a:t>
            </a:r>
            <a:r>
              <a:rPr lang="ru-RU" sz="2800" dirty="0">
                <a:latin typeface="+mn-lt"/>
              </a:rPr>
              <a:t>, </a:t>
            </a:r>
            <a:r>
              <a:rPr lang="ru-RU" sz="2800" dirty="0" smtClean="0">
                <a:latin typeface="+mn-lt"/>
              </a:rPr>
              <a:t>получаемая </a:t>
            </a:r>
            <a:r>
              <a:rPr lang="ru-RU" sz="2800" dirty="0">
                <a:latin typeface="+mn-lt"/>
              </a:rPr>
              <a:t>в </a:t>
            </a:r>
            <a:r>
              <a:rPr lang="ru-RU" sz="2800" dirty="0" smtClean="0">
                <a:latin typeface="+mn-lt"/>
              </a:rPr>
              <a:t>результате прохождения </a:t>
            </a:r>
            <a:r>
              <a:rPr lang="ru-RU" sz="2800" dirty="0">
                <a:latin typeface="+mn-lt"/>
              </a:rPr>
              <a:t>через </a:t>
            </a:r>
            <a:r>
              <a:rPr lang="ru-RU" sz="2800" dirty="0" smtClean="0">
                <a:latin typeface="+mn-lt"/>
              </a:rPr>
              <a:t>оптическую систему световых </a:t>
            </a:r>
            <a:r>
              <a:rPr lang="ru-RU" sz="2800" dirty="0">
                <a:latin typeface="+mn-lt"/>
              </a:rPr>
              <a:t>лучей, </a:t>
            </a:r>
            <a:r>
              <a:rPr lang="ru-RU" sz="2800" dirty="0" smtClean="0">
                <a:latin typeface="+mn-lt"/>
              </a:rPr>
              <a:t>распространяющихся </a:t>
            </a:r>
            <a:r>
              <a:rPr lang="ru-RU" sz="2800" dirty="0">
                <a:latin typeface="+mn-lt"/>
              </a:rPr>
              <a:t>от </a:t>
            </a:r>
            <a:r>
              <a:rPr lang="ru-RU" sz="2800" dirty="0" smtClean="0">
                <a:latin typeface="+mn-lt"/>
              </a:rPr>
              <a:t>объекта</a:t>
            </a:r>
            <a:r>
              <a:rPr lang="ru-RU" sz="2800" dirty="0">
                <a:latin typeface="+mn-lt"/>
              </a:rPr>
              <a:t>, и </a:t>
            </a:r>
            <a:r>
              <a:rPr lang="ru-RU" sz="2800" dirty="0" smtClean="0">
                <a:latin typeface="+mn-lt"/>
              </a:rPr>
              <a:t>воспроизводящая </a:t>
            </a:r>
            <a:r>
              <a:rPr lang="ru-RU" sz="2800" dirty="0">
                <a:latin typeface="+mn-lt"/>
              </a:rPr>
              <a:t>его </a:t>
            </a:r>
            <a:r>
              <a:rPr lang="ru-RU" sz="2800" dirty="0" smtClean="0">
                <a:latin typeface="+mn-lt"/>
              </a:rPr>
              <a:t>контуры </a:t>
            </a:r>
            <a:r>
              <a:rPr lang="ru-RU" sz="2800" dirty="0">
                <a:latin typeface="+mn-lt"/>
              </a:rPr>
              <a:t>и </a:t>
            </a:r>
            <a:r>
              <a:rPr lang="ru-RU" sz="2800" dirty="0" smtClean="0">
                <a:latin typeface="+mn-lt"/>
              </a:rPr>
              <a:t>детали.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6976" y="1999281"/>
            <a:ext cx="5607752" cy="4172919"/>
          </a:xfrm>
        </p:spPr>
        <p:txBody>
          <a:bodyPr/>
          <a:lstStyle/>
          <a:p>
            <a:r>
              <a:rPr lang="ru-RU" sz="2400" b="1" dirty="0" smtClean="0"/>
              <a:t>Действительное изображение нельзя видеть непосредственно</a:t>
            </a:r>
            <a:r>
              <a:rPr lang="ru-RU" sz="2400" b="1" dirty="0"/>
              <a:t>, можно </a:t>
            </a:r>
            <a:r>
              <a:rPr lang="ru-RU" sz="2400" b="1" dirty="0" smtClean="0"/>
              <a:t>увидеть </a:t>
            </a:r>
            <a:r>
              <a:rPr lang="ru-RU" sz="2400" b="1" dirty="0"/>
              <a:t>его </a:t>
            </a:r>
            <a:r>
              <a:rPr lang="ru-RU" sz="2400" b="1" dirty="0" smtClean="0"/>
              <a:t>проекцию</a:t>
            </a:r>
            <a:r>
              <a:rPr lang="ru-RU" sz="2400" b="1" dirty="0"/>
              <a:t>, </a:t>
            </a:r>
            <a:r>
              <a:rPr lang="ru-RU" sz="2400" b="1" dirty="0" smtClean="0"/>
              <a:t>поставив рассеивающие экраны</a:t>
            </a:r>
            <a:r>
              <a:rPr lang="ru-RU" sz="2400" b="1" dirty="0"/>
              <a:t>.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27363" y="1673817"/>
            <a:ext cx="6253021" cy="449838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Мнимое изображение </a:t>
            </a:r>
            <a:r>
              <a:rPr lang="ru-RU" sz="2800" b="1" dirty="0"/>
              <a:t>– такое </a:t>
            </a:r>
            <a:r>
              <a:rPr lang="ru-RU" sz="2800" b="1" dirty="0" smtClean="0"/>
              <a:t>изображение</a:t>
            </a:r>
            <a:r>
              <a:rPr lang="ru-RU" sz="2800" b="1" dirty="0"/>
              <a:t>, </a:t>
            </a:r>
            <a:r>
              <a:rPr lang="ru-RU" sz="2800" b="1" dirty="0" smtClean="0"/>
              <a:t>которое </a:t>
            </a:r>
            <a:r>
              <a:rPr lang="ru-RU" sz="2800" b="1" dirty="0"/>
              <a:t>можно </a:t>
            </a:r>
            <a:r>
              <a:rPr lang="ru-RU" sz="2800" b="1" dirty="0" smtClean="0"/>
              <a:t>видеть глазом</a:t>
            </a:r>
            <a:r>
              <a:rPr lang="ru-RU" sz="2800" b="1" dirty="0"/>
              <a:t>.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lum bright="30000"/>
          </a:blip>
          <a:srcRect l="28323" t="32658" r="30598" b="25264"/>
          <a:stretch/>
        </p:blipFill>
        <p:spPr>
          <a:xfrm>
            <a:off x="6445875" y="3295767"/>
            <a:ext cx="5344733" cy="3078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lum bright="30000"/>
          </a:blip>
          <a:srcRect b="7160"/>
          <a:stretch/>
        </p:blipFill>
        <p:spPr>
          <a:xfrm>
            <a:off x="408743" y="3658427"/>
            <a:ext cx="5457583" cy="284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.interneturok.cdnvideo.ru/content/konspekt_image/214085/4cd85a90_c437_0132_56cb_12313c0dad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2" y="852895"/>
            <a:ext cx="8396124" cy="468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0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tatic.interneturok.cdnvideo.ru/content/konspekt_image/214086/4e5a8970_c437_0132_56cc_12313c0dade2.jpg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29" y="1263546"/>
            <a:ext cx="8331603" cy="465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8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tatic.interneturok.cdnvideo.ru/content/konspekt_image/214087/4fdf0800_c437_0132_56cd_12313c0dad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931" y="1769257"/>
            <a:ext cx="7757286" cy="436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6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static.interneturok.cdnvideo.ru/content/konspekt_image/214088/5154f7d0_c437_0132_56ce_12313c0dade2.jpg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8" y="310641"/>
            <a:ext cx="11520323" cy="653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3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703573"/>
            <a:ext cx="11642501" cy="16093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Свет </a:t>
            </a:r>
            <a:r>
              <a:rPr lang="ru-RU" dirty="0"/>
              <a:t>– это элек­тро­маг­нит­ное из­лу­че­ние, ко­то­рое вы­зы­ва­ет зри­тель­ные ощу­ще­ния.</a:t>
            </a:r>
            <a:br>
              <a:rPr lang="ru-RU" dirty="0"/>
            </a:br>
            <a:endParaRPr lang="ru-RU" dirty="0"/>
          </a:p>
        </p:txBody>
      </p:sp>
      <p:pic>
        <p:nvPicPr>
          <p:cNvPr id="4100" name="Picture 4" descr="https://i.ytimg.com/vi/_-1hQyaJYAY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799" y="2442872"/>
            <a:ext cx="6075051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6801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Преломление </a:t>
            </a:r>
            <a:r>
              <a:rPr lang="ru-RU" dirty="0" smtClean="0"/>
              <a:t>света</a:t>
            </a:r>
            <a:endParaRPr lang="ru-RU" dirty="0"/>
          </a:p>
        </p:txBody>
      </p:sp>
      <p:pic>
        <p:nvPicPr>
          <p:cNvPr id="5122" name="Picture 2" descr="http://static.interneturok.cdnvideo.ru/content/konspekt_image/213924/7d3a6f10_c432_0132_562a_12313c0dad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836" y="1737060"/>
            <a:ext cx="9047446" cy="489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19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Законы </a:t>
            </a:r>
            <a:r>
              <a:rPr lang="ru-RU" dirty="0"/>
              <a:t>преломления </a:t>
            </a:r>
            <a:r>
              <a:rPr lang="ru-RU" dirty="0" smtClean="0"/>
              <a:t>света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Пер­вая часть за­ко­на пре­лом­ле­ния</a:t>
            </a:r>
          </a:p>
          <a:p>
            <a:pPr marL="0" indent="0">
              <a:buNone/>
            </a:pPr>
            <a:r>
              <a:rPr lang="ru-RU" sz="2800" dirty="0"/>
              <a:t>Луч па­да­ю­щий, луч пре­лом­лен­ный и пер­пен­ди­ку­ляр, вос­став­лен­ный в точку па­де­ния к гра­ни­це раз­де­ла двух сред, лежат в одной плос­ко­сти.</a:t>
            </a:r>
          </a:p>
          <a:p>
            <a:r>
              <a:rPr lang="ru-RU" sz="2800" dirty="0"/>
              <a:t>Вто­рая часть за­ко­на пре­лом­ле­ния</a:t>
            </a:r>
          </a:p>
          <a:p>
            <a:pPr marL="0" indent="0">
              <a:buNone/>
            </a:pPr>
            <a:r>
              <a:rPr lang="ru-RU" sz="2800" dirty="0"/>
              <a:t>От­но­ше­ние си­ну­са угла па­де­ния к си­ну­су угла пре­лом­ле­ния есть ве­ли­чи­на по­сто­ян­ная для дан­ных сред 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724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tatic.interneturok.cdnvideo.ru/content/konspekt_image/213925/7e86e2c0_c432_0132_562b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5" y="1987213"/>
            <a:ext cx="9395449" cy="357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8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 Показатель преломления </a:t>
            </a:r>
            <a:r>
              <a:rPr lang="ru-RU" dirty="0" smtClean="0"/>
              <a:t>среды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798" t="48104" r="18290" b="22014"/>
          <a:stretch/>
        </p:blipFill>
        <p:spPr>
          <a:xfrm>
            <a:off x="215322" y="1913671"/>
            <a:ext cx="12462399" cy="332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5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Линзы. Оптическая сила </a:t>
            </a:r>
            <a:r>
              <a:rPr lang="ru-RU" dirty="0" smtClean="0"/>
              <a:t>линзы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Лин­зой на­зы­ва­ют про­зрач­ное тело, огра­ни­чен­ное с двух сто­рон сфе­ри­че­ски­ми по­верх­но­стя­ми.</a:t>
            </a:r>
          </a:p>
        </p:txBody>
      </p:sp>
    </p:spTree>
    <p:extLst>
      <p:ext uri="{BB962C8B-B14F-4D97-AF65-F5344CB8AC3E}">
        <p14:creationId xmlns:p14="http://schemas.microsoft.com/office/powerpoint/2010/main" val="32749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090" y="0"/>
            <a:ext cx="10058400" cy="1609344"/>
          </a:xfrm>
        </p:spPr>
        <p:txBody>
          <a:bodyPr/>
          <a:lstStyle/>
          <a:p>
            <a:pPr algn="ctr"/>
            <a:r>
              <a:rPr lang="ru-RU" altLang="ru-RU" dirty="0" smtClean="0">
                <a:solidFill>
                  <a:srgbClr val="346BA2"/>
                </a:solidFill>
                <a:latin typeface="PT Sans Caption"/>
              </a:rPr>
              <a:t>Виды </a:t>
            </a:r>
            <a:r>
              <a:rPr lang="ru-RU" altLang="ru-RU" dirty="0">
                <a:solidFill>
                  <a:srgbClr val="346BA2"/>
                </a:solidFill>
                <a:latin typeface="PT Sans Caption"/>
              </a:rPr>
              <a:t>линз</a:t>
            </a:r>
            <a:endParaRPr lang="ru-RU" dirty="0"/>
          </a:p>
        </p:txBody>
      </p:sp>
      <p:pic>
        <p:nvPicPr>
          <p:cNvPr id="8195" name="Picture 3" descr="http://static.interneturok.cdnvideo.ru/content/konspekt_image/213988/2cf08c80_c434_0132_566a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47" y="1609344"/>
            <a:ext cx="5801854" cy="414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18479" y="1733925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Со­би­ра­ю­щие линзы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1 – дво­я­ко­вы­пук­лая линза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2 – плос­ко-вы­пук­лая линза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3 – вы­пук­ло-во­гну­тая линза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Рас­се­и­ва­ю­щие линзы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4 – дво­я­ко­во­гну­тая линза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5 – плос­ко-во­гну­тая линза</a:t>
            </a:r>
          </a:p>
          <a:p>
            <a:r>
              <a:rPr lang="ru-RU" sz="3200" dirty="0">
                <a:solidFill>
                  <a:srgbClr val="333333"/>
                </a:solidFill>
                <a:latin typeface="PT Sans"/>
              </a:rPr>
              <a:t>6 – вы­пук­ло-во­гну­тая линза</a:t>
            </a:r>
            <a:endParaRPr lang="ru-RU" sz="3200" b="0" i="0" dirty="0">
              <a:solidFill>
                <a:srgbClr val="333333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4307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3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estival.1september.ru/articles/655426/presentation/0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9A"/>
              </a:clrFrom>
              <a:clrTo>
                <a:srgbClr val="FEFE9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48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3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festival.1september.ru/articles/655426/presentation/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3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63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festival.1september.ru/articles/655426/presentation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76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3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1" y="484632"/>
            <a:ext cx="11397802" cy="16093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Све­то­вым лучом</a:t>
            </a:r>
            <a:r>
              <a:rPr lang="ru-RU" dirty="0"/>
              <a:t> на­зы­ва­ют линию, вдоль ко­то­рой рас­про­стра­ня­ет­ся све­то­вая энер­гия.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www.factroom.ru/facts/wp-content/uploads/2011/12/sve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168" y="2093976"/>
            <a:ext cx="5144251" cy="467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394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акон </a:t>
            </a:r>
            <a:r>
              <a:rPr lang="ru-RU" dirty="0"/>
              <a:t>о пря­мо­ли­ней­ном </a:t>
            </a:r>
            <a:r>
              <a:rPr lang="ru-RU" dirty="0" smtClean="0"/>
              <a:t>      рас­про­стра­не­нии света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В од­но­род­ной про­зрач­ной среде свет рас­про­стра­ня­ет­ся пря­мо­ли­ней­но.</a:t>
            </a:r>
          </a:p>
          <a:p>
            <a:r>
              <a:rPr lang="ru-RU" sz="3200" dirty="0"/>
              <a:t>Если среда не про­зрач­ная, то свет не будет рас­про­стра­нять­ся.</a:t>
            </a:r>
          </a:p>
          <a:p>
            <a:endParaRPr lang="ru-RU" dirty="0"/>
          </a:p>
        </p:txBody>
      </p:sp>
      <p:pic>
        <p:nvPicPr>
          <p:cNvPr id="8194" name="Picture 2" descr="http://optoelectrosys.ru/wp-content/uploads/2013/02/images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48" y="3723604"/>
            <a:ext cx="2968402" cy="296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7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Солнечное </a:t>
            </a:r>
            <a:r>
              <a:rPr lang="ru-RU" dirty="0"/>
              <a:t>затмение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1339403"/>
            <a:ext cx="11281893" cy="515154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200" b="1" dirty="0"/>
              <a:t>Сол­неч­ным за­тме­ни­ем</a:t>
            </a:r>
            <a:r>
              <a:rPr lang="ru-RU" sz="3200" dirty="0"/>
              <a:t> на­зы­ва­ют такое яв­ле­ние, когда Луна вста­ет между Солн­цем и Зем­лей и на Землю па­да­ет тень от Луны.</a:t>
            </a:r>
          </a:p>
          <a:p>
            <a:endParaRPr lang="ru-RU" dirty="0"/>
          </a:p>
        </p:txBody>
      </p:sp>
      <p:pic>
        <p:nvPicPr>
          <p:cNvPr id="4" name="Рисунок 3" descr="Солнечное затмение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5051803" y="3374265"/>
            <a:ext cx="5212658" cy="3271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119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Дерево">
      <a:majorFont>
        <a:latin typeface="Arial Black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378</TotalTime>
  <Words>416</Words>
  <Application>Microsoft Office PowerPoint</Application>
  <PresentationFormat>Широкоэкранный</PresentationFormat>
  <Paragraphs>53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PT Sans</vt:lpstr>
      <vt:lpstr>PT Sans Caption</vt:lpstr>
      <vt:lpstr>Wingdings</vt:lpstr>
      <vt:lpstr>Дерево</vt:lpstr>
      <vt:lpstr>Световые явления</vt:lpstr>
      <vt:lpstr>Оп­ти­ка – это наука, ко­то­рая изу­ча­ет све­то­вые яв­ле­ния. </vt:lpstr>
      <vt:lpstr>Свет – это элек­тро­маг­нит­ное из­лу­че­ние, ко­то­рое вы­зы­ва­ет зри­тель­ные ощу­ще­ния. </vt:lpstr>
      <vt:lpstr>Презентация PowerPoint</vt:lpstr>
      <vt:lpstr>Презентация PowerPoint</vt:lpstr>
      <vt:lpstr>Презентация PowerPoint</vt:lpstr>
      <vt:lpstr>Све­то­вым лучом на­зы­ва­ют линию, вдоль ко­то­рой рас­про­стра­ня­ет­ся све­то­вая энер­гия. </vt:lpstr>
      <vt:lpstr>Закон о пря­мо­ли­ней­ном       рас­про­стра­не­нии света </vt:lpstr>
      <vt:lpstr>Солнечное затмение</vt:lpstr>
      <vt:lpstr>Пол­ное сол­неч­ное за­тме­ние</vt:lpstr>
      <vt:lpstr>Ча­стич­ное сол­неч­ное за­тме­ние</vt:lpstr>
      <vt:lpstr>Определение тени и полутени</vt:lpstr>
      <vt:lpstr>Лунное затмение</vt:lpstr>
      <vt:lpstr>Отражение света.  Закон отражения света </vt:lpstr>
      <vt:lpstr>Презентация PowerPoint</vt:lpstr>
      <vt:lpstr>За­ко­ны от­ра­же­ния света</vt:lpstr>
      <vt:lpstr>Диффузное и зеркальное отражения</vt:lpstr>
      <vt:lpstr>Презентация PowerPoint</vt:lpstr>
      <vt:lpstr>Презентация PowerPoint</vt:lpstr>
      <vt:lpstr>Зеркало</vt:lpstr>
      <vt:lpstr>Зерка­ла бывают трех видов – плоские, вогнутые и выпуклые. </vt:lpstr>
      <vt:lpstr>Плоские зеркала отражают излучения без искажений и дают изображение, близкое к оригиналу </vt:lpstr>
      <vt:lpstr>Вогнутые – концентрируют энергию излучения </vt:lpstr>
      <vt:lpstr>Выпуклые – рассеивают </vt:lpstr>
      <vt:lpstr>Оптическое изображение – это картина, получаемая в результате прохождения через оптическую систему световых лучей, распространяющихся от объекта, и воспроизводящая его контуры и детали.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Преломление света</vt:lpstr>
      <vt:lpstr>Законы преломления света</vt:lpstr>
      <vt:lpstr>Презентация PowerPoint</vt:lpstr>
      <vt:lpstr> Показатель преломления среды</vt:lpstr>
      <vt:lpstr>Линзы. Оптическая сила линзы</vt:lpstr>
      <vt:lpstr>Виды линз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Световые явления</dc:title>
  <dc:creator>Елисеева Татьяна</dc:creator>
  <cp:lastModifiedBy>Администратор</cp:lastModifiedBy>
  <cp:revision>18</cp:revision>
  <dcterms:created xsi:type="dcterms:W3CDTF">2016-04-14T15:36:14Z</dcterms:created>
  <dcterms:modified xsi:type="dcterms:W3CDTF">2017-05-06T05:58:13Z</dcterms:modified>
</cp:coreProperties>
</file>