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media/audio1.wav" ContentType="audio/wav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02"/>
  </p:notesMasterIdLst>
  <p:sldIdLst>
    <p:sldId id="262" r:id="rId2"/>
    <p:sldId id="301" r:id="rId3"/>
    <p:sldId id="279" r:id="rId4"/>
    <p:sldId id="280" r:id="rId5"/>
    <p:sldId id="281" r:id="rId6"/>
    <p:sldId id="278" r:id="rId7"/>
    <p:sldId id="275" r:id="rId8"/>
    <p:sldId id="285" r:id="rId9"/>
    <p:sldId id="257" r:id="rId10"/>
    <p:sldId id="375" r:id="rId11"/>
    <p:sldId id="376" r:id="rId12"/>
    <p:sldId id="299" r:id="rId13"/>
    <p:sldId id="259" r:id="rId14"/>
    <p:sldId id="356" r:id="rId15"/>
    <p:sldId id="273" r:id="rId16"/>
    <p:sldId id="261" r:id="rId17"/>
    <p:sldId id="271" r:id="rId18"/>
    <p:sldId id="377" r:id="rId19"/>
    <p:sldId id="344" r:id="rId20"/>
    <p:sldId id="345" r:id="rId21"/>
    <p:sldId id="346" r:id="rId22"/>
    <p:sldId id="348" r:id="rId23"/>
    <p:sldId id="347" r:id="rId24"/>
    <p:sldId id="298" r:id="rId25"/>
    <p:sldId id="267" r:id="rId26"/>
    <p:sldId id="268" r:id="rId27"/>
    <p:sldId id="290" r:id="rId28"/>
    <p:sldId id="286" r:id="rId29"/>
    <p:sldId id="274" r:id="rId30"/>
    <p:sldId id="349" r:id="rId31"/>
    <p:sldId id="355" r:id="rId32"/>
    <p:sldId id="343" r:id="rId33"/>
    <p:sldId id="300" r:id="rId34"/>
    <p:sldId id="289" r:id="rId35"/>
    <p:sldId id="351" r:id="rId36"/>
    <p:sldId id="282" r:id="rId37"/>
    <p:sldId id="350" r:id="rId38"/>
    <p:sldId id="276" r:id="rId39"/>
    <p:sldId id="352" r:id="rId40"/>
    <p:sldId id="353" r:id="rId41"/>
    <p:sldId id="354" r:id="rId42"/>
    <p:sldId id="339" r:id="rId43"/>
    <p:sldId id="265" r:id="rId44"/>
    <p:sldId id="266" r:id="rId45"/>
    <p:sldId id="258" r:id="rId46"/>
    <p:sldId id="264" r:id="rId47"/>
    <p:sldId id="302" r:id="rId48"/>
    <p:sldId id="338" r:id="rId49"/>
    <p:sldId id="371" r:id="rId50"/>
    <p:sldId id="370" r:id="rId51"/>
    <p:sldId id="372" r:id="rId52"/>
    <p:sldId id="305" r:id="rId53"/>
    <p:sldId id="357" r:id="rId54"/>
    <p:sldId id="306" r:id="rId55"/>
    <p:sldId id="373" r:id="rId56"/>
    <p:sldId id="307" r:id="rId57"/>
    <p:sldId id="308" r:id="rId58"/>
    <p:sldId id="367" r:id="rId59"/>
    <p:sldId id="309" r:id="rId60"/>
    <p:sldId id="358" r:id="rId61"/>
    <p:sldId id="310" r:id="rId62"/>
    <p:sldId id="311" r:id="rId63"/>
    <p:sldId id="374" r:id="rId64"/>
    <p:sldId id="312" r:id="rId65"/>
    <p:sldId id="359" r:id="rId66"/>
    <p:sldId id="313" r:id="rId67"/>
    <p:sldId id="315" r:id="rId68"/>
    <p:sldId id="316" r:id="rId69"/>
    <p:sldId id="317" r:id="rId70"/>
    <p:sldId id="366" r:id="rId71"/>
    <p:sldId id="318" r:id="rId72"/>
    <p:sldId id="319" r:id="rId73"/>
    <p:sldId id="320" r:id="rId74"/>
    <p:sldId id="360" r:id="rId75"/>
    <p:sldId id="321" r:id="rId76"/>
    <p:sldId id="322" r:id="rId77"/>
    <p:sldId id="361" r:id="rId78"/>
    <p:sldId id="323" r:id="rId79"/>
    <p:sldId id="324" r:id="rId80"/>
    <p:sldId id="325" r:id="rId81"/>
    <p:sldId id="326" r:id="rId82"/>
    <p:sldId id="365" r:id="rId83"/>
    <p:sldId id="327" r:id="rId84"/>
    <p:sldId id="328" r:id="rId85"/>
    <p:sldId id="362" r:id="rId86"/>
    <p:sldId id="329" r:id="rId87"/>
    <p:sldId id="330" r:id="rId88"/>
    <p:sldId id="364" r:id="rId89"/>
    <p:sldId id="331" r:id="rId90"/>
    <p:sldId id="332" r:id="rId91"/>
    <p:sldId id="363" r:id="rId92"/>
    <p:sldId id="333" r:id="rId93"/>
    <p:sldId id="334" r:id="rId94"/>
    <p:sldId id="368" r:id="rId95"/>
    <p:sldId id="335" r:id="rId96"/>
    <p:sldId id="336" r:id="rId97"/>
    <p:sldId id="369" r:id="rId98"/>
    <p:sldId id="337" r:id="rId99"/>
    <p:sldId id="340" r:id="rId100"/>
    <p:sldId id="341" r:id="rId101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b="1" kern="1200">
        <a:solidFill>
          <a:srgbClr val="FFFF00"/>
        </a:solidFill>
        <a:latin typeface="Georgia" pitchFamily="18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b="1" kern="1200">
        <a:solidFill>
          <a:srgbClr val="FFFF00"/>
        </a:solidFill>
        <a:latin typeface="Georgia" pitchFamily="18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b="1" kern="1200">
        <a:solidFill>
          <a:srgbClr val="FFFF00"/>
        </a:solidFill>
        <a:latin typeface="Georgia" pitchFamily="18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b="1" kern="1200">
        <a:solidFill>
          <a:srgbClr val="FFFF00"/>
        </a:solidFill>
        <a:latin typeface="Georgia" pitchFamily="18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b="1" kern="1200">
        <a:solidFill>
          <a:srgbClr val="FFFF00"/>
        </a:solidFill>
        <a:latin typeface="Georgia" pitchFamily="18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rgbClr val="FFFF00"/>
        </a:solidFill>
        <a:latin typeface="Georgia" pitchFamily="18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rgbClr val="FFFF00"/>
        </a:solidFill>
        <a:latin typeface="Georgia" pitchFamily="18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rgbClr val="FFFF00"/>
        </a:solidFill>
        <a:latin typeface="Georgia" pitchFamily="18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rgbClr val="FFFF00"/>
        </a:solidFill>
        <a:latin typeface="Georgia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00"/>
    <a:srgbClr val="00FFFF"/>
    <a:srgbClr val="009900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450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62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9.wmf"/><Relationship Id="rId1" Type="http://schemas.openxmlformats.org/officeDocument/2006/relationships/image" Target="../media/image2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3DC221-AE61-4EC1-808B-0CB357613274}" type="datetimeFigureOut">
              <a:rPr lang="ru-RU" smtClean="0"/>
              <a:pPr/>
              <a:t>23.10.2023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2E9BBB-985A-4574-B837-78B05FF684F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2E9BBB-985A-4574-B837-78B05FF684F6}" type="slidenum">
              <a:rPr lang="ru-RU" smtClean="0"/>
              <a:pPr/>
              <a:t>59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Group 2"/>
          <p:cNvGrpSpPr>
            <a:grpSpLocks/>
          </p:cNvGrpSpPr>
          <p:nvPr/>
        </p:nvGrpSpPr>
        <p:grpSpPr bwMode="auto">
          <a:xfrm>
            <a:off x="0" y="3902075"/>
            <a:ext cx="3400425" cy="2949575"/>
            <a:chOff x="0" y="2458"/>
            <a:chExt cx="2142" cy="1858"/>
          </a:xfrm>
        </p:grpSpPr>
        <p:sp>
          <p:nvSpPr>
            <p:cNvPr id="14339" name="Freeform 3"/>
            <p:cNvSpPr>
              <a:spLocks/>
            </p:cNvSpPr>
            <p:nvPr/>
          </p:nvSpPr>
          <p:spPr bwMode="ltGray">
            <a:xfrm>
              <a:off x="0" y="2508"/>
              <a:ext cx="2142" cy="1804"/>
            </a:xfrm>
            <a:custGeom>
              <a:avLst/>
              <a:gdLst/>
              <a:ahLst/>
              <a:cxnLst>
                <a:cxn ang="0">
                  <a:pos x="329" y="66"/>
                </a:cxn>
                <a:cxn ang="0">
                  <a:pos x="161" y="3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161" y="42"/>
                </a:cxn>
                <a:cxn ang="0">
                  <a:pos x="323" y="78"/>
                </a:cxn>
                <a:cxn ang="0">
                  <a:pos x="556" y="150"/>
                </a:cxn>
                <a:cxn ang="0">
                  <a:pos x="777" y="245"/>
                </a:cxn>
                <a:cxn ang="0">
                  <a:pos x="993" y="365"/>
                </a:cxn>
                <a:cxn ang="0">
                  <a:pos x="1196" y="503"/>
                </a:cxn>
                <a:cxn ang="0">
                  <a:pos x="1381" y="653"/>
                </a:cxn>
                <a:cxn ang="0">
                  <a:pos x="1555" y="827"/>
                </a:cxn>
                <a:cxn ang="0">
                  <a:pos x="1710" y="1019"/>
                </a:cxn>
                <a:cxn ang="0">
                  <a:pos x="1854" y="1229"/>
                </a:cxn>
                <a:cxn ang="0">
                  <a:pos x="1937" y="1366"/>
                </a:cxn>
                <a:cxn ang="0">
                  <a:pos x="2009" y="1510"/>
                </a:cxn>
                <a:cxn ang="0">
                  <a:pos x="2069" y="1654"/>
                </a:cxn>
                <a:cxn ang="0">
                  <a:pos x="2123" y="1804"/>
                </a:cxn>
                <a:cxn ang="0">
                  <a:pos x="2135" y="1804"/>
                </a:cxn>
                <a:cxn ang="0">
                  <a:pos x="2081" y="1654"/>
                </a:cxn>
                <a:cxn ang="0">
                  <a:pos x="2021" y="1510"/>
                </a:cxn>
                <a:cxn ang="0">
                  <a:pos x="1949" y="1366"/>
                </a:cxn>
                <a:cxn ang="0">
                  <a:pos x="1866" y="1223"/>
                </a:cxn>
                <a:cxn ang="0">
                  <a:pos x="1722" y="1013"/>
                </a:cxn>
                <a:cxn ang="0">
                  <a:pos x="1561" y="821"/>
                </a:cxn>
                <a:cxn ang="0">
                  <a:pos x="1387" y="647"/>
                </a:cxn>
                <a:cxn ang="0">
                  <a:pos x="1202" y="491"/>
                </a:cxn>
                <a:cxn ang="0">
                  <a:pos x="999" y="353"/>
                </a:cxn>
                <a:cxn ang="0">
                  <a:pos x="783" y="239"/>
                </a:cxn>
                <a:cxn ang="0">
                  <a:pos x="562" y="138"/>
                </a:cxn>
                <a:cxn ang="0">
                  <a:pos x="329" y="66"/>
                </a:cxn>
                <a:cxn ang="0">
                  <a:pos x="329" y="66"/>
                </a:cxn>
              </a:cxnLst>
              <a:rect l="0" t="0" r="r" b="b"/>
              <a:pathLst>
                <a:path w="2135" h="1804">
                  <a:moveTo>
                    <a:pt x="329" y="66"/>
                  </a:moveTo>
                  <a:lnTo>
                    <a:pt x="161" y="3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61" y="42"/>
                  </a:lnTo>
                  <a:lnTo>
                    <a:pt x="323" y="78"/>
                  </a:lnTo>
                  <a:lnTo>
                    <a:pt x="556" y="150"/>
                  </a:lnTo>
                  <a:lnTo>
                    <a:pt x="777" y="245"/>
                  </a:lnTo>
                  <a:lnTo>
                    <a:pt x="993" y="365"/>
                  </a:lnTo>
                  <a:lnTo>
                    <a:pt x="1196" y="503"/>
                  </a:lnTo>
                  <a:lnTo>
                    <a:pt x="1381" y="653"/>
                  </a:lnTo>
                  <a:lnTo>
                    <a:pt x="1555" y="827"/>
                  </a:lnTo>
                  <a:lnTo>
                    <a:pt x="1710" y="1019"/>
                  </a:lnTo>
                  <a:lnTo>
                    <a:pt x="1854" y="1229"/>
                  </a:lnTo>
                  <a:lnTo>
                    <a:pt x="1937" y="1366"/>
                  </a:lnTo>
                  <a:lnTo>
                    <a:pt x="2009" y="1510"/>
                  </a:lnTo>
                  <a:lnTo>
                    <a:pt x="2069" y="1654"/>
                  </a:lnTo>
                  <a:lnTo>
                    <a:pt x="2123" y="1804"/>
                  </a:lnTo>
                  <a:lnTo>
                    <a:pt x="2135" y="1804"/>
                  </a:lnTo>
                  <a:lnTo>
                    <a:pt x="2081" y="1654"/>
                  </a:lnTo>
                  <a:lnTo>
                    <a:pt x="2021" y="1510"/>
                  </a:lnTo>
                  <a:lnTo>
                    <a:pt x="1949" y="1366"/>
                  </a:lnTo>
                  <a:lnTo>
                    <a:pt x="1866" y="1223"/>
                  </a:lnTo>
                  <a:lnTo>
                    <a:pt x="1722" y="1013"/>
                  </a:lnTo>
                  <a:lnTo>
                    <a:pt x="1561" y="821"/>
                  </a:lnTo>
                  <a:lnTo>
                    <a:pt x="1387" y="647"/>
                  </a:lnTo>
                  <a:lnTo>
                    <a:pt x="1202" y="491"/>
                  </a:lnTo>
                  <a:lnTo>
                    <a:pt x="999" y="353"/>
                  </a:lnTo>
                  <a:lnTo>
                    <a:pt x="783" y="239"/>
                  </a:lnTo>
                  <a:lnTo>
                    <a:pt x="562" y="138"/>
                  </a:lnTo>
                  <a:lnTo>
                    <a:pt x="329" y="66"/>
                  </a:lnTo>
                  <a:lnTo>
                    <a:pt x="329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0" name="Freeform 4"/>
            <p:cNvSpPr>
              <a:spLocks/>
            </p:cNvSpPr>
            <p:nvPr/>
          </p:nvSpPr>
          <p:spPr bwMode="hidden">
            <a:xfrm>
              <a:off x="0" y="2458"/>
              <a:ext cx="1854" cy="1858"/>
            </a:xfrm>
            <a:custGeom>
              <a:avLst/>
              <a:gdLst/>
              <a:ahLst/>
              <a:cxnLst>
                <a:cxn ang="0">
                  <a:pos x="1854" y="1858"/>
                </a:cxn>
                <a:cxn ang="0">
                  <a:pos x="0" y="1858"/>
                </a:cxn>
                <a:cxn ang="0">
                  <a:pos x="0" y="0"/>
                </a:cxn>
                <a:cxn ang="0">
                  <a:pos x="1854" y="1858"/>
                </a:cxn>
                <a:cxn ang="0">
                  <a:pos x="1854" y="1858"/>
                </a:cxn>
              </a:cxnLst>
              <a:rect l="0" t="0" r="r" b="b"/>
              <a:pathLst>
                <a:path w="1854" h="1858">
                  <a:moveTo>
                    <a:pt x="1854" y="1858"/>
                  </a:moveTo>
                  <a:lnTo>
                    <a:pt x="0" y="1858"/>
                  </a:lnTo>
                  <a:lnTo>
                    <a:pt x="0" y="0"/>
                  </a:lnTo>
                  <a:lnTo>
                    <a:pt x="1854" y="1858"/>
                  </a:lnTo>
                  <a:lnTo>
                    <a:pt x="1854" y="185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1" name="Freeform 5"/>
            <p:cNvSpPr>
              <a:spLocks/>
            </p:cNvSpPr>
            <p:nvPr/>
          </p:nvSpPr>
          <p:spPr bwMode="ltGray">
            <a:xfrm>
              <a:off x="0" y="2735"/>
              <a:ext cx="1745" cy="1577"/>
            </a:xfrm>
            <a:custGeom>
              <a:avLst/>
              <a:gdLst/>
              <a:ahLst/>
              <a:cxnLst>
                <a:cxn ang="0">
                  <a:pos x="1640" y="1377"/>
                </a:cxn>
                <a:cxn ang="0">
                  <a:pos x="1692" y="1479"/>
                </a:cxn>
                <a:cxn ang="0">
                  <a:pos x="1732" y="1577"/>
                </a:cxn>
                <a:cxn ang="0">
                  <a:pos x="1745" y="1577"/>
                </a:cxn>
                <a:cxn ang="0">
                  <a:pos x="1703" y="1469"/>
                </a:cxn>
                <a:cxn ang="0">
                  <a:pos x="1649" y="1367"/>
                </a:cxn>
                <a:cxn ang="0">
                  <a:pos x="1535" y="1157"/>
                </a:cxn>
                <a:cxn ang="0">
                  <a:pos x="1395" y="951"/>
                </a:cxn>
                <a:cxn ang="0">
                  <a:pos x="1236" y="756"/>
                </a:cxn>
                <a:cxn ang="0">
                  <a:pos x="1061" y="582"/>
                </a:cxn>
                <a:cxn ang="0">
                  <a:pos x="876" y="426"/>
                </a:cxn>
                <a:cxn ang="0">
                  <a:pos x="672" y="294"/>
                </a:cxn>
                <a:cxn ang="0">
                  <a:pos x="455" y="174"/>
                </a:cxn>
                <a:cxn ang="0">
                  <a:pos x="234" y="7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222" y="89"/>
                </a:cxn>
                <a:cxn ang="0">
                  <a:pos x="446" y="185"/>
                </a:cxn>
                <a:cxn ang="0">
                  <a:pos x="662" y="305"/>
                </a:cxn>
                <a:cxn ang="0">
                  <a:pos x="866" y="437"/>
                </a:cxn>
                <a:cxn ang="0">
                  <a:pos x="1052" y="593"/>
                </a:cxn>
                <a:cxn ang="0">
                  <a:pos x="1226" y="767"/>
                </a:cxn>
                <a:cxn ang="0">
                  <a:pos x="1385" y="960"/>
                </a:cxn>
                <a:cxn ang="0">
                  <a:pos x="1526" y="1167"/>
                </a:cxn>
                <a:cxn ang="0">
                  <a:pos x="1640" y="1377"/>
                </a:cxn>
              </a:cxnLst>
              <a:rect l="0" t="0" r="r" b="b"/>
              <a:pathLst>
                <a:path w="1745" h="1577">
                  <a:moveTo>
                    <a:pt x="1640" y="1377"/>
                  </a:moveTo>
                  <a:lnTo>
                    <a:pt x="1692" y="1479"/>
                  </a:lnTo>
                  <a:lnTo>
                    <a:pt x="1732" y="1577"/>
                  </a:lnTo>
                  <a:lnTo>
                    <a:pt x="1745" y="1577"/>
                  </a:lnTo>
                  <a:lnTo>
                    <a:pt x="1703" y="1469"/>
                  </a:lnTo>
                  <a:lnTo>
                    <a:pt x="1649" y="1367"/>
                  </a:lnTo>
                  <a:lnTo>
                    <a:pt x="1535" y="1157"/>
                  </a:lnTo>
                  <a:lnTo>
                    <a:pt x="1395" y="951"/>
                  </a:lnTo>
                  <a:lnTo>
                    <a:pt x="1236" y="756"/>
                  </a:lnTo>
                  <a:lnTo>
                    <a:pt x="1061" y="582"/>
                  </a:lnTo>
                  <a:lnTo>
                    <a:pt x="876" y="426"/>
                  </a:lnTo>
                  <a:lnTo>
                    <a:pt x="672" y="294"/>
                  </a:lnTo>
                  <a:lnTo>
                    <a:pt x="455" y="174"/>
                  </a:lnTo>
                  <a:lnTo>
                    <a:pt x="234" y="7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222" y="89"/>
                  </a:lnTo>
                  <a:lnTo>
                    <a:pt x="446" y="185"/>
                  </a:lnTo>
                  <a:lnTo>
                    <a:pt x="662" y="305"/>
                  </a:lnTo>
                  <a:lnTo>
                    <a:pt x="866" y="437"/>
                  </a:lnTo>
                  <a:lnTo>
                    <a:pt x="1052" y="593"/>
                  </a:lnTo>
                  <a:lnTo>
                    <a:pt x="1226" y="767"/>
                  </a:lnTo>
                  <a:lnTo>
                    <a:pt x="1385" y="960"/>
                  </a:lnTo>
                  <a:lnTo>
                    <a:pt x="1526" y="1167"/>
                  </a:lnTo>
                  <a:lnTo>
                    <a:pt x="1640" y="1377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2" name="Freeform 6"/>
            <p:cNvSpPr>
              <a:spLocks/>
            </p:cNvSpPr>
            <p:nvPr/>
          </p:nvSpPr>
          <p:spPr bwMode="ltGray">
            <a:xfrm>
              <a:off x="0" y="2544"/>
              <a:ext cx="1745" cy="17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"/>
                </a:cxn>
                <a:cxn ang="0">
                  <a:pos x="210" y="88"/>
                </a:cxn>
                <a:cxn ang="0">
                  <a:pos x="426" y="190"/>
                </a:cxn>
                <a:cxn ang="0">
                  <a:pos x="630" y="304"/>
                </a:cxn>
                <a:cxn ang="0">
                  <a:pos x="818" y="442"/>
                </a:cxn>
                <a:cxn ang="0">
                  <a:pos x="998" y="592"/>
                </a:cxn>
                <a:cxn ang="0">
                  <a:pos x="1164" y="766"/>
                </a:cxn>
                <a:cxn ang="0">
                  <a:pos x="1310" y="942"/>
                </a:cxn>
                <a:cxn ang="0">
                  <a:pos x="1454" y="1146"/>
                </a:cxn>
                <a:cxn ang="0">
                  <a:pos x="1536" y="1298"/>
                </a:cxn>
                <a:cxn ang="0">
                  <a:pos x="1614" y="1456"/>
                </a:cxn>
                <a:cxn ang="0">
                  <a:pos x="1682" y="1616"/>
                </a:cxn>
                <a:cxn ang="0">
                  <a:pos x="1733" y="1768"/>
                </a:cxn>
                <a:cxn ang="0">
                  <a:pos x="1745" y="1768"/>
                </a:cxn>
                <a:cxn ang="0">
                  <a:pos x="1691" y="1606"/>
                </a:cxn>
                <a:cxn ang="0">
                  <a:pos x="1623" y="1445"/>
                </a:cxn>
                <a:cxn ang="0">
                  <a:pos x="1547" y="1288"/>
                </a:cxn>
                <a:cxn ang="0">
                  <a:pos x="1463" y="1136"/>
                </a:cxn>
                <a:cxn ang="0">
                  <a:pos x="1320" y="932"/>
                </a:cxn>
                <a:cxn ang="0">
                  <a:pos x="1173" y="755"/>
                </a:cxn>
                <a:cxn ang="0">
                  <a:pos x="1008" y="581"/>
                </a:cxn>
                <a:cxn ang="0">
                  <a:pos x="827" y="431"/>
                </a:cxn>
                <a:cxn ang="0">
                  <a:pos x="642" y="293"/>
                </a:cxn>
                <a:cxn ang="0">
                  <a:pos x="437" y="179"/>
                </a:cxn>
                <a:cxn ang="0">
                  <a:pos x="222" y="7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745" h="1768">
                  <a:moveTo>
                    <a:pt x="0" y="0"/>
                  </a:moveTo>
                  <a:lnTo>
                    <a:pt x="0" y="12"/>
                  </a:lnTo>
                  <a:lnTo>
                    <a:pt x="210" y="88"/>
                  </a:lnTo>
                  <a:lnTo>
                    <a:pt x="426" y="190"/>
                  </a:lnTo>
                  <a:lnTo>
                    <a:pt x="630" y="304"/>
                  </a:lnTo>
                  <a:lnTo>
                    <a:pt x="818" y="442"/>
                  </a:lnTo>
                  <a:lnTo>
                    <a:pt x="998" y="592"/>
                  </a:lnTo>
                  <a:lnTo>
                    <a:pt x="1164" y="766"/>
                  </a:lnTo>
                  <a:lnTo>
                    <a:pt x="1310" y="942"/>
                  </a:lnTo>
                  <a:lnTo>
                    <a:pt x="1454" y="1146"/>
                  </a:lnTo>
                  <a:lnTo>
                    <a:pt x="1536" y="1298"/>
                  </a:lnTo>
                  <a:lnTo>
                    <a:pt x="1614" y="1456"/>
                  </a:lnTo>
                  <a:lnTo>
                    <a:pt x="1682" y="1616"/>
                  </a:lnTo>
                  <a:lnTo>
                    <a:pt x="1733" y="1768"/>
                  </a:lnTo>
                  <a:lnTo>
                    <a:pt x="1745" y="1768"/>
                  </a:lnTo>
                  <a:lnTo>
                    <a:pt x="1691" y="1606"/>
                  </a:lnTo>
                  <a:lnTo>
                    <a:pt x="1623" y="1445"/>
                  </a:lnTo>
                  <a:lnTo>
                    <a:pt x="1547" y="1288"/>
                  </a:lnTo>
                  <a:lnTo>
                    <a:pt x="1463" y="1136"/>
                  </a:lnTo>
                  <a:lnTo>
                    <a:pt x="1320" y="932"/>
                  </a:lnTo>
                  <a:lnTo>
                    <a:pt x="1173" y="755"/>
                  </a:lnTo>
                  <a:lnTo>
                    <a:pt x="1008" y="581"/>
                  </a:lnTo>
                  <a:lnTo>
                    <a:pt x="827" y="431"/>
                  </a:lnTo>
                  <a:lnTo>
                    <a:pt x="642" y="293"/>
                  </a:lnTo>
                  <a:lnTo>
                    <a:pt x="437" y="179"/>
                  </a:lnTo>
                  <a:lnTo>
                    <a:pt x="222" y="7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3" name="Oval 7"/>
            <p:cNvSpPr>
              <a:spLocks noChangeArrowheads="1"/>
            </p:cNvSpPr>
            <p:nvPr/>
          </p:nvSpPr>
          <p:spPr bwMode="ltGray">
            <a:xfrm>
              <a:off x="209" y="2784"/>
              <a:ext cx="86" cy="86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4344" name="Oval 8"/>
            <p:cNvSpPr>
              <a:spLocks noChangeArrowheads="1"/>
            </p:cNvSpPr>
            <p:nvPr/>
          </p:nvSpPr>
          <p:spPr bwMode="ltGray">
            <a:xfrm>
              <a:off x="1536" y="3884"/>
              <a:ext cx="92" cy="9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4345" name="Oval 9"/>
            <p:cNvSpPr>
              <a:spLocks noChangeArrowheads="1"/>
            </p:cNvSpPr>
            <p:nvPr/>
          </p:nvSpPr>
          <p:spPr bwMode="ltGray">
            <a:xfrm>
              <a:off x="791" y="2723"/>
              <a:ext cx="121" cy="12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4346" name="Rectangle 10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73250"/>
            <a:ext cx="7772400" cy="155575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4347" name="Rectangle 11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4348" name="Rectangle 12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4349" name="Rectangle 13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4350" name="Rectangle 14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3EBBB8EB-7E55-491D-B7BA-6F5C210DF48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5250C4-6A3E-4792-9285-33CD9287DB0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C83335-30C8-41A7-B34D-E73004FF0FD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5FC42C4B-80B8-4572-8271-118B88B4095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>
  <p:cSld name="Заголовок, текст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иаграмма 3"/>
          <p:cNvSpPr>
            <a:spLocks noGrp="1"/>
          </p:cNvSpPr>
          <p:nvPr>
            <p:ph type="chart"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D7D7E1-CDA0-43C3-950B-A30E98D1A9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7EFCC6-6361-4B8B-BBB5-F65DD51F2AC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1EB420-018F-42B6-99FF-91F4944C5CC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E73782-A588-44A4-B549-31C8CA50896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D8032D-BECE-4EA7-8836-C7E6D49AEEC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CF8537-0F1D-4C00-BF9B-194E16214C8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F13686-73CE-4AB9-8A40-1D0E644944B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DAF894-603C-454D-83A4-503D614DDCB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414902-0E2C-41A1-91AA-7D48BB366E1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Group 2"/>
          <p:cNvGrpSpPr>
            <a:grpSpLocks/>
          </p:cNvGrpSpPr>
          <p:nvPr/>
        </p:nvGrpSpPr>
        <p:grpSpPr bwMode="auto">
          <a:xfrm>
            <a:off x="0" y="3902075"/>
            <a:ext cx="3400425" cy="2949575"/>
            <a:chOff x="0" y="2458"/>
            <a:chExt cx="2142" cy="1858"/>
          </a:xfrm>
        </p:grpSpPr>
        <p:sp>
          <p:nvSpPr>
            <p:cNvPr id="13315" name="Freeform 3"/>
            <p:cNvSpPr>
              <a:spLocks/>
            </p:cNvSpPr>
            <p:nvPr/>
          </p:nvSpPr>
          <p:spPr bwMode="ltGray">
            <a:xfrm>
              <a:off x="0" y="2508"/>
              <a:ext cx="2142" cy="1804"/>
            </a:xfrm>
            <a:custGeom>
              <a:avLst/>
              <a:gdLst/>
              <a:ahLst/>
              <a:cxnLst>
                <a:cxn ang="0">
                  <a:pos x="329" y="66"/>
                </a:cxn>
                <a:cxn ang="0">
                  <a:pos x="161" y="3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161" y="42"/>
                </a:cxn>
                <a:cxn ang="0">
                  <a:pos x="323" y="78"/>
                </a:cxn>
                <a:cxn ang="0">
                  <a:pos x="556" y="150"/>
                </a:cxn>
                <a:cxn ang="0">
                  <a:pos x="777" y="245"/>
                </a:cxn>
                <a:cxn ang="0">
                  <a:pos x="993" y="365"/>
                </a:cxn>
                <a:cxn ang="0">
                  <a:pos x="1196" y="503"/>
                </a:cxn>
                <a:cxn ang="0">
                  <a:pos x="1381" y="653"/>
                </a:cxn>
                <a:cxn ang="0">
                  <a:pos x="1555" y="827"/>
                </a:cxn>
                <a:cxn ang="0">
                  <a:pos x="1710" y="1019"/>
                </a:cxn>
                <a:cxn ang="0">
                  <a:pos x="1854" y="1229"/>
                </a:cxn>
                <a:cxn ang="0">
                  <a:pos x="1937" y="1366"/>
                </a:cxn>
                <a:cxn ang="0">
                  <a:pos x="2009" y="1510"/>
                </a:cxn>
                <a:cxn ang="0">
                  <a:pos x="2069" y="1654"/>
                </a:cxn>
                <a:cxn ang="0">
                  <a:pos x="2123" y="1804"/>
                </a:cxn>
                <a:cxn ang="0">
                  <a:pos x="2135" y="1804"/>
                </a:cxn>
                <a:cxn ang="0">
                  <a:pos x="2081" y="1654"/>
                </a:cxn>
                <a:cxn ang="0">
                  <a:pos x="2021" y="1510"/>
                </a:cxn>
                <a:cxn ang="0">
                  <a:pos x="1949" y="1366"/>
                </a:cxn>
                <a:cxn ang="0">
                  <a:pos x="1866" y="1223"/>
                </a:cxn>
                <a:cxn ang="0">
                  <a:pos x="1722" y="1013"/>
                </a:cxn>
                <a:cxn ang="0">
                  <a:pos x="1561" y="821"/>
                </a:cxn>
                <a:cxn ang="0">
                  <a:pos x="1387" y="647"/>
                </a:cxn>
                <a:cxn ang="0">
                  <a:pos x="1202" y="491"/>
                </a:cxn>
                <a:cxn ang="0">
                  <a:pos x="999" y="353"/>
                </a:cxn>
                <a:cxn ang="0">
                  <a:pos x="783" y="239"/>
                </a:cxn>
                <a:cxn ang="0">
                  <a:pos x="562" y="138"/>
                </a:cxn>
                <a:cxn ang="0">
                  <a:pos x="329" y="66"/>
                </a:cxn>
                <a:cxn ang="0">
                  <a:pos x="329" y="66"/>
                </a:cxn>
              </a:cxnLst>
              <a:rect l="0" t="0" r="r" b="b"/>
              <a:pathLst>
                <a:path w="2135" h="1804">
                  <a:moveTo>
                    <a:pt x="329" y="66"/>
                  </a:moveTo>
                  <a:lnTo>
                    <a:pt x="161" y="3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61" y="42"/>
                  </a:lnTo>
                  <a:lnTo>
                    <a:pt x="323" y="78"/>
                  </a:lnTo>
                  <a:lnTo>
                    <a:pt x="556" y="150"/>
                  </a:lnTo>
                  <a:lnTo>
                    <a:pt x="777" y="245"/>
                  </a:lnTo>
                  <a:lnTo>
                    <a:pt x="993" y="365"/>
                  </a:lnTo>
                  <a:lnTo>
                    <a:pt x="1196" y="503"/>
                  </a:lnTo>
                  <a:lnTo>
                    <a:pt x="1381" y="653"/>
                  </a:lnTo>
                  <a:lnTo>
                    <a:pt x="1555" y="827"/>
                  </a:lnTo>
                  <a:lnTo>
                    <a:pt x="1710" y="1019"/>
                  </a:lnTo>
                  <a:lnTo>
                    <a:pt x="1854" y="1229"/>
                  </a:lnTo>
                  <a:lnTo>
                    <a:pt x="1937" y="1366"/>
                  </a:lnTo>
                  <a:lnTo>
                    <a:pt x="2009" y="1510"/>
                  </a:lnTo>
                  <a:lnTo>
                    <a:pt x="2069" y="1654"/>
                  </a:lnTo>
                  <a:lnTo>
                    <a:pt x="2123" y="1804"/>
                  </a:lnTo>
                  <a:lnTo>
                    <a:pt x="2135" y="1804"/>
                  </a:lnTo>
                  <a:lnTo>
                    <a:pt x="2081" y="1654"/>
                  </a:lnTo>
                  <a:lnTo>
                    <a:pt x="2021" y="1510"/>
                  </a:lnTo>
                  <a:lnTo>
                    <a:pt x="1949" y="1366"/>
                  </a:lnTo>
                  <a:lnTo>
                    <a:pt x="1866" y="1223"/>
                  </a:lnTo>
                  <a:lnTo>
                    <a:pt x="1722" y="1013"/>
                  </a:lnTo>
                  <a:lnTo>
                    <a:pt x="1561" y="821"/>
                  </a:lnTo>
                  <a:lnTo>
                    <a:pt x="1387" y="647"/>
                  </a:lnTo>
                  <a:lnTo>
                    <a:pt x="1202" y="491"/>
                  </a:lnTo>
                  <a:lnTo>
                    <a:pt x="999" y="353"/>
                  </a:lnTo>
                  <a:lnTo>
                    <a:pt x="783" y="239"/>
                  </a:lnTo>
                  <a:lnTo>
                    <a:pt x="562" y="138"/>
                  </a:lnTo>
                  <a:lnTo>
                    <a:pt x="329" y="66"/>
                  </a:lnTo>
                  <a:lnTo>
                    <a:pt x="329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16" name="Freeform 4"/>
            <p:cNvSpPr>
              <a:spLocks/>
            </p:cNvSpPr>
            <p:nvPr/>
          </p:nvSpPr>
          <p:spPr bwMode="hidden">
            <a:xfrm>
              <a:off x="0" y="2458"/>
              <a:ext cx="1854" cy="1858"/>
            </a:xfrm>
            <a:custGeom>
              <a:avLst/>
              <a:gdLst/>
              <a:ahLst/>
              <a:cxnLst>
                <a:cxn ang="0">
                  <a:pos x="1854" y="1858"/>
                </a:cxn>
                <a:cxn ang="0">
                  <a:pos x="0" y="1858"/>
                </a:cxn>
                <a:cxn ang="0">
                  <a:pos x="0" y="0"/>
                </a:cxn>
                <a:cxn ang="0">
                  <a:pos x="1854" y="1858"/>
                </a:cxn>
                <a:cxn ang="0">
                  <a:pos x="1854" y="1858"/>
                </a:cxn>
              </a:cxnLst>
              <a:rect l="0" t="0" r="r" b="b"/>
              <a:pathLst>
                <a:path w="1854" h="1858">
                  <a:moveTo>
                    <a:pt x="1854" y="1858"/>
                  </a:moveTo>
                  <a:lnTo>
                    <a:pt x="0" y="1858"/>
                  </a:lnTo>
                  <a:lnTo>
                    <a:pt x="0" y="0"/>
                  </a:lnTo>
                  <a:lnTo>
                    <a:pt x="1854" y="1858"/>
                  </a:lnTo>
                  <a:lnTo>
                    <a:pt x="1854" y="185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17" name="Freeform 5"/>
            <p:cNvSpPr>
              <a:spLocks/>
            </p:cNvSpPr>
            <p:nvPr/>
          </p:nvSpPr>
          <p:spPr bwMode="ltGray">
            <a:xfrm>
              <a:off x="0" y="2735"/>
              <a:ext cx="1745" cy="1577"/>
            </a:xfrm>
            <a:custGeom>
              <a:avLst/>
              <a:gdLst/>
              <a:ahLst/>
              <a:cxnLst>
                <a:cxn ang="0">
                  <a:pos x="1640" y="1377"/>
                </a:cxn>
                <a:cxn ang="0">
                  <a:pos x="1692" y="1479"/>
                </a:cxn>
                <a:cxn ang="0">
                  <a:pos x="1732" y="1577"/>
                </a:cxn>
                <a:cxn ang="0">
                  <a:pos x="1745" y="1577"/>
                </a:cxn>
                <a:cxn ang="0">
                  <a:pos x="1703" y="1469"/>
                </a:cxn>
                <a:cxn ang="0">
                  <a:pos x="1649" y="1367"/>
                </a:cxn>
                <a:cxn ang="0">
                  <a:pos x="1535" y="1157"/>
                </a:cxn>
                <a:cxn ang="0">
                  <a:pos x="1395" y="951"/>
                </a:cxn>
                <a:cxn ang="0">
                  <a:pos x="1236" y="756"/>
                </a:cxn>
                <a:cxn ang="0">
                  <a:pos x="1061" y="582"/>
                </a:cxn>
                <a:cxn ang="0">
                  <a:pos x="876" y="426"/>
                </a:cxn>
                <a:cxn ang="0">
                  <a:pos x="672" y="294"/>
                </a:cxn>
                <a:cxn ang="0">
                  <a:pos x="455" y="174"/>
                </a:cxn>
                <a:cxn ang="0">
                  <a:pos x="234" y="7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222" y="89"/>
                </a:cxn>
                <a:cxn ang="0">
                  <a:pos x="446" y="185"/>
                </a:cxn>
                <a:cxn ang="0">
                  <a:pos x="662" y="305"/>
                </a:cxn>
                <a:cxn ang="0">
                  <a:pos x="866" y="437"/>
                </a:cxn>
                <a:cxn ang="0">
                  <a:pos x="1052" y="593"/>
                </a:cxn>
                <a:cxn ang="0">
                  <a:pos x="1226" y="767"/>
                </a:cxn>
                <a:cxn ang="0">
                  <a:pos x="1385" y="960"/>
                </a:cxn>
                <a:cxn ang="0">
                  <a:pos x="1526" y="1167"/>
                </a:cxn>
                <a:cxn ang="0">
                  <a:pos x="1640" y="1377"/>
                </a:cxn>
              </a:cxnLst>
              <a:rect l="0" t="0" r="r" b="b"/>
              <a:pathLst>
                <a:path w="1745" h="1577">
                  <a:moveTo>
                    <a:pt x="1640" y="1377"/>
                  </a:moveTo>
                  <a:lnTo>
                    <a:pt x="1692" y="1479"/>
                  </a:lnTo>
                  <a:lnTo>
                    <a:pt x="1732" y="1577"/>
                  </a:lnTo>
                  <a:lnTo>
                    <a:pt x="1745" y="1577"/>
                  </a:lnTo>
                  <a:lnTo>
                    <a:pt x="1703" y="1469"/>
                  </a:lnTo>
                  <a:lnTo>
                    <a:pt x="1649" y="1367"/>
                  </a:lnTo>
                  <a:lnTo>
                    <a:pt x="1535" y="1157"/>
                  </a:lnTo>
                  <a:lnTo>
                    <a:pt x="1395" y="951"/>
                  </a:lnTo>
                  <a:lnTo>
                    <a:pt x="1236" y="756"/>
                  </a:lnTo>
                  <a:lnTo>
                    <a:pt x="1061" y="582"/>
                  </a:lnTo>
                  <a:lnTo>
                    <a:pt x="876" y="426"/>
                  </a:lnTo>
                  <a:lnTo>
                    <a:pt x="672" y="294"/>
                  </a:lnTo>
                  <a:lnTo>
                    <a:pt x="455" y="174"/>
                  </a:lnTo>
                  <a:lnTo>
                    <a:pt x="234" y="7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222" y="89"/>
                  </a:lnTo>
                  <a:lnTo>
                    <a:pt x="446" y="185"/>
                  </a:lnTo>
                  <a:lnTo>
                    <a:pt x="662" y="305"/>
                  </a:lnTo>
                  <a:lnTo>
                    <a:pt x="866" y="437"/>
                  </a:lnTo>
                  <a:lnTo>
                    <a:pt x="1052" y="593"/>
                  </a:lnTo>
                  <a:lnTo>
                    <a:pt x="1226" y="767"/>
                  </a:lnTo>
                  <a:lnTo>
                    <a:pt x="1385" y="960"/>
                  </a:lnTo>
                  <a:lnTo>
                    <a:pt x="1526" y="1167"/>
                  </a:lnTo>
                  <a:lnTo>
                    <a:pt x="1640" y="1377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18" name="Freeform 6"/>
            <p:cNvSpPr>
              <a:spLocks/>
            </p:cNvSpPr>
            <p:nvPr/>
          </p:nvSpPr>
          <p:spPr bwMode="ltGray">
            <a:xfrm>
              <a:off x="0" y="2544"/>
              <a:ext cx="1745" cy="17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"/>
                </a:cxn>
                <a:cxn ang="0">
                  <a:pos x="210" y="88"/>
                </a:cxn>
                <a:cxn ang="0">
                  <a:pos x="426" y="190"/>
                </a:cxn>
                <a:cxn ang="0">
                  <a:pos x="630" y="304"/>
                </a:cxn>
                <a:cxn ang="0">
                  <a:pos x="818" y="442"/>
                </a:cxn>
                <a:cxn ang="0">
                  <a:pos x="998" y="592"/>
                </a:cxn>
                <a:cxn ang="0">
                  <a:pos x="1164" y="766"/>
                </a:cxn>
                <a:cxn ang="0">
                  <a:pos x="1310" y="942"/>
                </a:cxn>
                <a:cxn ang="0">
                  <a:pos x="1454" y="1146"/>
                </a:cxn>
                <a:cxn ang="0">
                  <a:pos x="1536" y="1298"/>
                </a:cxn>
                <a:cxn ang="0">
                  <a:pos x="1614" y="1456"/>
                </a:cxn>
                <a:cxn ang="0">
                  <a:pos x="1682" y="1616"/>
                </a:cxn>
                <a:cxn ang="0">
                  <a:pos x="1733" y="1768"/>
                </a:cxn>
                <a:cxn ang="0">
                  <a:pos x="1745" y="1768"/>
                </a:cxn>
                <a:cxn ang="0">
                  <a:pos x="1691" y="1606"/>
                </a:cxn>
                <a:cxn ang="0">
                  <a:pos x="1623" y="1445"/>
                </a:cxn>
                <a:cxn ang="0">
                  <a:pos x="1547" y="1288"/>
                </a:cxn>
                <a:cxn ang="0">
                  <a:pos x="1463" y="1136"/>
                </a:cxn>
                <a:cxn ang="0">
                  <a:pos x="1320" y="932"/>
                </a:cxn>
                <a:cxn ang="0">
                  <a:pos x="1173" y="755"/>
                </a:cxn>
                <a:cxn ang="0">
                  <a:pos x="1008" y="581"/>
                </a:cxn>
                <a:cxn ang="0">
                  <a:pos x="827" y="431"/>
                </a:cxn>
                <a:cxn ang="0">
                  <a:pos x="642" y="293"/>
                </a:cxn>
                <a:cxn ang="0">
                  <a:pos x="437" y="179"/>
                </a:cxn>
                <a:cxn ang="0">
                  <a:pos x="222" y="7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745" h="1768">
                  <a:moveTo>
                    <a:pt x="0" y="0"/>
                  </a:moveTo>
                  <a:lnTo>
                    <a:pt x="0" y="12"/>
                  </a:lnTo>
                  <a:lnTo>
                    <a:pt x="210" y="88"/>
                  </a:lnTo>
                  <a:lnTo>
                    <a:pt x="426" y="190"/>
                  </a:lnTo>
                  <a:lnTo>
                    <a:pt x="630" y="304"/>
                  </a:lnTo>
                  <a:lnTo>
                    <a:pt x="818" y="442"/>
                  </a:lnTo>
                  <a:lnTo>
                    <a:pt x="998" y="592"/>
                  </a:lnTo>
                  <a:lnTo>
                    <a:pt x="1164" y="766"/>
                  </a:lnTo>
                  <a:lnTo>
                    <a:pt x="1310" y="942"/>
                  </a:lnTo>
                  <a:lnTo>
                    <a:pt x="1454" y="1146"/>
                  </a:lnTo>
                  <a:lnTo>
                    <a:pt x="1536" y="1298"/>
                  </a:lnTo>
                  <a:lnTo>
                    <a:pt x="1614" y="1456"/>
                  </a:lnTo>
                  <a:lnTo>
                    <a:pt x="1682" y="1616"/>
                  </a:lnTo>
                  <a:lnTo>
                    <a:pt x="1733" y="1768"/>
                  </a:lnTo>
                  <a:lnTo>
                    <a:pt x="1745" y="1768"/>
                  </a:lnTo>
                  <a:lnTo>
                    <a:pt x="1691" y="1606"/>
                  </a:lnTo>
                  <a:lnTo>
                    <a:pt x="1623" y="1445"/>
                  </a:lnTo>
                  <a:lnTo>
                    <a:pt x="1547" y="1288"/>
                  </a:lnTo>
                  <a:lnTo>
                    <a:pt x="1463" y="1136"/>
                  </a:lnTo>
                  <a:lnTo>
                    <a:pt x="1320" y="932"/>
                  </a:lnTo>
                  <a:lnTo>
                    <a:pt x="1173" y="755"/>
                  </a:lnTo>
                  <a:lnTo>
                    <a:pt x="1008" y="581"/>
                  </a:lnTo>
                  <a:lnTo>
                    <a:pt x="827" y="431"/>
                  </a:lnTo>
                  <a:lnTo>
                    <a:pt x="642" y="293"/>
                  </a:lnTo>
                  <a:lnTo>
                    <a:pt x="437" y="179"/>
                  </a:lnTo>
                  <a:lnTo>
                    <a:pt x="222" y="7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19" name="Oval 7"/>
            <p:cNvSpPr>
              <a:spLocks noChangeArrowheads="1"/>
            </p:cNvSpPr>
            <p:nvPr/>
          </p:nvSpPr>
          <p:spPr bwMode="ltGray">
            <a:xfrm>
              <a:off x="209" y="2784"/>
              <a:ext cx="86" cy="86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3320" name="Oval 8"/>
            <p:cNvSpPr>
              <a:spLocks noChangeArrowheads="1"/>
            </p:cNvSpPr>
            <p:nvPr/>
          </p:nvSpPr>
          <p:spPr bwMode="ltGray">
            <a:xfrm>
              <a:off x="1536" y="3884"/>
              <a:ext cx="92" cy="9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3321" name="Oval 9"/>
            <p:cNvSpPr>
              <a:spLocks noChangeArrowheads="1"/>
            </p:cNvSpPr>
            <p:nvPr/>
          </p:nvSpPr>
          <p:spPr bwMode="ltGray">
            <a:xfrm>
              <a:off x="791" y="2723"/>
              <a:ext cx="121" cy="12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3322" name="Rectangle 10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3323" name="Rectangle 1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3324" name="Rectangle 1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000" b="0">
                <a:solidFill>
                  <a:schemeClr val="tx1"/>
                </a:solidFill>
                <a:effectLst>
                  <a:outerShdw blurRad="38100" dist="38100" dir="2700000" algn="tl">
                    <a:srgbClr val="010199"/>
                  </a:outerShdw>
                </a:effectLst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3325" name="Rectangle 1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0">
                <a:solidFill>
                  <a:schemeClr val="tx1"/>
                </a:solidFill>
                <a:effectLst>
                  <a:outerShdw blurRad="38100" dist="38100" dir="2700000" algn="tl">
                    <a:srgbClr val="010199"/>
                  </a:outerShdw>
                </a:effectLst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3326" name="Rectangle 1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0">
                <a:solidFill>
                  <a:schemeClr val="tx1"/>
                </a:solidFill>
                <a:effectLst>
                  <a:outerShdw blurRad="38100" dist="38100" dir="2700000" algn="tl">
                    <a:srgbClr val="010199"/>
                  </a:outerShdw>
                </a:effectLst>
                <a:latin typeface="+mn-lt"/>
              </a:defRPr>
            </a:lvl1pPr>
          </a:lstStyle>
          <a:p>
            <a:fld id="{E1C6058C-9EB3-4F3F-A970-DE432F327C9E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</p:sldLayoutIdLst>
  <p:transition>
    <p:strips dir="rd"/>
  </p:transition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itchFamily="2" charset="2"/>
        <a:buChar char="l"/>
        <a:defRPr sz="32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l"/>
        <a:defRPr sz="24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wmf"/><Relationship Id="rId12" Type="http://schemas.openxmlformats.org/officeDocument/2006/relationships/image" Target="../media/image9.png"/><Relationship Id="rId2" Type="http://schemas.openxmlformats.org/officeDocument/2006/relationships/audio" Target="file:///D:\&#1076;&#1077;&#1085;&#1100;%20&#1082;&#1086;&#1089;&#1084;&#1086;&#1085;&#1072;&#1074;&#1090;&#1080;&#1082;&#1080;\&#1082;&#1086;&#1089;&#1084;&#1086;&#1089;.wma" TargetMode="External"/><Relationship Id="rId1" Type="http://schemas.microsoft.com/office/2007/relationships/media" Target="file:///D:\&#1076;&#1077;&#1085;&#1100;%20&#1082;&#1086;&#1089;&#1084;&#1086;&#1085;&#1072;&#1074;&#1090;&#1080;&#1082;&#1080;\&#1082;&#1086;&#1089;&#1084;&#1086;&#1089;.wma" TargetMode="External"/><Relationship Id="rId6" Type="http://schemas.openxmlformats.org/officeDocument/2006/relationships/image" Target="../media/image3.wmf"/><Relationship Id="rId11" Type="http://schemas.openxmlformats.org/officeDocument/2006/relationships/image" Target="../media/image8.wmf"/><Relationship Id="rId5" Type="http://schemas.openxmlformats.org/officeDocument/2006/relationships/image" Target="../media/image2.png"/><Relationship Id="rId10" Type="http://schemas.openxmlformats.org/officeDocument/2006/relationships/image" Target="../media/image7.wmf"/><Relationship Id="rId4" Type="http://schemas.openxmlformats.org/officeDocument/2006/relationships/image" Target="../media/image1.wmf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6.jpeg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wmf"/><Relationship Id="rId5" Type="http://schemas.openxmlformats.org/officeDocument/2006/relationships/image" Target="../media/image12.png"/><Relationship Id="rId4" Type="http://schemas.openxmlformats.org/officeDocument/2006/relationships/image" Target="../media/image3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media2.WAV"/><Relationship Id="rId7" Type="http://schemas.openxmlformats.org/officeDocument/2006/relationships/image" Target="../media/image45.jpeg"/><Relationship Id="rId2" Type="http://schemas.microsoft.com/office/2007/relationships/media" Target="../media/media2.WAV"/><Relationship Id="rId1" Type="http://schemas.openxmlformats.org/officeDocument/2006/relationships/tags" Target="../tags/tag1.xml"/><Relationship Id="rId6" Type="http://schemas.openxmlformats.org/officeDocument/2006/relationships/image" Target="../media/image40.png"/><Relationship Id="rId5" Type="http://schemas.openxmlformats.org/officeDocument/2006/relationships/image" Target="../media/image44.jpeg"/><Relationship Id="rId4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8.jpeg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image" Target="../media/image47.jpeg"/><Relationship Id="rId5" Type="http://schemas.openxmlformats.org/officeDocument/2006/relationships/image" Target="../media/image40.png"/><Relationship Id="rId4" Type="http://schemas.openxmlformats.org/officeDocument/2006/relationships/image" Target="../media/image4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3" Type="http://schemas.openxmlformats.org/officeDocument/2006/relationships/image" Target="../media/image1.wmf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Documents%20and%20Settings\&#1059;&#1095;&#1080;&#1090;&#1077;&#1083;&#1103;\&#1052;&#1086;&#1080;%20&#1076;&#1086;&#1082;&#1091;&#1084;&#1077;&#1085;&#1090;&#1099;\&#1047;&#1080;&#1085;&#1086;&#1074;&#1100;&#1077;&#1074;&#1072;\&#1044;&#1077;&#1085;&#1100;%20&#1082;&#1086;&#1089;&#1084;&#1086;&#1085;&#1072;&#1074;&#1090;&#1080;&#1082;&#1080;\&#1074;&#1080;&#1076;&#1077;&#1086;%20&#1082;&#1086;&#1089;&#1084;&#1086;&#1089;\39000062.avi" TargetMode="External"/><Relationship Id="rId6" Type="http://schemas.openxmlformats.org/officeDocument/2006/relationships/image" Target="../media/image5.png"/><Relationship Id="rId5" Type="http://schemas.openxmlformats.org/officeDocument/2006/relationships/image" Target="../media/image4.wmf"/><Relationship Id="rId10" Type="http://schemas.openxmlformats.org/officeDocument/2006/relationships/image" Target="../media/image10.png"/><Relationship Id="rId4" Type="http://schemas.openxmlformats.org/officeDocument/2006/relationships/image" Target="../media/image3.wmf"/><Relationship Id="rId9" Type="http://schemas.openxmlformats.org/officeDocument/2006/relationships/image" Target="../media/image8.wm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w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7" Type="http://schemas.openxmlformats.org/officeDocument/2006/relationships/image" Target="../media/image59.png"/><Relationship Id="rId2" Type="http://schemas.openxmlformats.org/officeDocument/2006/relationships/audio" Target="file:///D:\&#1076;&#1077;&#1085;&#1100;%20&#1082;&#1086;&#1089;&#1084;&#1086;&#1085;&#1072;&#1074;&#1090;&#1080;&#1082;&#1080;\zko.mp3" TargetMode="External"/><Relationship Id="rId1" Type="http://schemas.microsoft.com/office/2007/relationships/media" Target="file:///D:\&#1076;&#1077;&#1085;&#1100;%20&#1082;&#1086;&#1089;&#1084;&#1086;&#1085;&#1072;&#1074;&#1090;&#1080;&#1082;&#1080;\zko.mp3" TargetMode="External"/><Relationship Id="rId6" Type="http://schemas.openxmlformats.org/officeDocument/2006/relationships/image" Target="../media/image58.jpeg"/><Relationship Id="rId5" Type="http://schemas.openxmlformats.org/officeDocument/2006/relationships/image" Target="../media/image45.jpeg"/><Relationship Id="rId4" Type="http://schemas.openxmlformats.org/officeDocument/2006/relationships/image" Target="../media/image5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8.w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news.made.ru/pics/2011/04/04/426135.jpg" TargetMode="External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6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jpeg"/><Relationship Id="rId3" Type="http://schemas.openxmlformats.org/officeDocument/2006/relationships/audio" Target="file:///D:\&#1076;&#1077;&#1085;&#1100;%20&#1082;&#1086;&#1089;&#1084;&#1086;&#1085;&#1072;&#1074;&#1090;&#1080;&#1082;&#1080;\iz_k.f._tri_topolya_na_pliushihe_-_opustela_bez_tebya_zemlya.mp3" TargetMode="External"/><Relationship Id="rId7" Type="http://schemas.openxmlformats.org/officeDocument/2006/relationships/image" Target="../media/image83.png"/><Relationship Id="rId2" Type="http://schemas.microsoft.com/office/2007/relationships/media" Target="file:///D:\&#1076;&#1077;&#1085;&#1100;%20&#1082;&#1086;&#1089;&#1084;&#1086;&#1085;&#1072;&#1074;&#1090;&#1080;&#1082;&#1080;\iz_k.f._tri_topolya_na_pliushihe_-_opustela_bez_tebya_zemlya.mp3" TargetMode="External"/><Relationship Id="rId1" Type="http://schemas.openxmlformats.org/officeDocument/2006/relationships/audio" Target="file:///C:\Documents%20and%20Settings\&#1081;&#1081;&#1081;&#1081;&#1081;\&#1056;&#1072;&#1073;&#1086;&#1095;&#1080;&#1081;%20&#1089;&#1090;&#1086;&#1083;\Murian\&#1053;&#1077;&#1078;&#1085;&#1086;&#1089;&#1090;&#1100;_&#1052;&#1072;&#1081;&#1103;%20&#1050;&#1088;&#1080;&#1089;&#1090;&#1072;&#1083;&#1080;&#1085;&#1089;&#1082;&#1072;&#1103;.mp3" TargetMode="External"/><Relationship Id="rId6" Type="http://schemas.openxmlformats.org/officeDocument/2006/relationships/image" Target="../media/image82.wmf"/><Relationship Id="rId5" Type="http://schemas.openxmlformats.org/officeDocument/2006/relationships/audio" Target="../media/audio1.wav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84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wmf"/><Relationship Id="rId5" Type="http://schemas.openxmlformats.org/officeDocument/2006/relationships/image" Target="../media/image17.wmf"/><Relationship Id="rId4" Type="http://schemas.openxmlformats.org/officeDocument/2006/relationships/image" Target="../media/image16.wmf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wmf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92.wmf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D:\&#1076;&#1077;&#1085;&#1100;%20&#1082;&#1086;&#1089;&#1084;&#1086;&#1085;&#1072;&#1074;&#1090;&#1080;&#1082;&#1080;\&#1047;&#1077;&#1084;&#1083;&#1103;&#1085;&#1077;_-_&#1047;&#1077;&#1084;&#1083;&#1103;_&#1074;_&#1080;&#1083;&#1083;&#1102;&#1084;&#1080;&#1085;&#1072;&#1090;&#1086;&#1088;&#1077;2.mp3" TargetMode="External"/><Relationship Id="rId1" Type="http://schemas.microsoft.com/office/2007/relationships/media" Target="file:///D:\&#1076;&#1077;&#1085;&#1100;%20&#1082;&#1086;&#1089;&#1084;&#1086;&#1085;&#1072;&#1074;&#1090;&#1080;&#1082;&#1080;\&#1047;&#1077;&#1084;&#1083;&#1103;&#1085;&#1077;_-_&#1047;&#1077;&#1084;&#1083;&#1103;_&#1074;_&#1080;&#1083;&#1083;&#1102;&#1084;&#1080;&#1085;&#1072;&#1090;&#1086;&#1088;&#1077;2.mp3" TargetMode="External"/><Relationship Id="rId5" Type="http://schemas.openxmlformats.org/officeDocument/2006/relationships/image" Target="../media/image96.png"/><Relationship Id="rId4" Type="http://schemas.openxmlformats.org/officeDocument/2006/relationships/image" Target="../media/image95.jpe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wmf"/><Relationship Id="rId5" Type="http://schemas.openxmlformats.org/officeDocument/2006/relationships/image" Target="../media/image1.wmf"/><Relationship Id="rId4" Type="http://schemas.openxmlformats.org/officeDocument/2006/relationships/image" Target="../media/image21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&#1074;&#1080;&#1076;&#1077;&#1086;%20&#1082;&#1086;&#1089;&#1084;&#1086;&#1089;/39000143.avi" TargetMode="External"/><Relationship Id="rId2" Type="http://schemas.openxmlformats.org/officeDocument/2006/relationships/image" Target="../media/image23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8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jpe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jpe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jpe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jpe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jpe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jpe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jpe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30.jpeg"/><Relationship Id="rId7" Type="http://schemas.openxmlformats.org/officeDocument/2006/relationships/image" Target="../media/image29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28.wmf"/><Relationship Id="rId4" Type="http://schemas.openxmlformats.org/officeDocument/2006/relationships/oleObject" Target="../embeddings/oleObject1.bin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jpe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jpe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jpe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jpe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jpe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jpe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5.jpe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6.jpe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0;&#1083;&#1077;&#1082;&#1089;&#1072;&#1085;&#1076;&#1088;&#1072;\Downloads\Gimn%20-%20Gimn%20Buryatii%20%5bpleer.com%5d.mp3" TargetMode="External"/><Relationship Id="rId4" Type="http://schemas.openxmlformats.org/officeDocument/2006/relationships/image" Target="../media/image138.png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jpe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1.jpe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2.jpe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3.jpe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4.jpe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5.jpe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6.jpe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7.jpeg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8.jpe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3" name="Picture 33" descr="g013737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73925" y="1714488"/>
            <a:ext cx="1870075" cy="1547813"/>
          </a:xfrm>
          <a:prstGeom prst="rect">
            <a:avLst/>
          </a:prstGeom>
          <a:noFill/>
        </p:spPr>
      </p:pic>
      <p:pic>
        <p:nvPicPr>
          <p:cNvPr id="10264" name="Picture 2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3857628"/>
            <a:ext cx="1552575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4" name="Picture 34" descr="g013734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1188" y="0"/>
            <a:ext cx="1862137" cy="1543050"/>
          </a:xfrm>
          <a:prstGeom prst="rect">
            <a:avLst/>
          </a:prstGeom>
          <a:noFill/>
        </p:spPr>
      </p:pic>
      <p:pic>
        <p:nvPicPr>
          <p:cNvPr id="10271" name="Picture 31" descr="g013729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7950" y="2133600"/>
            <a:ext cx="1747838" cy="1543050"/>
          </a:xfrm>
          <a:prstGeom prst="rect">
            <a:avLst/>
          </a:prstGeom>
          <a:noFill/>
        </p:spPr>
      </p:pic>
      <p:pic>
        <p:nvPicPr>
          <p:cNvPr id="10265" name="Picture 2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372350" y="4429132"/>
            <a:ext cx="1771650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6" name="Picture 26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929058" y="571480"/>
            <a:ext cx="1771650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244" name="AutoShape 4"/>
          <p:cNvSpPr>
            <a:spLocks noChangeArrowheads="1"/>
          </p:cNvSpPr>
          <p:nvPr/>
        </p:nvSpPr>
        <p:spPr bwMode="auto">
          <a:xfrm>
            <a:off x="3059113" y="836613"/>
            <a:ext cx="914400" cy="914400"/>
          </a:xfrm>
          <a:prstGeom prst="star4">
            <a:avLst>
              <a:gd name="adj" fmla="val 125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45" name="AutoShape 5"/>
          <p:cNvSpPr>
            <a:spLocks noChangeArrowheads="1"/>
          </p:cNvSpPr>
          <p:nvPr/>
        </p:nvSpPr>
        <p:spPr bwMode="auto">
          <a:xfrm>
            <a:off x="755650" y="5300663"/>
            <a:ext cx="503238" cy="649287"/>
          </a:xfrm>
          <a:prstGeom prst="star5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46" name="AutoShape 6"/>
          <p:cNvSpPr>
            <a:spLocks noChangeArrowheads="1"/>
          </p:cNvSpPr>
          <p:nvPr/>
        </p:nvSpPr>
        <p:spPr bwMode="auto">
          <a:xfrm>
            <a:off x="7235825" y="3789363"/>
            <a:ext cx="431800" cy="576262"/>
          </a:xfrm>
          <a:prstGeom prst="irregularSeal2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48" name="AutoShape 8"/>
          <p:cNvSpPr>
            <a:spLocks noChangeArrowheads="1"/>
          </p:cNvSpPr>
          <p:nvPr/>
        </p:nvSpPr>
        <p:spPr bwMode="auto">
          <a:xfrm>
            <a:off x="4140200" y="3789363"/>
            <a:ext cx="914400" cy="914400"/>
          </a:xfrm>
          <a:prstGeom prst="star4">
            <a:avLst>
              <a:gd name="adj" fmla="val 125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50" name="AutoShape 10"/>
          <p:cNvSpPr>
            <a:spLocks noChangeArrowheads="1"/>
          </p:cNvSpPr>
          <p:nvPr/>
        </p:nvSpPr>
        <p:spPr bwMode="auto">
          <a:xfrm>
            <a:off x="6804025" y="1341438"/>
            <a:ext cx="503238" cy="503237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51" name="AutoShape 11"/>
          <p:cNvSpPr>
            <a:spLocks noChangeArrowheads="1"/>
          </p:cNvSpPr>
          <p:nvPr/>
        </p:nvSpPr>
        <p:spPr bwMode="auto">
          <a:xfrm>
            <a:off x="4284663" y="5157788"/>
            <a:ext cx="914400" cy="9144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52" name="AutoShape 12"/>
          <p:cNvSpPr>
            <a:spLocks noChangeArrowheads="1"/>
          </p:cNvSpPr>
          <p:nvPr/>
        </p:nvSpPr>
        <p:spPr bwMode="auto">
          <a:xfrm>
            <a:off x="2700338" y="3213100"/>
            <a:ext cx="431800" cy="503238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53" name="AutoShape 13"/>
          <p:cNvSpPr>
            <a:spLocks noChangeArrowheads="1"/>
          </p:cNvSpPr>
          <p:nvPr/>
        </p:nvSpPr>
        <p:spPr bwMode="auto">
          <a:xfrm>
            <a:off x="2428860" y="5572140"/>
            <a:ext cx="504825" cy="431800"/>
          </a:xfrm>
          <a:prstGeom prst="irregularSeal2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10254" name="AutoShape 14"/>
          <p:cNvSpPr>
            <a:spLocks noChangeArrowheads="1"/>
          </p:cNvSpPr>
          <p:nvPr/>
        </p:nvSpPr>
        <p:spPr bwMode="auto">
          <a:xfrm>
            <a:off x="5940425" y="836613"/>
            <a:ext cx="503238" cy="647700"/>
          </a:xfrm>
          <a:prstGeom prst="irregularSeal2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56" name="AutoShape 16"/>
          <p:cNvSpPr>
            <a:spLocks noChangeArrowheads="1"/>
          </p:cNvSpPr>
          <p:nvPr/>
        </p:nvSpPr>
        <p:spPr bwMode="auto">
          <a:xfrm>
            <a:off x="285720" y="357166"/>
            <a:ext cx="431800" cy="576262"/>
          </a:xfrm>
          <a:prstGeom prst="star5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57" name="AutoShape 17"/>
          <p:cNvSpPr>
            <a:spLocks noChangeArrowheads="1"/>
          </p:cNvSpPr>
          <p:nvPr/>
        </p:nvSpPr>
        <p:spPr bwMode="auto">
          <a:xfrm>
            <a:off x="8181975" y="404813"/>
            <a:ext cx="566738" cy="647700"/>
          </a:xfrm>
          <a:prstGeom prst="star5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59" name="AutoShape 19"/>
          <p:cNvSpPr>
            <a:spLocks noChangeArrowheads="1"/>
          </p:cNvSpPr>
          <p:nvPr/>
        </p:nvSpPr>
        <p:spPr bwMode="auto">
          <a:xfrm>
            <a:off x="1258888" y="2708275"/>
            <a:ext cx="217487" cy="360363"/>
          </a:xfrm>
          <a:prstGeom prst="star5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60" name="WordArt 20"/>
          <p:cNvSpPr>
            <a:spLocks noChangeArrowheads="1" noChangeShapeType="1" noTextEdit="1"/>
          </p:cNvSpPr>
          <p:nvPr/>
        </p:nvSpPr>
        <p:spPr bwMode="auto">
          <a:xfrm>
            <a:off x="2714612" y="214290"/>
            <a:ext cx="6215106" cy="71438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1400" kern="10" dirty="0">
                <a:ln w="9525">
                  <a:solidFill>
                    <a:srgbClr val="00FFFF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Муниципальное </a:t>
            </a:r>
            <a:r>
              <a:rPr lang="ru-RU" sz="1400" kern="10" dirty="0" smtClean="0">
                <a:ln w="9525">
                  <a:solidFill>
                    <a:srgbClr val="00FFFF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общеобразовательное </a:t>
            </a:r>
            <a:r>
              <a:rPr lang="ru-RU" sz="1400" kern="10" dirty="0">
                <a:ln w="9525">
                  <a:solidFill>
                    <a:srgbClr val="00FFFF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учреждение </a:t>
            </a:r>
          </a:p>
          <a:p>
            <a:r>
              <a:rPr lang="ru-RU" sz="1400" kern="10" dirty="0" smtClean="0">
                <a:ln w="9525">
                  <a:solidFill>
                    <a:srgbClr val="00FFFF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«</a:t>
            </a:r>
            <a:r>
              <a:rPr lang="ru-RU" sz="1400" kern="10" dirty="0" err="1" smtClean="0">
                <a:ln w="9525">
                  <a:solidFill>
                    <a:srgbClr val="00FFFF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Ново-Курбинская</a:t>
            </a:r>
            <a:r>
              <a:rPr lang="ru-RU" sz="1400" kern="10" dirty="0" smtClean="0">
                <a:ln w="9525">
                  <a:solidFill>
                    <a:srgbClr val="00FFFF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 основная общеобразовательная школа» </a:t>
            </a:r>
          </a:p>
          <a:p>
            <a:r>
              <a:rPr lang="ru-RU" sz="1400" kern="10" dirty="0" err="1" smtClean="0">
                <a:ln w="9525">
                  <a:solidFill>
                    <a:srgbClr val="00FFFF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Заиграевского</a:t>
            </a:r>
            <a:r>
              <a:rPr lang="ru-RU" sz="1400" kern="10" dirty="0" smtClean="0">
                <a:ln w="9525">
                  <a:solidFill>
                    <a:srgbClr val="00FFFF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 района, Республики Бурятия.</a:t>
            </a:r>
            <a:endParaRPr lang="ru-RU" sz="1400" kern="10" dirty="0">
              <a:ln w="9525">
                <a:solidFill>
                  <a:srgbClr val="00FFFF"/>
                </a:solidFill>
                <a:round/>
                <a:headEnd/>
                <a:tailEnd/>
              </a:ln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10261" name="WordArt 21"/>
          <p:cNvSpPr>
            <a:spLocks noChangeArrowheads="1" noChangeShapeType="1" noTextEdit="1"/>
          </p:cNvSpPr>
          <p:nvPr/>
        </p:nvSpPr>
        <p:spPr bwMode="auto">
          <a:xfrm>
            <a:off x="323850" y="6165850"/>
            <a:ext cx="184785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FF00"/>
                </a:solidFill>
                <a:latin typeface="Arial"/>
                <a:cs typeface="Arial"/>
              </a:rPr>
              <a:t>2023 </a:t>
            </a:r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FF00"/>
                </a:solidFill>
                <a:latin typeface="Arial"/>
                <a:cs typeface="Arial"/>
              </a:rPr>
              <a:t>год</a:t>
            </a:r>
          </a:p>
        </p:txBody>
      </p:sp>
      <p:sp>
        <p:nvSpPr>
          <p:cNvPr id="10262" name="Text Box 22"/>
          <p:cNvSpPr txBox="1">
            <a:spLocks noChangeArrowheads="1"/>
          </p:cNvSpPr>
          <p:nvPr/>
        </p:nvSpPr>
        <p:spPr bwMode="auto">
          <a:xfrm>
            <a:off x="5148263" y="5157788"/>
            <a:ext cx="3370262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ru-RU" sz="1400">
                <a:solidFill>
                  <a:schemeClr val="bg1"/>
                </a:solidFill>
                <a:latin typeface="Times New Roman" pitchFamily="18" charset="0"/>
              </a:rPr>
              <a:t>Составила учитель начальных классов</a:t>
            </a:r>
          </a:p>
          <a:p>
            <a:pPr algn="l"/>
            <a:r>
              <a:rPr lang="ru-RU" sz="1400">
                <a:solidFill>
                  <a:schemeClr val="bg1"/>
                </a:solidFill>
                <a:latin typeface="Times New Roman" pitchFamily="18" charset="0"/>
              </a:rPr>
              <a:t>1 квалификационной категории</a:t>
            </a:r>
          </a:p>
          <a:p>
            <a:pPr algn="l"/>
            <a:r>
              <a:rPr lang="ru-RU" sz="1400">
                <a:solidFill>
                  <a:schemeClr val="bg1"/>
                </a:solidFill>
                <a:latin typeface="Times New Roman" pitchFamily="18" charset="0"/>
              </a:rPr>
              <a:t>Зиновьева Е.С.</a:t>
            </a:r>
          </a:p>
        </p:txBody>
      </p:sp>
      <p:sp>
        <p:nvSpPr>
          <p:cNvPr id="10263" name="WordArt 23"/>
          <p:cNvSpPr>
            <a:spLocks noChangeArrowheads="1" noChangeShapeType="1" noTextEdit="1"/>
          </p:cNvSpPr>
          <p:nvPr/>
        </p:nvSpPr>
        <p:spPr bwMode="auto">
          <a:xfrm>
            <a:off x="1357290" y="2714620"/>
            <a:ext cx="7056437" cy="1368425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r>
              <a:rPr lang="ru-RU" sz="3600" i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«Покорённый космос!"</a:t>
            </a:r>
            <a:endParaRPr lang="ru-RU" sz="3600" i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0000FF"/>
              </a:solidFill>
              <a:effectLst>
                <a:outerShdw dist="45791" dir="2021404" algn="ctr" rotWithShape="0">
                  <a:srgbClr val="808080">
                    <a:alpha val="80000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0270" name="Picture 30" descr="g013733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000628" y="4071942"/>
            <a:ext cx="1792288" cy="1566862"/>
          </a:xfrm>
          <a:prstGeom prst="rect">
            <a:avLst/>
          </a:prstGeom>
          <a:noFill/>
        </p:spPr>
      </p:pic>
      <p:pic>
        <p:nvPicPr>
          <p:cNvPr id="10272" name="Picture 32" descr="g0137327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281862" y="4214818"/>
            <a:ext cx="1862138" cy="1790700"/>
          </a:xfrm>
          <a:prstGeom prst="rect">
            <a:avLst/>
          </a:prstGeom>
          <a:noFill/>
        </p:spPr>
      </p:pic>
      <p:sp>
        <p:nvSpPr>
          <p:cNvPr id="10275" name="Text Box 35"/>
          <p:cNvSpPr txBox="1">
            <a:spLocks noChangeArrowheads="1"/>
          </p:cNvSpPr>
          <p:nvPr/>
        </p:nvSpPr>
        <p:spPr bwMode="auto">
          <a:xfrm>
            <a:off x="1428728" y="5857892"/>
            <a:ext cx="6994525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ru-RU" sz="2000" dirty="0"/>
              <a:t>Внеклассное мероприятие </a:t>
            </a:r>
            <a:r>
              <a:rPr lang="ru-RU" sz="2000" dirty="0" smtClean="0"/>
              <a:t>ко </a:t>
            </a:r>
            <a:r>
              <a:rPr lang="ru-RU" sz="2000" dirty="0"/>
              <a:t>Дню Космонавтики</a:t>
            </a:r>
          </a:p>
          <a:p>
            <a:pPr algn="l"/>
            <a:endParaRPr lang="ru-RU" sz="2000" dirty="0"/>
          </a:p>
        </p:txBody>
      </p:sp>
      <p:sp>
        <p:nvSpPr>
          <p:cNvPr id="10277" name="Text Box 37"/>
          <p:cNvSpPr txBox="1">
            <a:spLocks noChangeArrowheads="1"/>
          </p:cNvSpPr>
          <p:nvPr/>
        </p:nvSpPr>
        <p:spPr bwMode="auto">
          <a:xfrm>
            <a:off x="2460084" y="6237288"/>
            <a:ext cx="4455066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ru-RU" sz="1200" dirty="0"/>
              <a:t>Подготовила учитель </a:t>
            </a:r>
            <a:r>
              <a:rPr lang="ru-RU" sz="1200" dirty="0" smtClean="0"/>
              <a:t>русского языка и литературы</a:t>
            </a:r>
            <a:endParaRPr lang="ru-RU" sz="1200" dirty="0"/>
          </a:p>
          <a:p>
            <a:pPr algn="r"/>
            <a:r>
              <a:rPr lang="ru-RU" sz="1200" dirty="0" err="1" smtClean="0"/>
              <a:t>Самодурова</a:t>
            </a:r>
            <a:r>
              <a:rPr lang="ru-RU" sz="1200" dirty="0" smtClean="0"/>
              <a:t> Елена Валентиновна</a:t>
            </a:r>
            <a:endParaRPr lang="ru-RU" sz="1200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357158" y="1643050"/>
            <a:ext cx="8563563" cy="15081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/>
              <a:t>Первому полету человека в космос –</a:t>
            </a:r>
          </a:p>
          <a:p>
            <a:r>
              <a:rPr lang="ru-RU" sz="6000" dirty="0" smtClean="0"/>
              <a:t>62 </a:t>
            </a:r>
            <a:r>
              <a:rPr lang="ru-RU" sz="6000" dirty="0" smtClean="0"/>
              <a:t>года</a:t>
            </a:r>
            <a:endParaRPr lang="ru-RU" sz="6000" dirty="0"/>
          </a:p>
        </p:txBody>
      </p:sp>
      <p:pic>
        <p:nvPicPr>
          <p:cNvPr id="29" name="космос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12" cstate="print"/>
          <a:stretch>
            <a:fillRect/>
          </a:stretch>
        </p:blipFill>
        <p:spPr>
          <a:xfrm>
            <a:off x="8532440" y="616530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80096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413" y="-315913"/>
            <a:ext cx="9753601" cy="7315201"/>
          </a:xfrm>
          <a:prstGeom prst="rect">
            <a:avLst/>
          </a:prstGeom>
          <a:noFill/>
        </p:spPr>
      </p:pic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4800600" y="2133600"/>
            <a:ext cx="4343400" cy="447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dirty="0">
                <a:latin typeface="Arial" charset="0"/>
              </a:rPr>
              <a:t> </a:t>
            </a:r>
            <a:r>
              <a:rPr lang="ru-RU" sz="3200" b="1" dirty="0">
                <a:solidFill>
                  <a:schemeClr val="tx2"/>
                </a:solidFill>
                <a:latin typeface="Arial" charset="0"/>
              </a:rPr>
              <a:t>3 ноября 1957 года на околоземную орбиту вышел «Спутник-2». Вместе с ним за границами земной атмосферы оказалось и первое теплокровное.</a:t>
            </a:r>
          </a:p>
        </p:txBody>
      </p:sp>
      <p:pic>
        <p:nvPicPr>
          <p:cNvPr id="7174" name="Picture 6" descr="лайк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3429000"/>
            <a:ext cx="4343400" cy="2971800"/>
          </a:xfrm>
          <a:prstGeom prst="rect">
            <a:avLst/>
          </a:prstGeom>
          <a:noFill/>
        </p:spPr>
      </p:pic>
      <p:sp>
        <p:nvSpPr>
          <p:cNvPr id="7177" name="Rectangle 9"/>
          <p:cNvSpPr>
            <a:spLocks noGrp="1" noChangeArrowheads="1"/>
          </p:cNvSpPr>
          <p:nvPr>
            <p:ph type="title"/>
          </p:nvPr>
        </p:nvSpPr>
        <p:spPr>
          <a:xfrm>
            <a:off x="2590800" y="304800"/>
            <a:ext cx="6553200" cy="1828800"/>
          </a:xfrm>
        </p:spPr>
        <p:txBody>
          <a:bodyPr/>
          <a:lstStyle/>
          <a:p>
            <a:r>
              <a:rPr lang="ru-RU" b="1" dirty="0">
                <a:solidFill>
                  <a:srgbClr val="33CCFF"/>
                </a:solidFill>
              </a:rPr>
              <a:t>Лайка –</a:t>
            </a:r>
            <a:br>
              <a:rPr lang="ru-RU" b="1" dirty="0">
                <a:solidFill>
                  <a:srgbClr val="33CCFF"/>
                </a:solidFill>
              </a:rPr>
            </a:br>
            <a:r>
              <a:rPr lang="ru-RU" b="1" dirty="0">
                <a:solidFill>
                  <a:srgbClr val="33CCFF"/>
                </a:solidFill>
              </a:rPr>
              <a:t> первая жизнь в     космосе</a:t>
            </a:r>
            <a:r>
              <a:rPr lang="ru-RU" sz="4000" dirty="0"/>
              <a:t> </a:t>
            </a:r>
          </a:p>
        </p:txBody>
      </p:sp>
      <p:pic>
        <p:nvPicPr>
          <p:cNvPr id="7178" name="Picture 10" descr="92comor6p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1101373">
            <a:off x="152400" y="1219200"/>
            <a:ext cx="2089150" cy="182403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701948.jpg"/>
          <p:cNvPicPr>
            <a:picLocks noChangeAspect="1"/>
          </p:cNvPicPr>
          <p:nvPr/>
        </p:nvPicPr>
        <p:blipFill>
          <a:blip r:embed="rId2" cstate="print"/>
          <a:srcRect b="464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457200"/>
            <a:ext cx="9753600" cy="7315200"/>
          </a:xfrm>
          <a:prstGeom prst="rect">
            <a:avLst/>
          </a:prstGeom>
          <a:noFill/>
        </p:spPr>
      </p:pic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2895600" y="381000"/>
            <a:ext cx="60198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4400" b="1" dirty="0">
                <a:solidFill>
                  <a:srgbClr val="33CCFF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Белка и Стрелка</a:t>
            </a:r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2362200" y="1447800"/>
            <a:ext cx="4572000" cy="461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ru-RU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AF273E"/>
                  </a:outerShdw>
                </a:effectLst>
                <a:latin typeface="Arial" charset="0"/>
              </a:rPr>
              <a:t>19 августа 1960 г.собаки Белка и Стрелка, </a:t>
            </a:r>
          </a:p>
          <a:p>
            <a:pPr algn="ctr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ru-RU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AF273E"/>
                  </a:outerShdw>
                </a:effectLst>
                <a:latin typeface="Arial" charset="0"/>
              </a:rPr>
              <a:t>а вместе с ними - 40 мышей, 2 крысы, различные мухи, растения и микроорганизмы </a:t>
            </a:r>
          </a:p>
          <a:p>
            <a:pPr algn="ctr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ru-RU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AF273E"/>
                  </a:outerShdw>
                </a:effectLst>
                <a:latin typeface="Arial" charset="0"/>
              </a:rPr>
              <a:t>17 раз облетели</a:t>
            </a:r>
          </a:p>
          <a:p>
            <a:pPr algn="ctr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ru-RU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AF273E"/>
                  </a:outerShdw>
                </a:effectLst>
                <a:latin typeface="Arial" charset="0"/>
              </a:rPr>
              <a:t> вокруг Земли и приземлились.</a:t>
            </a:r>
            <a:r>
              <a:rPr lang="ru-RU" sz="2800" dirty="0">
                <a:solidFill>
                  <a:schemeClr val="bg1"/>
                </a:solidFill>
                <a:latin typeface="Arial" charset="0"/>
              </a:rPr>
              <a:t> </a:t>
            </a:r>
          </a:p>
        </p:txBody>
      </p:sp>
      <p:pic>
        <p:nvPicPr>
          <p:cNvPr id="8200" name="Picture 8" descr="белка и стрелк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85800"/>
            <a:ext cx="2468563" cy="192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201" name="Picture 9" descr="15_Belka_i_Strelka_NK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2780928"/>
            <a:ext cx="27051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228600" y="5638800"/>
            <a:ext cx="14255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chemeClr val="tx2"/>
                </a:solidFill>
                <a:latin typeface="Arial" charset="0"/>
              </a:rPr>
              <a:t>Стрелка</a:t>
            </a:r>
          </a:p>
        </p:txBody>
      </p:sp>
      <p:pic>
        <p:nvPicPr>
          <p:cNvPr id="8203" name="Picture 11" descr="13_Belka_i_Strelka_NK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05600" y="2286000"/>
            <a:ext cx="22860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4" name="Rectangle 12"/>
          <p:cNvSpPr>
            <a:spLocks noChangeArrowheads="1"/>
          </p:cNvSpPr>
          <p:nvPr/>
        </p:nvSpPr>
        <p:spPr bwMode="auto">
          <a:xfrm>
            <a:off x="6858000" y="2362200"/>
            <a:ext cx="10890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chemeClr val="tx2"/>
                </a:solidFill>
                <a:latin typeface="Arial" charset="0"/>
              </a:rPr>
              <a:t>Белка</a:t>
            </a: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sz="quarter"/>
          </p:nvPr>
        </p:nvSpPr>
        <p:spPr>
          <a:xfrm>
            <a:off x="642910" y="928670"/>
            <a:ext cx="7772400" cy="1928826"/>
          </a:xfrm>
        </p:spPr>
        <p:txBody>
          <a:bodyPr/>
          <a:lstStyle/>
          <a:p>
            <a:r>
              <a:rPr lang="ru-RU" sz="6600" dirty="0" smtClean="0">
                <a:solidFill>
                  <a:srgbClr val="00FFFF"/>
                </a:solidFill>
              </a:rPr>
              <a:t>12</a:t>
            </a:r>
            <a:r>
              <a:rPr lang="ru-RU" dirty="0" smtClean="0">
                <a:solidFill>
                  <a:srgbClr val="00FFFF"/>
                </a:solidFill>
              </a:rPr>
              <a:t> апреля Международный</a:t>
            </a:r>
            <a:br>
              <a:rPr lang="ru-RU" dirty="0" smtClean="0">
                <a:solidFill>
                  <a:srgbClr val="00FFFF"/>
                </a:solidFill>
              </a:rPr>
            </a:br>
            <a:r>
              <a:rPr lang="ru-RU" dirty="0" smtClean="0">
                <a:solidFill>
                  <a:srgbClr val="00FFFF"/>
                </a:solidFill>
              </a:rPr>
              <a:t>День Космонавтики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sz="quarter" idx="1"/>
          </p:nvPr>
        </p:nvSpPr>
        <p:spPr>
          <a:xfrm>
            <a:off x="1357290" y="3071810"/>
            <a:ext cx="6400800" cy="1752600"/>
          </a:xfrm>
        </p:spPr>
        <p:txBody>
          <a:bodyPr/>
          <a:lstStyle/>
          <a:p>
            <a:r>
              <a:rPr lang="en-US" sz="6000" dirty="0" smtClean="0">
                <a:solidFill>
                  <a:srgbClr val="FF0000"/>
                </a:solidFill>
                <a:effectLst/>
              </a:rPr>
              <a:t>61 </a:t>
            </a:r>
            <a:r>
              <a:rPr lang="ru-RU" sz="6000" dirty="0" smtClean="0">
                <a:solidFill>
                  <a:srgbClr val="FF0000"/>
                </a:solidFill>
                <a:effectLst/>
              </a:rPr>
              <a:t>год в Космосе</a:t>
            </a:r>
            <a:endParaRPr lang="ru-RU" sz="6000" dirty="0">
              <a:solidFill>
                <a:srgbClr val="FF0000"/>
              </a:solidFill>
              <a:effectLst/>
            </a:endParaRPr>
          </a:p>
        </p:txBody>
      </p:sp>
      <p:pic>
        <p:nvPicPr>
          <p:cNvPr id="5" name="Picture 10" descr="g013733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67625" y="2000240"/>
            <a:ext cx="1476375" cy="1223963"/>
          </a:xfrm>
          <a:prstGeom prst="rect">
            <a:avLst/>
          </a:prstGeom>
          <a:noFill/>
        </p:spPr>
      </p:pic>
      <p:pic>
        <p:nvPicPr>
          <p:cNvPr id="6" name="Picture 10" descr="g013733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6" y="4572008"/>
            <a:ext cx="1476375" cy="1223963"/>
          </a:xfrm>
          <a:prstGeom prst="rect">
            <a:avLst/>
          </a:prstGeom>
          <a:noFill/>
        </p:spPr>
      </p:pic>
      <p:pic>
        <p:nvPicPr>
          <p:cNvPr id="7" name="Picture 31" descr="g013729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0" y="2133600"/>
            <a:ext cx="1747838" cy="1543050"/>
          </a:xfrm>
          <a:prstGeom prst="rect">
            <a:avLst/>
          </a:prstGeom>
          <a:noFill/>
        </p:spPr>
      </p:pic>
      <p:pic>
        <p:nvPicPr>
          <p:cNvPr id="8" name="Picture 34" descr="g013734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214290"/>
            <a:ext cx="1862137" cy="1543050"/>
          </a:xfrm>
          <a:prstGeom prst="rect">
            <a:avLst/>
          </a:prstGeom>
          <a:noFill/>
        </p:spPr>
      </p:pic>
      <p:pic>
        <p:nvPicPr>
          <p:cNvPr id="9" name="Picture 1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067683"/>
            <a:ext cx="3643338" cy="279031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10" name="AutoShape 14"/>
          <p:cNvSpPr>
            <a:spLocks noChangeArrowheads="1"/>
          </p:cNvSpPr>
          <p:nvPr/>
        </p:nvSpPr>
        <p:spPr bwMode="auto">
          <a:xfrm>
            <a:off x="7429520" y="500042"/>
            <a:ext cx="503238" cy="647700"/>
          </a:xfrm>
          <a:prstGeom prst="irregularSeal2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" name="AutoShape 14"/>
          <p:cNvSpPr>
            <a:spLocks noChangeArrowheads="1"/>
          </p:cNvSpPr>
          <p:nvPr/>
        </p:nvSpPr>
        <p:spPr bwMode="auto">
          <a:xfrm>
            <a:off x="3214678" y="214290"/>
            <a:ext cx="503238" cy="647700"/>
          </a:xfrm>
          <a:prstGeom prst="irregularSeal2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2" name="AutoShape 14"/>
          <p:cNvSpPr>
            <a:spLocks noChangeArrowheads="1"/>
          </p:cNvSpPr>
          <p:nvPr/>
        </p:nvSpPr>
        <p:spPr bwMode="auto">
          <a:xfrm>
            <a:off x="6572264" y="4429132"/>
            <a:ext cx="503238" cy="647700"/>
          </a:xfrm>
          <a:prstGeom prst="irregularSeal2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" name="AutoShape 10"/>
          <p:cNvSpPr>
            <a:spLocks noChangeArrowheads="1"/>
          </p:cNvSpPr>
          <p:nvPr/>
        </p:nvSpPr>
        <p:spPr bwMode="auto">
          <a:xfrm>
            <a:off x="7929586" y="1214422"/>
            <a:ext cx="503238" cy="503237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" name="AutoShape 10"/>
          <p:cNvSpPr>
            <a:spLocks noChangeArrowheads="1"/>
          </p:cNvSpPr>
          <p:nvPr/>
        </p:nvSpPr>
        <p:spPr bwMode="auto">
          <a:xfrm>
            <a:off x="6804025" y="1341438"/>
            <a:ext cx="503238" cy="503237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" name="AutoShape 10"/>
          <p:cNvSpPr>
            <a:spLocks noChangeArrowheads="1"/>
          </p:cNvSpPr>
          <p:nvPr/>
        </p:nvSpPr>
        <p:spPr bwMode="auto">
          <a:xfrm>
            <a:off x="6000760" y="500042"/>
            <a:ext cx="503238" cy="503237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16" name="Picture 30" descr="g013733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51712" y="4786322"/>
            <a:ext cx="1792288" cy="1566862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WordArt 5"/>
          <p:cNvSpPr>
            <a:spLocks noChangeArrowheads="1" noChangeShapeType="1" noTextEdit="1"/>
          </p:cNvSpPr>
          <p:nvPr/>
        </p:nvSpPr>
        <p:spPr bwMode="auto">
          <a:xfrm>
            <a:off x="3348038" y="333375"/>
            <a:ext cx="5651500" cy="21605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CC00"/>
                </a:solidFill>
                <a:latin typeface="Arial"/>
                <a:cs typeface="Arial"/>
              </a:rPr>
              <a:t>Рассвет. Еще не знаем ничего.</a:t>
            </a:r>
          </a:p>
          <a:p>
            <a:r>
              <a:rPr lang="ru-RU" sz="36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CC00"/>
                </a:solidFill>
                <a:latin typeface="Arial"/>
                <a:cs typeface="Arial"/>
              </a:rPr>
              <a:t>Обычные "Последние известия".</a:t>
            </a:r>
          </a:p>
          <a:p>
            <a:r>
              <a:rPr lang="ru-RU" sz="36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CC00"/>
                </a:solidFill>
                <a:latin typeface="Arial"/>
                <a:cs typeface="Arial"/>
              </a:rPr>
              <a:t>А он уже летит через созвездия!</a:t>
            </a:r>
          </a:p>
          <a:p>
            <a:r>
              <a:rPr lang="ru-RU" sz="36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CC00"/>
                </a:solidFill>
                <a:latin typeface="Arial"/>
                <a:cs typeface="Arial"/>
              </a:rPr>
              <a:t>Земля проснется с именем его.</a:t>
            </a:r>
          </a:p>
        </p:txBody>
      </p:sp>
      <p:sp>
        <p:nvSpPr>
          <p:cNvPr id="7175" name="WordArt 7"/>
          <p:cNvSpPr>
            <a:spLocks noChangeArrowheads="1" noChangeShapeType="1" noTextEdit="1"/>
          </p:cNvSpPr>
          <p:nvPr/>
        </p:nvSpPr>
        <p:spPr bwMode="auto">
          <a:xfrm>
            <a:off x="4067175" y="4365625"/>
            <a:ext cx="446405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12 апреля 1961 год</a:t>
            </a:r>
          </a:p>
        </p:txBody>
      </p:sp>
      <p:sp>
        <p:nvSpPr>
          <p:cNvPr id="7176" name="WordArt 8"/>
          <p:cNvSpPr>
            <a:spLocks noChangeArrowheads="1" noChangeShapeType="1" noTextEdit="1"/>
          </p:cNvSpPr>
          <p:nvPr/>
        </p:nvSpPr>
        <p:spPr bwMode="auto">
          <a:xfrm>
            <a:off x="827088" y="5157788"/>
            <a:ext cx="5353050" cy="15128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i="1" kern="10" dirty="0">
                <a:ln w="3175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Космодром </a:t>
            </a:r>
          </a:p>
          <a:p>
            <a:r>
              <a:rPr lang="ru-RU" sz="3600" i="1" kern="10" dirty="0">
                <a:ln w="3175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"Байконур"</a:t>
            </a:r>
          </a:p>
        </p:txBody>
      </p:sp>
      <p:sp>
        <p:nvSpPr>
          <p:cNvPr id="7180" name="WordArt 12"/>
          <p:cNvSpPr>
            <a:spLocks noChangeArrowheads="1" noChangeShapeType="1" noTextEdit="1"/>
          </p:cNvSpPr>
          <p:nvPr/>
        </p:nvSpPr>
        <p:spPr bwMode="auto">
          <a:xfrm>
            <a:off x="250825" y="3068638"/>
            <a:ext cx="8713788" cy="12858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r>
              <a:rPr lang="ru-RU" sz="3600" kern="10" dirty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Юрий Алексеевич Гагарин</a:t>
            </a:r>
          </a:p>
        </p:txBody>
      </p:sp>
      <p:pic>
        <p:nvPicPr>
          <p:cNvPr id="7181" name="Picture 13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528" y="6553200"/>
            <a:ext cx="304800" cy="304800"/>
          </a:xfrm>
          <a:prstGeom prst="rect">
            <a:avLst/>
          </a:prstGeom>
          <a:noFill/>
        </p:spPr>
      </p:pic>
      <p:pic>
        <p:nvPicPr>
          <p:cNvPr id="8" name="Рисунок 7" descr="Гагарин.bmp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285720" y="214290"/>
            <a:ext cx="2714644" cy="3098534"/>
          </a:xfrm>
          <a:prstGeom prst="rect">
            <a:avLst/>
          </a:prstGeom>
          <a:ln w="38100">
            <a:solidFill>
              <a:schemeClr val="accent5">
                <a:lumMod val="75000"/>
              </a:schemeClr>
            </a:solidFill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audio>
              <p:cMediaNode showWhenStopped="0">
                <p:cTn id="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181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-46038" y="-46038"/>
            <a:ext cx="46038" cy="46038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mtClean="0"/>
          </a:p>
        </p:txBody>
      </p:sp>
      <p:pic>
        <p:nvPicPr>
          <p:cNvPr id="819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429000" y="990600"/>
            <a:ext cx="5570538" cy="3579813"/>
          </a:xfrm>
          <a:noFill/>
        </p:spPr>
      </p:pic>
      <p:sp>
        <p:nvSpPr>
          <p:cNvPr id="8196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304800"/>
            <a:ext cx="3008313" cy="5821363"/>
          </a:xfrm>
        </p:spPr>
        <p:txBody>
          <a:bodyPr/>
          <a:lstStyle/>
          <a:p>
            <a:pPr eaLnBrk="1" hangingPunct="1"/>
            <a:r>
              <a:rPr lang="ru-RU" sz="2400" dirty="0" smtClean="0">
                <a:solidFill>
                  <a:srgbClr val="FFFF00"/>
                </a:solidFill>
              </a:rPr>
              <a:t>Уже в начале 1960 года старший лейтенант Юрий Гагарин был признан годным для космических полетов. </a:t>
            </a:r>
          </a:p>
          <a:p>
            <a:pPr eaLnBrk="1" hangingPunct="1"/>
            <a:r>
              <a:rPr lang="ru-RU" sz="2400" dirty="0" smtClean="0">
                <a:solidFill>
                  <a:srgbClr val="FFFF00"/>
                </a:solidFill>
              </a:rPr>
              <a:t>Весной он и еще 19 молодых летчиков-истребителей приступили к интенсивным тренировкам. 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8" name="Picture 4" descr="IMG_00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150" y="1125538"/>
            <a:ext cx="5400675" cy="2754312"/>
          </a:xfrm>
          <a:prstGeom prst="rect">
            <a:avLst/>
          </a:prstGeom>
          <a:noFill/>
        </p:spPr>
      </p:pic>
      <p:sp>
        <p:nvSpPr>
          <p:cNvPr id="31750" name="WordArt 6"/>
          <p:cNvSpPr>
            <a:spLocks noChangeArrowheads="1" noChangeShapeType="1" noTextEdit="1"/>
          </p:cNvSpPr>
          <p:nvPr/>
        </p:nvSpPr>
        <p:spPr bwMode="auto">
          <a:xfrm>
            <a:off x="1187450" y="260350"/>
            <a:ext cx="6408738" cy="793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Перед стартом</a:t>
            </a:r>
          </a:p>
        </p:txBody>
      </p:sp>
      <p:sp>
        <p:nvSpPr>
          <p:cNvPr id="31751" name="WordArt 7"/>
          <p:cNvSpPr>
            <a:spLocks noChangeArrowheads="1" noChangeShapeType="1" noTextEdit="1"/>
          </p:cNvSpPr>
          <p:nvPr/>
        </p:nvSpPr>
        <p:spPr bwMode="auto">
          <a:xfrm>
            <a:off x="611188" y="4076700"/>
            <a:ext cx="7848600" cy="2520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accent1"/>
                </a:solidFill>
                <a:latin typeface="Arial"/>
                <a:cs typeface="Arial"/>
              </a:rPr>
              <a:t>Дни подготовки к космическому</a:t>
            </a:r>
          </a:p>
          <a:p>
            <a:r>
              <a:rPr lang="ru-RU" sz="3600" kern="1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accent1"/>
                </a:solidFill>
                <a:latin typeface="Arial"/>
                <a:cs typeface="Arial"/>
              </a:rPr>
              <a:t>полету были заполнены занятиями,</a:t>
            </a:r>
          </a:p>
          <a:p>
            <a:r>
              <a:rPr lang="ru-RU" sz="3600" kern="1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accent1"/>
                </a:solidFill>
                <a:latin typeface="Arial"/>
                <a:cs typeface="Arial"/>
              </a:rPr>
              <a:t>тренировками, </a:t>
            </a:r>
          </a:p>
          <a:p>
            <a:r>
              <a:rPr lang="ru-RU" sz="3600" kern="1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accent1"/>
                </a:solidFill>
                <a:latin typeface="Arial"/>
                <a:cs typeface="Arial"/>
              </a:rPr>
              <a:t>медицинским обследованиям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4" name="Picture 8" descr="IMG_002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7538" y="3143248"/>
            <a:ext cx="4716462" cy="3384550"/>
          </a:xfrm>
          <a:prstGeom prst="rect">
            <a:avLst/>
          </a:prstGeom>
          <a:noFill/>
        </p:spPr>
      </p:pic>
      <p:sp>
        <p:nvSpPr>
          <p:cNvPr id="9226" name="WordArt 10"/>
          <p:cNvSpPr>
            <a:spLocks noChangeArrowheads="1" noChangeShapeType="1" noTextEdit="1"/>
          </p:cNvSpPr>
          <p:nvPr/>
        </p:nvSpPr>
        <p:spPr bwMode="auto">
          <a:xfrm>
            <a:off x="1403350" y="0"/>
            <a:ext cx="6553200" cy="784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i="1" kern="10" dirty="0">
                <a:ln w="22225">
                  <a:solidFill>
                    <a:srgbClr val="00FF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12 апреля 1961 год</a:t>
            </a:r>
          </a:p>
        </p:txBody>
      </p:sp>
      <p:sp>
        <p:nvSpPr>
          <p:cNvPr id="9229" name="WordArt 13"/>
          <p:cNvSpPr>
            <a:spLocks noChangeArrowheads="1" noChangeShapeType="1" noTextEdit="1"/>
          </p:cNvSpPr>
          <p:nvPr/>
        </p:nvSpPr>
        <p:spPr bwMode="auto">
          <a:xfrm>
            <a:off x="4356100" y="1557338"/>
            <a:ext cx="4787900" cy="1066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 dirty="0">
                <a:ln w="222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Arial"/>
                <a:cs typeface="Arial"/>
              </a:rPr>
              <a:t>На борту космического</a:t>
            </a:r>
          </a:p>
          <a:p>
            <a:r>
              <a:rPr lang="ru-RU" sz="3600" kern="10" dirty="0">
                <a:ln w="222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Arial"/>
                <a:cs typeface="Arial"/>
              </a:rPr>
              <a:t>корабля"Восток"</a:t>
            </a:r>
          </a:p>
        </p:txBody>
      </p:sp>
      <p:sp>
        <p:nvSpPr>
          <p:cNvPr id="9231" name="WordArt 15"/>
          <p:cNvSpPr>
            <a:spLocks noChangeArrowheads="1" noChangeShapeType="1" noTextEdit="1"/>
          </p:cNvSpPr>
          <p:nvPr/>
        </p:nvSpPr>
        <p:spPr bwMode="auto">
          <a:xfrm>
            <a:off x="395288" y="4508500"/>
            <a:ext cx="3455987" cy="1081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 dirty="0">
                <a:ln w="19050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Arial"/>
                <a:cs typeface="Arial"/>
              </a:rPr>
              <a:t>По дороге </a:t>
            </a:r>
          </a:p>
          <a:p>
            <a:r>
              <a:rPr lang="ru-RU" sz="3600" kern="10" dirty="0">
                <a:ln w="19050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Arial"/>
                <a:cs typeface="Arial"/>
              </a:rPr>
              <a:t>на "Байконур"</a:t>
            </a:r>
          </a:p>
        </p:txBody>
      </p:sp>
      <p:pic>
        <p:nvPicPr>
          <p:cNvPr id="9233" name="Picture 17">
            <a:hlinkClick r:id="" action="ppaction://media"/>
          </p:cNvPr>
          <p:cNvPicPr>
            <a:picLocks noChangeAspect="1" noChangeArrowheads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648700" y="6362700"/>
            <a:ext cx="304800" cy="304800"/>
          </a:xfrm>
          <a:prstGeom prst="rect">
            <a:avLst/>
          </a:prstGeom>
          <a:noFill/>
        </p:spPr>
      </p:pic>
      <p:pic>
        <p:nvPicPr>
          <p:cNvPr id="8" name="Рисунок 7" descr="10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14282" y="1000108"/>
            <a:ext cx="4086493" cy="3067048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20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20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20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20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33"/>
                </p:tgtEl>
              </p:cMediaNode>
            </p:audio>
          </p:childTnLst>
        </p:cTn>
      </p:par>
    </p:tnLst>
    <p:bldLst>
      <p:bldP spid="9226" grpId="0" animBg="1"/>
      <p:bldP spid="9229" grpId="0" animBg="1"/>
      <p:bldP spid="923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81" name="WordArt 9"/>
          <p:cNvSpPr>
            <a:spLocks noChangeArrowheads="1" noChangeShapeType="1" noTextEdit="1"/>
          </p:cNvSpPr>
          <p:nvPr/>
        </p:nvSpPr>
        <p:spPr bwMode="auto">
          <a:xfrm>
            <a:off x="4572000" y="6324600"/>
            <a:ext cx="45720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Старт корабля "Восток"</a:t>
            </a:r>
          </a:p>
        </p:txBody>
      </p:sp>
      <p:pic>
        <p:nvPicPr>
          <p:cNvPr id="28682" name="Picture 10" descr="IMG_00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00113" y="1773238"/>
            <a:ext cx="2887662" cy="4032250"/>
          </a:xfrm>
          <a:prstGeom prst="rect">
            <a:avLst/>
          </a:prstGeom>
          <a:noFill/>
        </p:spPr>
      </p:pic>
      <p:sp>
        <p:nvSpPr>
          <p:cNvPr id="28683" name="WordArt 11"/>
          <p:cNvSpPr>
            <a:spLocks noChangeArrowheads="1" noChangeShapeType="1" noTextEdit="1"/>
          </p:cNvSpPr>
          <p:nvPr/>
        </p:nvSpPr>
        <p:spPr bwMode="auto">
          <a:xfrm>
            <a:off x="1042988" y="5229225"/>
            <a:ext cx="273685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1587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FFFF"/>
                </a:solidFill>
                <a:latin typeface="Arial"/>
                <a:cs typeface="Arial"/>
              </a:rPr>
              <a:t>"Поехали!"</a:t>
            </a:r>
          </a:p>
        </p:txBody>
      </p:sp>
      <p:sp>
        <p:nvSpPr>
          <p:cNvPr id="28686" name="WordArt 14"/>
          <p:cNvSpPr>
            <a:spLocks noChangeArrowheads="1" noChangeShapeType="1" noTextEdit="1"/>
          </p:cNvSpPr>
          <p:nvPr/>
        </p:nvSpPr>
        <p:spPr bwMode="auto">
          <a:xfrm>
            <a:off x="323850" y="260350"/>
            <a:ext cx="3816350" cy="14398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9 часов 07 минут</a:t>
            </a:r>
          </a:p>
          <a:p>
            <a:r>
              <a:rPr lang="ru-RU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по московскому </a:t>
            </a:r>
          </a:p>
          <a:p>
            <a:r>
              <a:rPr lang="ru-RU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времени</a:t>
            </a:r>
          </a:p>
        </p:txBody>
      </p:sp>
      <p:pic>
        <p:nvPicPr>
          <p:cNvPr id="28711" name="Picture 39">
            <a:hlinkClick r:id="" action="ppaction://media"/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648700" y="6362700"/>
            <a:ext cx="304800" cy="304800"/>
          </a:xfrm>
          <a:prstGeom prst="rect">
            <a:avLst/>
          </a:prstGeom>
          <a:noFill/>
        </p:spPr>
      </p:pic>
      <p:sp>
        <p:nvSpPr>
          <p:cNvPr id="28712" name="WordArt 40"/>
          <p:cNvSpPr>
            <a:spLocks noChangeArrowheads="1" noChangeShapeType="1" noTextEdit="1"/>
          </p:cNvSpPr>
          <p:nvPr/>
        </p:nvSpPr>
        <p:spPr bwMode="auto">
          <a:xfrm>
            <a:off x="395288" y="5876925"/>
            <a:ext cx="3744912" cy="9810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108 минут,</a:t>
            </a:r>
          </a:p>
          <a:p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1 оборот вокруг</a:t>
            </a:r>
          </a:p>
          <a:p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Земли</a:t>
            </a:r>
          </a:p>
        </p:txBody>
      </p:sp>
      <p:sp>
        <p:nvSpPr>
          <p:cNvPr id="12" name="WordArt 5"/>
          <p:cNvSpPr>
            <a:spLocks noChangeArrowheads="1" noChangeShapeType="1" noTextEdit="1"/>
          </p:cNvSpPr>
          <p:nvPr/>
        </p:nvSpPr>
        <p:spPr bwMode="auto">
          <a:xfrm>
            <a:off x="5214943" y="5157788"/>
            <a:ext cx="3929058" cy="1066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 dirty="0">
                <a:ln w="222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/>
                <a:cs typeface="Arial"/>
              </a:rPr>
              <a:t>С.П.Королев:</a:t>
            </a:r>
          </a:p>
          <a:p>
            <a:r>
              <a:rPr lang="ru-RU" sz="3600" kern="10" dirty="0">
                <a:ln w="222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/>
                <a:cs typeface="Arial"/>
              </a:rPr>
              <a:t>"Кедр! Я - Заря-1!".</a:t>
            </a: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6" cstate="print"/>
          <a:srcRect r="27646"/>
          <a:stretch>
            <a:fillRect/>
          </a:stretch>
        </p:blipFill>
        <p:spPr>
          <a:xfrm>
            <a:off x="4857752" y="571480"/>
            <a:ext cx="4113234" cy="4286280"/>
          </a:xfrm>
          <a:prstGeom prst="rect">
            <a:avLst/>
          </a:prstGeom>
          <a:noFill/>
        </p:spPr>
      </p:pic>
      <p:pic>
        <p:nvPicPr>
          <p:cNvPr id="18" name="Picture 4" descr="IMG_001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43438" y="0"/>
            <a:ext cx="4500562" cy="6286520"/>
          </a:xfrm>
          <a:prstGeom prst="rect">
            <a:avLst/>
          </a:prstGeom>
          <a:noFill/>
        </p:spPr>
      </p:pic>
      <p:pic>
        <p:nvPicPr>
          <p:cNvPr id="19" name="Picture 2" descr="C:\Documents and Settings\Администратор\Рабочий стол\1 космос\14325922_0623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-142908" y="0"/>
            <a:ext cx="9286908" cy="6965181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87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287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5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711"/>
                </p:tgtEl>
              </p:cMediaNode>
            </p:audio>
          </p:childTnLst>
        </p:cTn>
      </p:par>
    </p:tnLst>
    <p:bldLst>
      <p:bldP spid="28681" grpId="0" animBg="1"/>
      <p:bldP spid="28683" grpId="0" animBg="1"/>
      <p:bldP spid="28686" grpId="0" animBg="1"/>
      <p:bldP spid="28712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Picture 2" descr="D:\класс\о космосе\гагарин\k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0750" y="0"/>
            <a:ext cx="5477594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700338" y="476250"/>
            <a:ext cx="5997575" cy="223202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dirty="0" smtClean="0">
                <a:solidFill>
                  <a:srgbClr val="FF0000"/>
                </a:solidFill>
              </a:rPr>
              <a:t>12 апреля 1961 года весь мир облетела ошеломляющая новость: «Человек в космосе!»</a:t>
            </a:r>
          </a:p>
        </p:txBody>
      </p:sp>
      <p:pic>
        <p:nvPicPr>
          <p:cNvPr id="3077" name="Picture 5" descr="Гагарин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404813"/>
            <a:ext cx="2327275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Text Box 6"/>
          <p:cNvSpPr txBox="1">
            <a:spLocks noChangeArrowheads="1"/>
          </p:cNvSpPr>
          <p:nvPr/>
        </p:nvSpPr>
        <p:spPr bwMode="auto">
          <a:xfrm>
            <a:off x="971550" y="3716338"/>
            <a:ext cx="7273925" cy="189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ru-RU" sz="3200"/>
              <a:t>В 7 часов 30 минут стартовал первый в мире космический корабль «Восток» с человеком на борту.</a:t>
            </a:r>
          </a:p>
          <a:p>
            <a:endParaRPr lang="ru-RU" sz="320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3" name="Picture 33" descr="g013737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73925" y="1714488"/>
            <a:ext cx="1870075" cy="1547813"/>
          </a:xfrm>
          <a:prstGeom prst="rect">
            <a:avLst/>
          </a:prstGeom>
          <a:noFill/>
        </p:spPr>
      </p:pic>
      <p:pic>
        <p:nvPicPr>
          <p:cNvPr id="10274" name="Picture 34" descr="g013734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188" y="0"/>
            <a:ext cx="1862137" cy="1543050"/>
          </a:xfrm>
          <a:prstGeom prst="rect">
            <a:avLst/>
          </a:prstGeom>
          <a:noFill/>
        </p:spPr>
      </p:pic>
      <p:pic>
        <p:nvPicPr>
          <p:cNvPr id="10271" name="Picture 31" descr="g013729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950" y="2133600"/>
            <a:ext cx="1747838" cy="1543050"/>
          </a:xfrm>
          <a:prstGeom prst="rect">
            <a:avLst/>
          </a:prstGeom>
          <a:noFill/>
        </p:spPr>
      </p:pic>
      <p:pic>
        <p:nvPicPr>
          <p:cNvPr id="10265" name="Picture 2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72350" y="4886325"/>
            <a:ext cx="1771650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6" name="Picture 2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72000" y="0"/>
            <a:ext cx="1771650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244" name="AutoShape 4"/>
          <p:cNvSpPr>
            <a:spLocks noChangeArrowheads="1"/>
          </p:cNvSpPr>
          <p:nvPr/>
        </p:nvSpPr>
        <p:spPr bwMode="auto">
          <a:xfrm>
            <a:off x="3071802" y="428604"/>
            <a:ext cx="914400" cy="914400"/>
          </a:xfrm>
          <a:prstGeom prst="star4">
            <a:avLst>
              <a:gd name="adj" fmla="val 125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45" name="AutoShape 5"/>
          <p:cNvSpPr>
            <a:spLocks noChangeArrowheads="1"/>
          </p:cNvSpPr>
          <p:nvPr/>
        </p:nvSpPr>
        <p:spPr bwMode="auto">
          <a:xfrm>
            <a:off x="755650" y="5300663"/>
            <a:ext cx="503238" cy="649287"/>
          </a:xfrm>
          <a:prstGeom prst="star5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46" name="AutoShape 6"/>
          <p:cNvSpPr>
            <a:spLocks noChangeArrowheads="1"/>
          </p:cNvSpPr>
          <p:nvPr/>
        </p:nvSpPr>
        <p:spPr bwMode="auto">
          <a:xfrm>
            <a:off x="7235825" y="3789363"/>
            <a:ext cx="431800" cy="576262"/>
          </a:xfrm>
          <a:prstGeom prst="irregularSeal2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48" name="AutoShape 8"/>
          <p:cNvSpPr>
            <a:spLocks noChangeArrowheads="1"/>
          </p:cNvSpPr>
          <p:nvPr/>
        </p:nvSpPr>
        <p:spPr bwMode="auto">
          <a:xfrm>
            <a:off x="3428992" y="4214818"/>
            <a:ext cx="914400" cy="914400"/>
          </a:xfrm>
          <a:prstGeom prst="star4">
            <a:avLst>
              <a:gd name="adj" fmla="val 125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50" name="AutoShape 10"/>
          <p:cNvSpPr>
            <a:spLocks noChangeArrowheads="1"/>
          </p:cNvSpPr>
          <p:nvPr/>
        </p:nvSpPr>
        <p:spPr bwMode="auto">
          <a:xfrm>
            <a:off x="6804025" y="1341438"/>
            <a:ext cx="503238" cy="503237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51" name="AutoShape 11"/>
          <p:cNvSpPr>
            <a:spLocks noChangeArrowheads="1"/>
          </p:cNvSpPr>
          <p:nvPr/>
        </p:nvSpPr>
        <p:spPr bwMode="auto">
          <a:xfrm>
            <a:off x="4284663" y="5157788"/>
            <a:ext cx="914400" cy="914400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52" name="AutoShape 12"/>
          <p:cNvSpPr>
            <a:spLocks noChangeArrowheads="1"/>
          </p:cNvSpPr>
          <p:nvPr/>
        </p:nvSpPr>
        <p:spPr bwMode="auto">
          <a:xfrm>
            <a:off x="2700338" y="3213100"/>
            <a:ext cx="431800" cy="503238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53" name="AutoShape 13"/>
          <p:cNvSpPr>
            <a:spLocks noChangeArrowheads="1"/>
          </p:cNvSpPr>
          <p:nvPr/>
        </p:nvSpPr>
        <p:spPr bwMode="auto">
          <a:xfrm>
            <a:off x="2428860" y="5572140"/>
            <a:ext cx="504825" cy="431800"/>
          </a:xfrm>
          <a:prstGeom prst="irregularSeal2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10254" name="AutoShape 14"/>
          <p:cNvSpPr>
            <a:spLocks noChangeArrowheads="1"/>
          </p:cNvSpPr>
          <p:nvPr/>
        </p:nvSpPr>
        <p:spPr bwMode="auto">
          <a:xfrm>
            <a:off x="5940425" y="836613"/>
            <a:ext cx="503238" cy="647700"/>
          </a:xfrm>
          <a:prstGeom prst="irregularSeal2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56" name="AutoShape 16"/>
          <p:cNvSpPr>
            <a:spLocks noChangeArrowheads="1"/>
          </p:cNvSpPr>
          <p:nvPr/>
        </p:nvSpPr>
        <p:spPr bwMode="auto">
          <a:xfrm>
            <a:off x="285720" y="357166"/>
            <a:ext cx="431800" cy="576262"/>
          </a:xfrm>
          <a:prstGeom prst="star5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57" name="AutoShape 17"/>
          <p:cNvSpPr>
            <a:spLocks noChangeArrowheads="1"/>
          </p:cNvSpPr>
          <p:nvPr/>
        </p:nvSpPr>
        <p:spPr bwMode="auto">
          <a:xfrm>
            <a:off x="8181975" y="404813"/>
            <a:ext cx="566738" cy="647700"/>
          </a:xfrm>
          <a:prstGeom prst="star5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59" name="AutoShape 19"/>
          <p:cNvSpPr>
            <a:spLocks noChangeArrowheads="1"/>
          </p:cNvSpPr>
          <p:nvPr/>
        </p:nvSpPr>
        <p:spPr bwMode="auto">
          <a:xfrm>
            <a:off x="1258888" y="2708275"/>
            <a:ext cx="217487" cy="360363"/>
          </a:xfrm>
          <a:prstGeom prst="star5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60" name="WordArt 20"/>
          <p:cNvSpPr>
            <a:spLocks noChangeArrowheads="1" noChangeShapeType="1" noTextEdit="1"/>
          </p:cNvSpPr>
          <p:nvPr/>
        </p:nvSpPr>
        <p:spPr bwMode="auto">
          <a:xfrm>
            <a:off x="2714612" y="214290"/>
            <a:ext cx="6215106" cy="71438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endParaRPr lang="ru-RU" sz="1400" kern="10" dirty="0">
              <a:ln w="9525">
                <a:solidFill>
                  <a:srgbClr val="00FFFF"/>
                </a:solidFill>
                <a:round/>
                <a:headEnd/>
                <a:tailEnd/>
              </a:ln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10261" name="WordArt 21"/>
          <p:cNvSpPr>
            <a:spLocks noChangeArrowheads="1" noChangeShapeType="1" noTextEdit="1"/>
          </p:cNvSpPr>
          <p:nvPr/>
        </p:nvSpPr>
        <p:spPr bwMode="auto">
          <a:xfrm>
            <a:off x="3929058" y="6143644"/>
            <a:ext cx="184785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FF00"/>
                </a:solidFill>
                <a:latin typeface="Arial"/>
                <a:cs typeface="Arial"/>
              </a:rPr>
              <a:t>2023 </a:t>
            </a:r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FF00"/>
                </a:solidFill>
                <a:latin typeface="Arial"/>
                <a:cs typeface="Arial"/>
              </a:rPr>
              <a:t>год</a:t>
            </a:r>
          </a:p>
        </p:txBody>
      </p:sp>
      <p:sp>
        <p:nvSpPr>
          <p:cNvPr id="10262" name="Text Box 22"/>
          <p:cNvSpPr txBox="1">
            <a:spLocks noChangeArrowheads="1"/>
          </p:cNvSpPr>
          <p:nvPr/>
        </p:nvSpPr>
        <p:spPr bwMode="auto">
          <a:xfrm>
            <a:off x="5148263" y="5157788"/>
            <a:ext cx="3370262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ru-RU" sz="1400">
                <a:solidFill>
                  <a:schemeClr val="bg1"/>
                </a:solidFill>
                <a:latin typeface="Times New Roman" pitchFamily="18" charset="0"/>
              </a:rPr>
              <a:t>Составила учитель начальных классов</a:t>
            </a:r>
          </a:p>
          <a:p>
            <a:pPr algn="l"/>
            <a:r>
              <a:rPr lang="ru-RU" sz="1400">
                <a:solidFill>
                  <a:schemeClr val="bg1"/>
                </a:solidFill>
                <a:latin typeface="Times New Roman" pitchFamily="18" charset="0"/>
              </a:rPr>
              <a:t>1 квалификационной категории</a:t>
            </a:r>
          </a:p>
          <a:p>
            <a:pPr algn="l"/>
            <a:r>
              <a:rPr lang="ru-RU" sz="1400">
                <a:solidFill>
                  <a:schemeClr val="bg1"/>
                </a:solidFill>
                <a:latin typeface="Times New Roman" pitchFamily="18" charset="0"/>
              </a:rPr>
              <a:t>Зиновьева Е.С.</a:t>
            </a:r>
          </a:p>
        </p:txBody>
      </p:sp>
      <p:sp>
        <p:nvSpPr>
          <p:cNvPr id="10263" name="WordArt 23"/>
          <p:cNvSpPr>
            <a:spLocks noChangeArrowheads="1" noChangeShapeType="1" noTextEdit="1"/>
          </p:cNvSpPr>
          <p:nvPr/>
        </p:nvSpPr>
        <p:spPr bwMode="auto">
          <a:xfrm>
            <a:off x="1357290" y="928670"/>
            <a:ext cx="7056437" cy="1368425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r>
              <a:rPr lang="ru-RU" sz="3600" i="1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«Покорённый космос!"</a:t>
            </a:r>
            <a:endParaRPr lang="ru-RU" sz="3600" i="1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0000FF"/>
              </a:solidFill>
              <a:effectLst>
                <a:outerShdw dist="45791" dir="2021404" algn="ctr" rotWithShape="0">
                  <a:srgbClr val="808080">
                    <a:alpha val="80000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0270" name="Picture 30" descr="g013733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00628" y="4071942"/>
            <a:ext cx="1792288" cy="1566862"/>
          </a:xfrm>
          <a:prstGeom prst="rect">
            <a:avLst/>
          </a:prstGeom>
          <a:noFill/>
        </p:spPr>
      </p:pic>
      <p:pic>
        <p:nvPicPr>
          <p:cNvPr id="10272" name="Picture 32" descr="g0137327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281862" y="4214818"/>
            <a:ext cx="1862138" cy="1790700"/>
          </a:xfrm>
          <a:prstGeom prst="rect">
            <a:avLst/>
          </a:prstGeom>
          <a:noFill/>
        </p:spPr>
      </p:pic>
      <p:sp>
        <p:nvSpPr>
          <p:cNvPr id="32" name="Прямоугольник 31"/>
          <p:cNvSpPr/>
          <p:nvPr/>
        </p:nvSpPr>
        <p:spPr>
          <a:xfrm>
            <a:off x="1285852" y="2357430"/>
            <a:ext cx="6530955" cy="20005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/>
              <a:t>Первому </a:t>
            </a:r>
            <a:endParaRPr lang="en-US" sz="3200" dirty="0" smtClean="0"/>
          </a:p>
          <a:p>
            <a:r>
              <a:rPr lang="ru-RU" sz="3200" dirty="0" smtClean="0"/>
              <a:t>Полету</a:t>
            </a:r>
            <a:r>
              <a:rPr lang="en-US" sz="3200" dirty="0" smtClean="0"/>
              <a:t>  </a:t>
            </a:r>
            <a:r>
              <a:rPr lang="ru-RU" sz="3200" dirty="0" smtClean="0"/>
              <a:t> человека в космос –</a:t>
            </a:r>
          </a:p>
          <a:p>
            <a:r>
              <a:rPr lang="ru-RU" sz="6000" dirty="0" smtClean="0"/>
              <a:t>62 года</a:t>
            </a:r>
            <a:endParaRPr lang="ru-RU" sz="6000" dirty="0"/>
          </a:p>
        </p:txBody>
      </p:sp>
      <p:sp>
        <p:nvSpPr>
          <p:cNvPr id="30" name="AutoShape 8"/>
          <p:cNvSpPr>
            <a:spLocks noChangeArrowheads="1"/>
          </p:cNvSpPr>
          <p:nvPr/>
        </p:nvSpPr>
        <p:spPr bwMode="auto">
          <a:xfrm>
            <a:off x="6786578" y="214290"/>
            <a:ext cx="914400" cy="914400"/>
          </a:xfrm>
          <a:prstGeom prst="star4">
            <a:avLst>
              <a:gd name="adj" fmla="val 125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31" name="39000062.avi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5214950"/>
            <a:ext cx="2103104" cy="164305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600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357688" y="1857375"/>
            <a:ext cx="4071937" cy="3214688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2800" dirty="0" smtClean="0">
                <a:solidFill>
                  <a:srgbClr val="FFFF00"/>
                </a:solidFill>
              </a:rPr>
              <a:t>«</a:t>
            </a:r>
            <a:r>
              <a:rPr lang="ru-RU" sz="3600" dirty="0" smtClean="0">
                <a:solidFill>
                  <a:srgbClr val="FFFF00"/>
                </a:solidFill>
              </a:rPr>
              <a:t>Вся моя жизнь кажется мне одним прекрасным мгновением»</a:t>
            </a:r>
            <a:r>
              <a:rPr lang="ru-RU" sz="2800" dirty="0" smtClean="0">
                <a:solidFill>
                  <a:srgbClr val="FFFF00"/>
                </a:solidFill>
              </a:rPr>
              <a:t/>
            </a:r>
            <a:br>
              <a:rPr lang="ru-RU" sz="2800" dirty="0" smtClean="0">
                <a:solidFill>
                  <a:srgbClr val="FFFF00"/>
                </a:solidFill>
              </a:rPr>
            </a:br>
            <a:r>
              <a:rPr lang="ru-RU" sz="2800" dirty="0" smtClean="0">
                <a:solidFill>
                  <a:srgbClr val="FFFF00"/>
                </a:solidFill>
              </a:rPr>
              <a:t>                                                        </a:t>
            </a:r>
            <a:r>
              <a:rPr lang="ru-RU" sz="2800" i="1" dirty="0" smtClean="0">
                <a:solidFill>
                  <a:srgbClr val="FFFF00"/>
                </a:solidFill>
              </a:rPr>
              <a:t>Ю.А Гагарин</a:t>
            </a:r>
          </a:p>
        </p:txBody>
      </p:sp>
      <p:pic>
        <p:nvPicPr>
          <p:cNvPr id="4105" name="Picture 9" descr="Гагарин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50" y="500063"/>
            <a:ext cx="2500313" cy="326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dirty="0" smtClean="0">
                <a:solidFill>
                  <a:srgbClr val="FFFF00"/>
                </a:solidFill>
              </a:rPr>
              <a:t>Кто  он, Гагарин, прославивший век? </a:t>
            </a:r>
            <a:br>
              <a:rPr lang="ru-RU" sz="2800" dirty="0" smtClean="0">
                <a:solidFill>
                  <a:srgbClr val="FFFF00"/>
                </a:solidFill>
              </a:rPr>
            </a:br>
            <a:r>
              <a:rPr lang="ru-RU" sz="2800" dirty="0" smtClean="0">
                <a:solidFill>
                  <a:srgbClr val="FFFF00"/>
                </a:solidFill>
              </a:rPr>
              <a:t>Кто он? Советский простой человек! 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29063" y="1989138"/>
            <a:ext cx="4530725" cy="3511550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sz="2800" dirty="0" smtClean="0">
                <a:solidFill>
                  <a:srgbClr val="FFFF00"/>
                </a:solidFill>
              </a:rPr>
              <a:t>Юрий Алексеевич Гагарин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sz="2800" dirty="0" smtClean="0">
                <a:solidFill>
                  <a:srgbClr val="FFFF00"/>
                </a:solidFill>
              </a:rPr>
              <a:t> родился 9 марта 1934 года в </a:t>
            </a:r>
            <a:r>
              <a:rPr lang="ru-RU" sz="2800" dirty="0" err="1" smtClean="0">
                <a:solidFill>
                  <a:srgbClr val="FFFF00"/>
                </a:solidFill>
              </a:rPr>
              <a:t>Гжатском</a:t>
            </a:r>
            <a:r>
              <a:rPr lang="ru-RU" sz="2800" dirty="0" smtClean="0">
                <a:solidFill>
                  <a:srgbClr val="FFFF00"/>
                </a:solidFill>
              </a:rPr>
              <a:t>  районе Смоленской области. С детства увлекался самолетами, мечтал стать летчиком. Увлекался спортом, читал книги по воздухоплаванию.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sz="2800" dirty="0" smtClean="0"/>
              <a:t> 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sz="2000" dirty="0" smtClean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sz="2000" dirty="0" smtClean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sz="2000" dirty="0" smtClean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000" i="1" dirty="0" smtClean="0"/>
              <a:t>                                                                                 </a:t>
            </a:r>
            <a:endParaRPr lang="ru-RU" sz="1000" dirty="0" smtClean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000" dirty="0" smtClean="0"/>
              <a:t>                                      </a:t>
            </a:r>
          </a:p>
        </p:txBody>
      </p:sp>
      <p:pic>
        <p:nvPicPr>
          <p:cNvPr id="6148" name="Picture 7" descr="Гагарин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50" y="1571625"/>
            <a:ext cx="2608263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153400" cy="609600"/>
          </a:xfrm>
        </p:spPr>
        <p:txBody>
          <a:bodyPr/>
          <a:lstStyle/>
          <a:p>
            <a:pPr algn="ctr" eaLnBrk="1" hangingPunct="1"/>
            <a:r>
              <a:rPr lang="ru-RU" sz="2400" dirty="0" smtClean="0">
                <a:solidFill>
                  <a:schemeClr val="accent5">
                    <a:lumMod val="90000"/>
                  </a:schemeClr>
                </a:solidFill>
              </a:rPr>
              <a:t>Герой Советского Союза</a:t>
            </a:r>
          </a:p>
        </p:txBody>
      </p:sp>
      <p:pic>
        <p:nvPicPr>
          <p:cNvPr id="1229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191000" y="1066800"/>
            <a:ext cx="4476750" cy="5381625"/>
          </a:xfrm>
          <a:noFill/>
        </p:spPr>
      </p:pic>
      <p:sp>
        <p:nvSpPr>
          <p:cNvPr id="12292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990600"/>
            <a:ext cx="3008313" cy="5562600"/>
          </a:xfrm>
        </p:spPr>
        <p:txBody>
          <a:bodyPr/>
          <a:lstStyle/>
          <a:p>
            <a:pPr eaLnBrk="1" hangingPunct="1"/>
            <a:r>
              <a:rPr lang="ru-RU" sz="2400" dirty="0" smtClean="0">
                <a:solidFill>
                  <a:srgbClr val="FFFF00"/>
                </a:solidFill>
              </a:rPr>
              <a:t>С  "Миссией мира" первый космонавт посетил Чехословакию, Финляндию, Англию, Болгарию и Египет. Его ждали тысячи людей, с ним искали встречи первые люди в правительстве и местные знаменитости.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5" descr="j030993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2138" y="2205038"/>
            <a:ext cx="2952750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Text Box 23"/>
          <p:cNvSpPr txBox="1">
            <a:spLocks noChangeArrowheads="1"/>
          </p:cNvSpPr>
          <p:nvPr/>
        </p:nvSpPr>
        <p:spPr bwMode="auto">
          <a:xfrm>
            <a:off x="6516688" y="2349500"/>
            <a:ext cx="1728787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/>
              <a:t>КОРЕЯ </a:t>
            </a:r>
          </a:p>
          <a:p>
            <a:pPr>
              <a:spcBef>
                <a:spcPct val="50000"/>
              </a:spcBef>
            </a:pPr>
            <a:endParaRPr lang="ru-RU" sz="1600"/>
          </a:p>
          <a:p>
            <a:pPr>
              <a:spcBef>
                <a:spcPct val="50000"/>
              </a:spcBef>
            </a:pPr>
            <a:endParaRPr lang="ru-RU" sz="1600"/>
          </a:p>
        </p:txBody>
      </p:sp>
      <p:sp>
        <p:nvSpPr>
          <p:cNvPr id="9220" name="Text Box 28"/>
          <p:cNvSpPr txBox="1">
            <a:spLocks noChangeArrowheads="1"/>
          </p:cNvSpPr>
          <p:nvPr/>
        </p:nvSpPr>
        <p:spPr bwMode="auto">
          <a:xfrm>
            <a:off x="6588125" y="2781300"/>
            <a:ext cx="20875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/>
              <a:t>МОНГОЛИЯ</a:t>
            </a:r>
          </a:p>
        </p:txBody>
      </p:sp>
      <p:sp>
        <p:nvSpPr>
          <p:cNvPr id="9221" name="Text Box 30"/>
          <p:cNvSpPr txBox="1">
            <a:spLocks noChangeArrowheads="1"/>
          </p:cNvSpPr>
          <p:nvPr/>
        </p:nvSpPr>
        <p:spPr bwMode="auto">
          <a:xfrm>
            <a:off x="6659563" y="3706813"/>
            <a:ext cx="20161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/>
              <a:t>ВЬЕТНАМ</a:t>
            </a:r>
          </a:p>
        </p:txBody>
      </p:sp>
      <p:sp>
        <p:nvSpPr>
          <p:cNvPr id="9222" name="Text Box 47"/>
          <p:cNvSpPr txBox="1">
            <a:spLocks noChangeArrowheads="1"/>
          </p:cNvSpPr>
          <p:nvPr/>
        </p:nvSpPr>
        <p:spPr bwMode="auto">
          <a:xfrm>
            <a:off x="6640513" y="3760788"/>
            <a:ext cx="14605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1600"/>
          </a:p>
        </p:txBody>
      </p:sp>
      <p:sp>
        <p:nvSpPr>
          <p:cNvPr id="9223" name="Text Box 48"/>
          <p:cNvSpPr txBox="1">
            <a:spLocks noChangeArrowheads="1"/>
          </p:cNvSpPr>
          <p:nvPr/>
        </p:nvSpPr>
        <p:spPr bwMode="auto">
          <a:xfrm>
            <a:off x="6315075" y="5218113"/>
            <a:ext cx="17859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/>
              <a:t>ИНДИЯ</a:t>
            </a:r>
          </a:p>
        </p:txBody>
      </p:sp>
      <p:sp>
        <p:nvSpPr>
          <p:cNvPr id="9224" name="Text Box 49"/>
          <p:cNvSpPr txBox="1">
            <a:spLocks noChangeArrowheads="1"/>
          </p:cNvSpPr>
          <p:nvPr/>
        </p:nvSpPr>
        <p:spPr bwMode="auto">
          <a:xfrm>
            <a:off x="1403350" y="3429000"/>
            <a:ext cx="13684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/>
              <a:t>КУБА</a:t>
            </a:r>
          </a:p>
        </p:txBody>
      </p:sp>
      <p:sp>
        <p:nvSpPr>
          <p:cNvPr id="9225" name="Text Box 50"/>
          <p:cNvSpPr txBox="1">
            <a:spLocks noChangeArrowheads="1"/>
          </p:cNvSpPr>
          <p:nvPr/>
        </p:nvSpPr>
        <p:spPr bwMode="auto">
          <a:xfrm>
            <a:off x="1527175" y="2392363"/>
            <a:ext cx="1244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1600"/>
          </a:p>
        </p:txBody>
      </p:sp>
      <p:sp>
        <p:nvSpPr>
          <p:cNvPr id="9226" name="Text Box 80"/>
          <p:cNvSpPr txBox="1">
            <a:spLocks noChangeArrowheads="1"/>
          </p:cNvSpPr>
          <p:nvPr/>
        </p:nvSpPr>
        <p:spPr bwMode="auto">
          <a:xfrm>
            <a:off x="1258888" y="2770188"/>
            <a:ext cx="12969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/>
              <a:t>ФРАНЦИЯ</a:t>
            </a:r>
          </a:p>
        </p:txBody>
      </p:sp>
      <p:sp>
        <p:nvSpPr>
          <p:cNvPr id="9227" name="Text Box 86"/>
          <p:cNvSpPr txBox="1">
            <a:spLocks noChangeArrowheads="1"/>
          </p:cNvSpPr>
          <p:nvPr/>
        </p:nvSpPr>
        <p:spPr bwMode="auto">
          <a:xfrm>
            <a:off x="1258888" y="1557338"/>
            <a:ext cx="12969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/>
              <a:t>ПОЛЬША</a:t>
            </a:r>
          </a:p>
        </p:txBody>
      </p:sp>
      <p:sp>
        <p:nvSpPr>
          <p:cNvPr id="9228" name="Text Box 88"/>
          <p:cNvSpPr txBox="1">
            <a:spLocks noChangeArrowheads="1"/>
          </p:cNvSpPr>
          <p:nvPr/>
        </p:nvSpPr>
        <p:spPr bwMode="auto">
          <a:xfrm>
            <a:off x="1258888" y="1916113"/>
            <a:ext cx="12969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/>
              <a:t>ГДР</a:t>
            </a:r>
          </a:p>
        </p:txBody>
      </p:sp>
      <p:sp>
        <p:nvSpPr>
          <p:cNvPr id="9229" name="Text Box 94"/>
          <p:cNvSpPr txBox="1">
            <a:spLocks noChangeArrowheads="1"/>
          </p:cNvSpPr>
          <p:nvPr/>
        </p:nvSpPr>
        <p:spPr bwMode="auto">
          <a:xfrm>
            <a:off x="2555875" y="1546225"/>
            <a:ext cx="15113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/>
              <a:t>БОЛГАРИЯ</a:t>
            </a:r>
          </a:p>
        </p:txBody>
      </p:sp>
      <p:sp>
        <p:nvSpPr>
          <p:cNvPr id="9230" name="Text Box 108"/>
          <p:cNvSpPr txBox="1">
            <a:spLocks noChangeArrowheads="1"/>
          </p:cNvSpPr>
          <p:nvPr/>
        </p:nvSpPr>
        <p:spPr bwMode="auto">
          <a:xfrm>
            <a:off x="4140200" y="1916113"/>
            <a:ext cx="18716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1600"/>
          </a:p>
        </p:txBody>
      </p:sp>
      <p:sp>
        <p:nvSpPr>
          <p:cNvPr id="9231" name="Text Box 154"/>
          <p:cNvSpPr txBox="1">
            <a:spLocks noChangeArrowheads="1"/>
          </p:cNvSpPr>
          <p:nvPr/>
        </p:nvSpPr>
        <p:spPr bwMode="auto">
          <a:xfrm>
            <a:off x="4211638" y="1557338"/>
            <a:ext cx="34559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/>
              <a:t>ЧЕХОСЛОВАКИЯ</a:t>
            </a:r>
          </a:p>
        </p:txBody>
      </p:sp>
      <p:sp>
        <p:nvSpPr>
          <p:cNvPr id="9232" name="Line 173"/>
          <p:cNvSpPr>
            <a:spLocks noChangeShapeType="1"/>
          </p:cNvSpPr>
          <p:nvPr/>
        </p:nvSpPr>
        <p:spPr bwMode="auto">
          <a:xfrm flipH="1">
            <a:off x="2124075" y="3573463"/>
            <a:ext cx="18002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9233" name="Line 174"/>
          <p:cNvSpPr>
            <a:spLocks noChangeShapeType="1"/>
          </p:cNvSpPr>
          <p:nvPr/>
        </p:nvSpPr>
        <p:spPr bwMode="auto">
          <a:xfrm flipH="1" flipV="1">
            <a:off x="2411413" y="2852738"/>
            <a:ext cx="1368425" cy="504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9234" name="Line 183"/>
          <p:cNvSpPr>
            <a:spLocks noChangeShapeType="1"/>
          </p:cNvSpPr>
          <p:nvPr/>
        </p:nvSpPr>
        <p:spPr bwMode="auto">
          <a:xfrm flipH="1" flipV="1">
            <a:off x="1763713" y="2133600"/>
            <a:ext cx="2087562" cy="1079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9235" name="Line 185"/>
          <p:cNvSpPr>
            <a:spLocks noChangeShapeType="1"/>
          </p:cNvSpPr>
          <p:nvPr/>
        </p:nvSpPr>
        <p:spPr bwMode="auto">
          <a:xfrm flipH="1" flipV="1">
            <a:off x="2268538" y="1773238"/>
            <a:ext cx="1655762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9236" name="Line 191"/>
          <p:cNvSpPr>
            <a:spLocks noChangeShapeType="1"/>
          </p:cNvSpPr>
          <p:nvPr/>
        </p:nvSpPr>
        <p:spPr bwMode="auto">
          <a:xfrm flipH="1" flipV="1">
            <a:off x="3492500" y="1844675"/>
            <a:ext cx="935038" cy="936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9237" name="Line 192"/>
          <p:cNvSpPr>
            <a:spLocks noChangeShapeType="1"/>
          </p:cNvSpPr>
          <p:nvPr/>
        </p:nvSpPr>
        <p:spPr bwMode="auto">
          <a:xfrm flipV="1">
            <a:off x="4716463" y="1844675"/>
            <a:ext cx="431800" cy="936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9238" name="Line 193"/>
          <p:cNvSpPr>
            <a:spLocks noChangeShapeType="1"/>
          </p:cNvSpPr>
          <p:nvPr/>
        </p:nvSpPr>
        <p:spPr bwMode="auto">
          <a:xfrm flipV="1">
            <a:off x="5435600" y="2565400"/>
            <a:ext cx="1081088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9239" name="Line 194"/>
          <p:cNvSpPr>
            <a:spLocks noChangeShapeType="1"/>
          </p:cNvSpPr>
          <p:nvPr/>
        </p:nvSpPr>
        <p:spPr bwMode="auto">
          <a:xfrm flipV="1">
            <a:off x="5508625" y="2997200"/>
            <a:ext cx="107950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9240" name="Line 195"/>
          <p:cNvSpPr>
            <a:spLocks noChangeShapeType="1"/>
          </p:cNvSpPr>
          <p:nvPr/>
        </p:nvSpPr>
        <p:spPr bwMode="auto">
          <a:xfrm>
            <a:off x="5508625" y="3429000"/>
            <a:ext cx="1150938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9241" name="Line 196"/>
          <p:cNvSpPr>
            <a:spLocks noChangeShapeType="1"/>
          </p:cNvSpPr>
          <p:nvPr/>
        </p:nvSpPr>
        <p:spPr bwMode="auto">
          <a:xfrm>
            <a:off x="5580063" y="4149725"/>
            <a:ext cx="1223962" cy="1079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9242" name="Text Box 208"/>
          <p:cNvSpPr txBox="1">
            <a:spLocks noChangeArrowheads="1"/>
          </p:cNvSpPr>
          <p:nvPr/>
        </p:nvSpPr>
        <p:spPr bwMode="auto">
          <a:xfrm>
            <a:off x="900113" y="765175"/>
            <a:ext cx="1428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1600"/>
          </a:p>
        </p:txBody>
      </p:sp>
      <p:sp>
        <p:nvSpPr>
          <p:cNvPr id="9243" name="Text Box 210"/>
          <p:cNvSpPr txBox="1">
            <a:spLocks noChangeArrowheads="1"/>
          </p:cNvSpPr>
          <p:nvPr/>
        </p:nvSpPr>
        <p:spPr bwMode="auto">
          <a:xfrm>
            <a:off x="1042988" y="549275"/>
            <a:ext cx="6985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1600"/>
          </a:p>
        </p:txBody>
      </p:sp>
      <p:sp>
        <p:nvSpPr>
          <p:cNvPr id="11475" name="WordArt 211"/>
          <p:cNvSpPr>
            <a:spLocks noChangeArrowheads="1" noChangeShapeType="1" noTextEdit="1"/>
          </p:cNvSpPr>
          <p:nvPr/>
        </p:nvSpPr>
        <p:spPr bwMode="auto">
          <a:xfrm>
            <a:off x="1835150" y="333375"/>
            <a:ext cx="5218113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Земля встречает героя</a:t>
            </a:r>
          </a:p>
        </p:txBody>
      </p:sp>
      <p:pic>
        <p:nvPicPr>
          <p:cNvPr id="9245" name="Picture 212" descr="Гагарин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650" y="4292600"/>
            <a:ext cx="2879725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z="3200" dirty="0">
              <a:solidFill>
                <a:srgbClr val="00FFFF"/>
              </a:solidFill>
            </a:endParaRPr>
          </a:p>
        </p:txBody>
      </p:sp>
      <p:pic>
        <p:nvPicPr>
          <p:cNvPr id="5" name="Рисунок 4" descr="Gagarin.png"/>
          <p:cNvPicPr>
            <a:picLocks noGrp="1" noChangeAspect="1"/>
          </p:cNvPicPr>
          <p:nvPr>
            <p:ph type="pic" idx="1"/>
          </p:nvPr>
        </p:nvPicPr>
        <p:blipFill>
          <a:blip r:embed="rId4" cstate="print"/>
          <a:srcRect t="7062" b="7062"/>
          <a:stretch>
            <a:fillRect/>
          </a:stretch>
        </p:blipFill>
        <p:spPr>
          <a:xfrm>
            <a:off x="2143108" y="142852"/>
            <a:ext cx="4786346" cy="3841598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28662" y="5367338"/>
            <a:ext cx="7143800" cy="804862"/>
          </a:xfrm>
        </p:spPr>
        <p:txBody>
          <a:bodyPr/>
          <a:lstStyle/>
          <a:p>
            <a:r>
              <a:rPr lang="ru-RU" sz="4400" dirty="0" smtClean="0">
                <a:solidFill>
                  <a:srgbClr val="00FFFF"/>
                </a:solidFill>
              </a:rPr>
              <a:t>«Каким он парнем был…»</a:t>
            </a:r>
          </a:p>
          <a:p>
            <a:endParaRPr lang="ru-RU" sz="2000" dirty="0"/>
          </a:p>
        </p:txBody>
      </p:sp>
      <p:pic>
        <p:nvPicPr>
          <p:cNvPr id="6" name="Рисунок 5" descr="1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72198" y="2714620"/>
            <a:ext cx="2760308" cy="2071702"/>
          </a:xfrm>
          <a:prstGeom prst="rect">
            <a:avLst/>
          </a:prstGeom>
        </p:spPr>
      </p:pic>
      <p:pic>
        <p:nvPicPr>
          <p:cNvPr id="7" name="Рисунок 6" descr="gagarin.26.jpg"/>
          <p:cNvPicPr>
            <a:picLocks noChangeAspect="1"/>
          </p:cNvPicPr>
          <p:nvPr/>
        </p:nvPicPr>
        <p:blipFill>
          <a:blip r:embed="rId6" cstate="print"/>
          <a:srcRect b="17303"/>
          <a:stretch>
            <a:fillRect/>
          </a:stretch>
        </p:blipFill>
        <p:spPr>
          <a:xfrm>
            <a:off x="214282" y="2285992"/>
            <a:ext cx="2357454" cy="2579085"/>
          </a:xfrm>
          <a:prstGeom prst="rect">
            <a:avLst/>
          </a:prstGeom>
        </p:spPr>
      </p:pic>
      <p:pic>
        <p:nvPicPr>
          <p:cNvPr id="8" name="zko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501090" y="614364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973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72" name="Group 16"/>
          <p:cNvGrpSpPr>
            <a:grpSpLocks/>
          </p:cNvGrpSpPr>
          <p:nvPr/>
        </p:nvGrpSpPr>
        <p:grpSpPr bwMode="auto">
          <a:xfrm>
            <a:off x="0" y="1773238"/>
            <a:ext cx="5184775" cy="5084762"/>
            <a:chOff x="0" y="1117"/>
            <a:chExt cx="3266" cy="3203"/>
          </a:xfrm>
        </p:grpSpPr>
        <p:pic>
          <p:nvPicPr>
            <p:cNvPr id="19464" name="Picture 8" descr="IMG_0009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1804"/>
              <a:ext cx="3266" cy="2516"/>
            </a:xfrm>
            <a:prstGeom prst="rect">
              <a:avLst/>
            </a:prstGeom>
            <a:noFill/>
            <a:ln/>
            <a:effectLst/>
          </p:spPr>
        </p:pic>
        <p:sp>
          <p:nvSpPr>
            <p:cNvPr id="19467" name="Text Box 11"/>
            <p:cNvSpPr txBox="1">
              <a:spLocks noChangeArrowheads="1"/>
            </p:cNvSpPr>
            <p:nvPr/>
          </p:nvSpPr>
          <p:spPr bwMode="auto">
            <a:xfrm>
              <a:off x="158" y="1117"/>
              <a:ext cx="2116" cy="6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000" i="1"/>
                <a:t>Дом, где 9 марта</a:t>
              </a:r>
            </a:p>
            <a:p>
              <a:r>
                <a:rPr lang="ru-RU" sz="2000" i="1"/>
                <a:t>1934 года </a:t>
              </a:r>
            </a:p>
            <a:p>
              <a:r>
                <a:rPr lang="ru-RU" sz="2000" i="1"/>
                <a:t> родился Юра Гагарин</a:t>
              </a:r>
              <a:r>
                <a:rPr lang="ru-RU">
                  <a:latin typeface="Arial" charset="0"/>
                </a:rPr>
                <a:t>.</a:t>
              </a:r>
            </a:p>
          </p:txBody>
        </p:sp>
      </p:grpSp>
      <p:grpSp>
        <p:nvGrpSpPr>
          <p:cNvPr id="19473" name="Group 17"/>
          <p:cNvGrpSpPr>
            <a:grpSpLocks/>
          </p:cNvGrpSpPr>
          <p:nvPr/>
        </p:nvGrpSpPr>
        <p:grpSpPr bwMode="auto">
          <a:xfrm>
            <a:off x="5400675" y="1484313"/>
            <a:ext cx="3743325" cy="5373687"/>
            <a:chOff x="3402" y="935"/>
            <a:chExt cx="2358" cy="3385"/>
          </a:xfrm>
        </p:grpSpPr>
        <p:pic>
          <p:nvPicPr>
            <p:cNvPr id="19468" name="Picture 12" descr="IMG_0014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878" y="935"/>
              <a:ext cx="1776" cy="2541"/>
            </a:xfrm>
            <a:prstGeom prst="rect">
              <a:avLst/>
            </a:prstGeom>
            <a:noFill/>
            <a:ln/>
            <a:effectLst/>
          </p:spPr>
        </p:pic>
        <p:sp>
          <p:nvSpPr>
            <p:cNvPr id="19470" name="Text Box 14"/>
            <p:cNvSpPr txBox="1">
              <a:spLocks noChangeArrowheads="1"/>
            </p:cNvSpPr>
            <p:nvPr/>
          </p:nvSpPr>
          <p:spPr bwMode="auto">
            <a:xfrm>
              <a:off x="3402" y="3494"/>
              <a:ext cx="2358" cy="8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000" i="1"/>
                <a:t>Юра Гагарин (сидит) со</a:t>
              </a:r>
            </a:p>
            <a:p>
              <a:r>
                <a:rPr lang="ru-RU" sz="2000" i="1"/>
                <a:t>своими братьями</a:t>
              </a:r>
            </a:p>
            <a:p>
              <a:r>
                <a:rPr lang="ru-RU" sz="2000" i="1"/>
                <a:t> Валентином,</a:t>
              </a:r>
            </a:p>
            <a:p>
              <a:r>
                <a:rPr lang="ru-RU" sz="2000" i="1"/>
                <a:t> Борисом и сестрой Зоей.</a:t>
              </a:r>
            </a:p>
          </p:txBody>
        </p:sp>
      </p:grpSp>
      <p:sp>
        <p:nvSpPr>
          <p:cNvPr id="19471" name="WordArt 15"/>
          <p:cNvSpPr>
            <a:spLocks noChangeArrowheads="1" noChangeShapeType="1" noTextEdit="1"/>
          </p:cNvSpPr>
          <p:nvPr/>
        </p:nvSpPr>
        <p:spPr bwMode="auto">
          <a:xfrm>
            <a:off x="611188" y="188913"/>
            <a:ext cx="5905500" cy="15113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 dirty="0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FFFF"/>
                </a:solidFill>
                <a:latin typeface="Arial"/>
                <a:cs typeface="Arial"/>
              </a:rPr>
              <a:t>Родина Гагарина - </a:t>
            </a:r>
          </a:p>
          <a:p>
            <a:r>
              <a:rPr lang="ru-RU" sz="3600" kern="10" dirty="0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FFFF"/>
                </a:solidFill>
                <a:latin typeface="Arial"/>
                <a:cs typeface="Arial"/>
              </a:rPr>
              <a:t>Смоленская область,</a:t>
            </a:r>
          </a:p>
          <a:p>
            <a:r>
              <a:rPr lang="ru-RU" sz="3600" kern="10" dirty="0" err="1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FFFF"/>
                </a:solidFill>
                <a:latin typeface="Arial"/>
                <a:cs typeface="Arial"/>
              </a:rPr>
              <a:t>Гжатский</a:t>
            </a:r>
            <a:r>
              <a:rPr lang="ru-RU" sz="3600" kern="10" dirty="0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FFFF"/>
                </a:solidFill>
                <a:latin typeface="Arial"/>
                <a:cs typeface="Arial"/>
              </a:rPr>
              <a:t> район, </a:t>
            </a:r>
          </a:p>
          <a:p>
            <a:r>
              <a:rPr lang="ru-RU" sz="3600" kern="10" dirty="0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FFFF"/>
                </a:solidFill>
                <a:latin typeface="Arial"/>
                <a:cs typeface="Arial"/>
              </a:rPr>
              <a:t>с. </a:t>
            </a:r>
            <a:r>
              <a:rPr lang="ru-RU" sz="3600" kern="10" dirty="0" err="1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FFFF"/>
                </a:solidFill>
                <a:latin typeface="Arial"/>
                <a:cs typeface="Arial"/>
              </a:rPr>
              <a:t>Клушино</a:t>
            </a:r>
            <a:endParaRPr lang="ru-RU" sz="3600" kern="10" dirty="0">
              <a:ln w="19050">
                <a:solidFill>
                  <a:srgbClr val="FF0000"/>
                </a:solidFill>
                <a:round/>
                <a:headEnd/>
                <a:tailEnd/>
              </a:ln>
              <a:solidFill>
                <a:srgbClr val="00FFFF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3" name="Rectangle 5"/>
          <p:cNvSpPr>
            <a:spLocks noGrp="1" noChangeArrowheads="1"/>
          </p:cNvSpPr>
          <p:nvPr>
            <p:ph type="title" idx="4294967295"/>
          </p:nvPr>
        </p:nvSpPr>
        <p:spPr>
          <a:xfrm>
            <a:off x="611188" y="0"/>
            <a:ext cx="8229600" cy="1139825"/>
          </a:xfrm>
        </p:spPr>
        <p:txBody>
          <a:bodyPr/>
          <a:lstStyle/>
          <a:p>
            <a:r>
              <a:rPr lang="ru-RU" b="1" dirty="0">
                <a:solidFill>
                  <a:srgbClr val="00FFFF"/>
                </a:solidFill>
              </a:rPr>
              <a:t>Родители Юрия Гагарина</a:t>
            </a:r>
          </a:p>
        </p:txBody>
      </p:sp>
      <p:grpSp>
        <p:nvGrpSpPr>
          <p:cNvPr id="22540" name="Group 12"/>
          <p:cNvGrpSpPr>
            <a:grpSpLocks/>
          </p:cNvGrpSpPr>
          <p:nvPr/>
        </p:nvGrpSpPr>
        <p:grpSpPr bwMode="auto">
          <a:xfrm>
            <a:off x="4572000" y="1557338"/>
            <a:ext cx="4748213" cy="4422775"/>
            <a:chOff x="2880" y="981"/>
            <a:chExt cx="2991" cy="2786"/>
          </a:xfrm>
        </p:grpSpPr>
        <p:pic>
          <p:nvPicPr>
            <p:cNvPr id="22535" name="Picture 7" descr="IMG_0006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334" y="981"/>
              <a:ext cx="2195" cy="2222"/>
            </a:xfrm>
            <a:prstGeom prst="rect">
              <a:avLst/>
            </a:prstGeom>
            <a:noFill/>
            <a:ln/>
            <a:effectLst/>
          </p:spPr>
        </p:pic>
        <p:sp>
          <p:nvSpPr>
            <p:cNvPr id="22537" name="Text Box 9"/>
            <p:cNvSpPr txBox="1">
              <a:spLocks noChangeArrowheads="1"/>
            </p:cNvSpPr>
            <p:nvPr/>
          </p:nvSpPr>
          <p:spPr bwMode="auto">
            <a:xfrm>
              <a:off x="2880" y="3249"/>
              <a:ext cx="2991" cy="5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400">
                  <a:latin typeface="Arial" charset="0"/>
                </a:rPr>
                <a:t>Анна Тимофеевна Гагарина – </a:t>
              </a:r>
            </a:p>
            <a:p>
              <a:r>
                <a:rPr lang="ru-RU" sz="2400">
                  <a:latin typeface="Arial" charset="0"/>
                </a:rPr>
                <a:t>мама космонавта</a:t>
              </a:r>
            </a:p>
          </p:txBody>
        </p:sp>
      </p:grpSp>
      <p:grpSp>
        <p:nvGrpSpPr>
          <p:cNvPr id="22539" name="Group 11"/>
          <p:cNvGrpSpPr>
            <a:grpSpLocks/>
          </p:cNvGrpSpPr>
          <p:nvPr/>
        </p:nvGrpSpPr>
        <p:grpSpPr bwMode="auto">
          <a:xfrm>
            <a:off x="0" y="1409700"/>
            <a:ext cx="4648200" cy="4251325"/>
            <a:chOff x="0" y="888"/>
            <a:chExt cx="2928" cy="2678"/>
          </a:xfrm>
        </p:grpSpPr>
        <p:pic>
          <p:nvPicPr>
            <p:cNvPr id="22532" name="Picture 4" descr="IM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83" y="1389"/>
              <a:ext cx="2163" cy="2177"/>
            </a:xfrm>
            <a:prstGeom prst="rect">
              <a:avLst/>
            </a:prstGeom>
            <a:noFill/>
            <a:ln/>
            <a:effectLst/>
          </p:spPr>
        </p:pic>
        <p:sp>
          <p:nvSpPr>
            <p:cNvPr id="22538" name="Text Box 10"/>
            <p:cNvSpPr txBox="1">
              <a:spLocks noChangeArrowheads="1"/>
            </p:cNvSpPr>
            <p:nvPr/>
          </p:nvSpPr>
          <p:spPr bwMode="auto">
            <a:xfrm>
              <a:off x="0" y="888"/>
              <a:ext cx="2928" cy="51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400">
                  <a:latin typeface="Arial" charset="0"/>
                </a:rPr>
                <a:t>Алексей  Иванович Гагарин –</a:t>
              </a:r>
            </a:p>
            <a:p>
              <a:r>
                <a:rPr lang="ru-RU" sz="2400">
                  <a:latin typeface="Arial" charset="0"/>
                </a:rPr>
                <a:t>отец космонавта</a:t>
              </a:r>
            </a:p>
          </p:txBody>
        </p:sp>
      </p:grp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3" name="Picture 5" descr="Изображение 01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8313" y="2420938"/>
            <a:ext cx="3252787" cy="4319587"/>
          </a:xfrm>
          <a:prstGeom prst="rect">
            <a:avLst/>
          </a:prstGeom>
          <a:noFill/>
        </p:spPr>
      </p:pic>
      <p:sp>
        <p:nvSpPr>
          <p:cNvPr id="73734" name="Rectangle 6"/>
          <p:cNvSpPr>
            <a:spLocks noChangeArrowheads="1"/>
          </p:cNvSpPr>
          <p:nvPr/>
        </p:nvSpPr>
        <p:spPr bwMode="auto">
          <a:xfrm>
            <a:off x="-1260475" y="0"/>
            <a:ext cx="6840538" cy="22891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3600"/>
              <a:t>Студент </a:t>
            </a:r>
          </a:p>
          <a:p>
            <a:r>
              <a:rPr lang="ru-RU" sz="3600"/>
              <a:t>Саратовского </a:t>
            </a:r>
          </a:p>
          <a:p>
            <a:r>
              <a:rPr lang="ru-RU" sz="3600"/>
              <a:t>индустриального техникума 1951 г</a:t>
            </a:r>
          </a:p>
        </p:txBody>
      </p:sp>
      <p:pic>
        <p:nvPicPr>
          <p:cNvPr id="73735" name="Picture 7" descr="Копия Изображение 0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19588" y="0"/>
            <a:ext cx="4824412" cy="4083050"/>
          </a:xfrm>
          <a:prstGeom prst="rect">
            <a:avLst/>
          </a:prstGeom>
          <a:noFill/>
        </p:spPr>
      </p:pic>
      <p:sp>
        <p:nvSpPr>
          <p:cNvPr id="73736" name="WordArt 8"/>
          <p:cNvSpPr>
            <a:spLocks noChangeArrowheads="1" noChangeShapeType="1" noTextEdit="1"/>
          </p:cNvSpPr>
          <p:nvPr/>
        </p:nvSpPr>
        <p:spPr bwMode="auto">
          <a:xfrm>
            <a:off x="4500563" y="4868863"/>
            <a:ext cx="4643437" cy="15128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25400">
                  <a:solidFill>
                    <a:srgbClr val="00FFFF"/>
                  </a:solidFill>
                  <a:round/>
                  <a:headEnd/>
                  <a:tailEnd/>
                </a:ln>
                <a:latin typeface="Arial"/>
                <a:cs typeface="Arial"/>
              </a:rPr>
              <a:t>Юрий Гагарин - </a:t>
            </a:r>
          </a:p>
          <a:p>
            <a:r>
              <a:rPr lang="ru-RU" sz="3600" kern="10">
                <a:ln w="25400">
                  <a:solidFill>
                    <a:srgbClr val="00FFFF"/>
                  </a:solidFill>
                  <a:round/>
                  <a:headEnd/>
                  <a:tailEnd/>
                </a:ln>
                <a:latin typeface="Arial"/>
                <a:cs typeface="Arial"/>
              </a:rPr>
              <a:t>курсант Саратовского </a:t>
            </a:r>
          </a:p>
          <a:p>
            <a:r>
              <a:rPr lang="ru-RU" sz="3600" kern="10">
                <a:ln w="25400">
                  <a:solidFill>
                    <a:srgbClr val="00FFFF"/>
                  </a:solidFill>
                  <a:round/>
                  <a:headEnd/>
                  <a:tailEnd/>
                </a:ln>
                <a:latin typeface="Arial"/>
                <a:cs typeface="Arial"/>
              </a:rPr>
              <a:t>аэроклуба 1954 год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37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3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3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4" name="Picture 4" descr="IMG_00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60475" y="2276475"/>
            <a:ext cx="2897188" cy="4392613"/>
          </a:xfrm>
          <a:prstGeom prst="rect">
            <a:avLst/>
          </a:prstGeom>
          <a:noFill/>
        </p:spPr>
      </p:pic>
      <p:pic>
        <p:nvPicPr>
          <p:cNvPr id="66565" name="Picture 5" descr="IMG_002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1500" y="836613"/>
            <a:ext cx="3117850" cy="5373687"/>
          </a:xfrm>
          <a:prstGeom prst="rect">
            <a:avLst/>
          </a:prstGeom>
          <a:noFill/>
        </p:spPr>
      </p:pic>
      <p:sp>
        <p:nvSpPr>
          <p:cNvPr id="66566" name="Rectangle 6"/>
          <p:cNvSpPr>
            <a:spLocks noChangeArrowheads="1"/>
          </p:cNvSpPr>
          <p:nvPr/>
        </p:nvSpPr>
        <p:spPr bwMode="auto">
          <a:xfrm>
            <a:off x="179388" y="0"/>
            <a:ext cx="5256212" cy="22828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/>
              <a:t>Курсант  1-го Чкаловского</a:t>
            </a:r>
          </a:p>
          <a:p>
            <a:r>
              <a:rPr lang="ru-RU" sz="2400"/>
              <a:t>Военно – авиационного училища</a:t>
            </a:r>
          </a:p>
          <a:p>
            <a:r>
              <a:rPr lang="ru-RU" sz="2400"/>
              <a:t>им. К. Ворошилова </a:t>
            </a:r>
          </a:p>
          <a:p>
            <a:r>
              <a:rPr lang="ru-RU" sz="2400"/>
              <a:t>Ю. Гагарин. </a:t>
            </a:r>
          </a:p>
          <a:p>
            <a:r>
              <a:rPr lang="ru-RU" sz="2400"/>
              <a:t>1955 год</a:t>
            </a:r>
          </a:p>
        </p:txBody>
      </p:sp>
      <p:pic>
        <p:nvPicPr>
          <p:cNvPr id="66567" name="Picture 7" descr="g013736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738" y="5313363"/>
            <a:ext cx="1879600" cy="1544637"/>
          </a:xfrm>
          <a:prstGeom prst="rect">
            <a:avLst/>
          </a:prstGeom>
          <a:noFill/>
        </p:spPr>
      </p:pic>
      <p:pic>
        <p:nvPicPr>
          <p:cNvPr id="66568" name="Picture 8" descr="g013736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64400" y="0"/>
            <a:ext cx="1879600" cy="1544638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7" name="Picture 9" descr="Galaktika2(1024x768)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76375" y="0"/>
            <a:ext cx="6985000" cy="5576888"/>
          </a:xfrm>
          <a:prstGeom prst="rect">
            <a:avLst/>
          </a:prstGeom>
          <a:noFill/>
        </p:spPr>
      </p:pic>
      <p:grpSp>
        <p:nvGrpSpPr>
          <p:cNvPr id="32778" name="Group 10"/>
          <p:cNvGrpSpPr>
            <a:grpSpLocks/>
          </p:cNvGrpSpPr>
          <p:nvPr/>
        </p:nvGrpSpPr>
        <p:grpSpPr bwMode="auto">
          <a:xfrm>
            <a:off x="684213" y="1341438"/>
            <a:ext cx="3417887" cy="5235575"/>
            <a:chOff x="431" y="845"/>
            <a:chExt cx="2153" cy="3298"/>
          </a:xfrm>
        </p:grpSpPr>
        <p:pic>
          <p:nvPicPr>
            <p:cNvPr id="32772" name="Picture 4" descr="IMG_0027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67" y="845"/>
              <a:ext cx="1817" cy="2677"/>
            </a:xfrm>
            <a:prstGeom prst="rect">
              <a:avLst/>
            </a:prstGeom>
            <a:noFill/>
          </p:spPr>
        </p:pic>
        <p:sp>
          <p:nvSpPr>
            <p:cNvPr id="32774" name="Text Box 6"/>
            <p:cNvSpPr txBox="1">
              <a:spLocks noChangeArrowheads="1"/>
            </p:cNvSpPr>
            <p:nvPr/>
          </p:nvSpPr>
          <p:spPr bwMode="auto">
            <a:xfrm>
              <a:off x="431" y="3566"/>
              <a:ext cx="2153" cy="57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/>
                <a:t>В год окончания училища</a:t>
              </a:r>
            </a:p>
            <a:p>
              <a:r>
                <a:rPr lang="ru-RU"/>
                <a:t>Ю. Гагарин женился на </a:t>
              </a:r>
            </a:p>
            <a:p>
              <a:r>
                <a:rPr lang="ru-RU"/>
                <a:t>Валентине Горячевой.</a:t>
              </a:r>
            </a:p>
          </p:txBody>
        </p:sp>
      </p:grpSp>
      <p:grpSp>
        <p:nvGrpSpPr>
          <p:cNvPr id="32779" name="Group 11"/>
          <p:cNvGrpSpPr>
            <a:grpSpLocks/>
          </p:cNvGrpSpPr>
          <p:nvPr/>
        </p:nvGrpSpPr>
        <p:grpSpPr bwMode="auto">
          <a:xfrm>
            <a:off x="5529263" y="1125538"/>
            <a:ext cx="3251200" cy="5505450"/>
            <a:chOff x="3483" y="709"/>
            <a:chExt cx="2048" cy="3468"/>
          </a:xfrm>
        </p:grpSpPr>
        <p:pic>
          <p:nvPicPr>
            <p:cNvPr id="32773" name="Picture 5" descr="IMG_002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515" y="1298"/>
              <a:ext cx="1972" cy="2879"/>
            </a:xfrm>
            <a:prstGeom prst="rect">
              <a:avLst/>
            </a:prstGeom>
            <a:noFill/>
          </p:spPr>
        </p:pic>
        <p:sp>
          <p:nvSpPr>
            <p:cNvPr id="32775" name="Text Box 7"/>
            <p:cNvSpPr txBox="1">
              <a:spLocks noChangeArrowheads="1"/>
            </p:cNvSpPr>
            <p:nvPr/>
          </p:nvSpPr>
          <p:spPr bwMode="auto">
            <a:xfrm>
              <a:off x="3483" y="709"/>
              <a:ext cx="2048" cy="40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/>
                <a:t>Ю. А. Гагарин с </a:t>
              </a:r>
            </a:p>
            <a:p>
              <a:r>
                <a:rPr lang="ru-RU"/>
                <a:t>дочерьми Галей и Леной</a:t>
              </a:r>
            </a:p>
          </p:txBody>
        </p:sp>
      </p:grpSp>
      <p:sp>
        <p:nvSpPr>
          <p:cNvPr id="32776" name="WordArt 8"/>
          <p:cNvSpPr>
            <a:spLocks noChangeArrowheads="1" noChangeShapeType="1" noTextEdit="1"/>
          </p:cNvSpPr>
          <p:nvPr/>
        </p:nvSpPr>
        <p:spPr bwMode="auto">
          <a:xfrm>
            <a:off x="1908175" y="404813"/>
            <a:ext cx="5616575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1270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00FF00"/>
                </a:solidFill>
                <a:latin typeface="Arial"/>
                <a:cs typeface="Arial"/>
              </a:rPr>
              <a:t>Семья Юрия Гагарина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1" name="Rectangle 5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7813"/>
            <a:ext cx="8229600" cy="1139825"/>
          </a:xfrm>
        </p:spPr>
        <p:txBody>
          <a:bodyPr/>
          <a:lstStyle/>
          <a:p>
            <a:r>
              <a:rPr lang="ru-RU" sz="6000" b="1" i="1">
                <a:solidFill>
                  <a:srgbClr val="00FFFF"/>
                </a:solidFill>
              </a:rPr>
              <a:t>Аристотель</a:t>
            </a:r>
          </a:p>
        </p:txBody>
      </p:sp>
      <p:pic>
        <p:nvPicPr>
          <p:cNvPr id="45064" name="Picture 8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759700" y="188913"/>
            <a:ext cx="1384300" cy="1539875"/>
          </a:xfrm>
          <a:noFill/>
          <a:ln/>
        </p:spPr>
      </p:pic>
      <p:pic>
        <p:nvPicPr>
          <p:cNvPr id="45066" name="Picture 10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115888"/>
            <a:ext cx="1423988" cy="1584325"/>
          </a:xfrm>
          <a:noFill/>
          <a:ln/>
        </p:spPr>
      </p:pic>
      <p:sp>
        <p:nvSpPr>
          <p:cNvPr id="45063" name="WordArt 7"/>
          <p:cNvSpPr>
            <a:spLocks noChangeArrowheads="1" noChangeShapeType="1" noTextEdit="1"/>
          </p:cNvSpPr>
          <p:nvPr/>
        </p:nvSpPr>
        <p:spPr bwMode="auto">
          <a:xfrm>
            <a:off x="2771775" y="1268413"/>
            <a:ext cx="381635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FF66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(4 век до н.э.)</a:t>
            </a:r>
          </a:p>
        </p:txBody>
      </p:sp>
      <p:grpSp>
        <p:nvGrpSpPr>
          <p:cNvPr id="45072" name="Group 16"/>
          <p:cNvGrpSpPr>
            <a:grpSpLocks/>
          </p:cNvGrpSpPr>
          <p:nvPr/>
        </p:nvGrpSpPr>
        <p:grpSpPr bwMode="auto">
          <a:xfrm>
            <a:off x="4140200" y="1989138"/>
            <a:ext cx="4824413" cy="4710112"/>
            <a:chOff x="2608" y="1253"/>
            <a:chExt cx="3039" cy="2967"/>
          </a:xfrm>
        </p:grpSpPr>
        <p:pic>
          <p:nvPicPr>
            <p:cNvPr id="45071" name="Picture 1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971" y="2205"/>
              <a:ext cx="2631" cy="201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</p:pic>
        <p:sp>
          <p:nvSpPr>
            <p:cNvPr id="45068" name="WordArt 12"/>
            <p:cNvSpPr>
              <a:spLocks noChangeArrowheads="1" noChangeShapeType="1" noTextEdit="1"/>
            </p:cNvSpPr>
            <p:nvPr/>
          </p:nvSpPr>
          <p:spPr bwMode="auto">
            <a:xfrm>
              <a:off x="2608" y="1253"/>
              <a:ext cx="3039" cy="117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kern="10">
                  <a:ln w="9525">
                    <a:solidFill>
                      <a:srgbClr val="FF00FF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Греческий ученый</a:t>
              </a:r>
            </a:p>
            <a:p>
              <a:r>
                <a:rPr lang="ru-RU" sz="3600" kern="10">
                  <a:ln w="9525">
                    <a:solidFill>
                      <a:srgbClr val="FF00FF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 и мыслитель, </a:t>
              </a:r>
            </a:p>
            <a:p>
              <a:r>
                <a:rPr lang="ru-RU" sz="3600" kern="10">
                  <a:ln w="9525">
                    <a:solidFill>
                      <a:srgbClr val="FF00FF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сделал вывод о том, </a:t>
              </a:r>
            </a:p>
            <a:p>
              <a:r>
                <a:rPr lang="ru-RU" sz="3600" kern="10">
                  <a:ln w="9525">
                    <a:solidFill>
                      <a:srgbClr val="FF00FF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что Земля - шар.</a:t>
              </a:r>
            </a:p>
          </p:txBody>
        </p:sp>
      </p:grpSp>
      <p:pic>
        <p:nvPicPr>
          <p:cNvPr id="11" name="Рисунок 10" descr="аристотель.bmp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4282" y="2143116"/>
            <a:ext cx="3810026" cy="4240190"/>
          </a:xfrm>
          <a:prstGeom prst="rect">
            <a:avLst/>
          </a:prstGeom>
          <a:ln w="38100">
            <a:solidFill>
              <a:schemeClr val="accent5">
                <a:lumMod val="75000"/>
              </a:schemeClr>
            </a:solidFill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382000" cy="641350"/>
          </a:xfrm>
        </p:spPr>
        <p:txBody>
          <a:bodyPr/>
          <a:lstStyle/>
          <a:p>
            <a:pPr algn="ctr" eaLnBrk="1" hangingPunct="1"/>
            <a:r>
              <a:rPr lang="ru-RU" sz="4000" dirty="0" smtClean="0">
                <a:solidFill>
                  <a:srgbClr val="FF0000"/>
                </a:solidFill>
              </a:rPr>
              <a:t>В кругу семьи</a:t>
            </a:r>
          </a:p>
        </p:txBody>
      </p:sp>
      <p:pic>
        <p:nvPicPr>
          <p:cNvPr id="1331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317875" y="1295400"/>
            <a:ext cx="5626100" cy="3810000"/>
          </a:xfrm>
          <a:noFill/>
        </p:spPr>
      </p:pic>
      <p:sp>
        <p:nvSpPr>
          <p:cNvPr id="13316" name="Текст 3"/>
          <p:cNvSpPr>
            <a:spLocks noGrp="1"/>
          </p:cNvSpPr>
          <p:nvPr>
            <p:ph type="body" sz="half" idx="2"/>
          </p:nvPr>
        </p:nvSpPr>
        <p:spPr>
          <a:xfrm>
            <a:off x="228600" y="990600"/>
            <a:ext cx="3124200" cy="5135563"/>
          </a:xfrm>
        </p:spPr>
        <p:txBody>
          <a:bodyPr/>
          <a:lstStyle/>
          <a:p>
            <a:pPr eaLnBrk="1" hangingPunct="1"/>
            <a:r>
              <a:rPr lang="ru-RU" sz="2400" dirty="0" smtClean="0">
                <a:solidFill>
                  <a:srgbClr val="FFFF00"/>
                </a:solidFill>
              </a:rPr>
              <a:t>Несмотря на огромную занятость, у Юрия Гагарина всегда находилось время на семью – супругу Валентину Ивановну и двух дочек – Лену и Галю, которых он называл Профессором и Чижиком.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620000" cy="641350"/>
          </a:xfrm>
        </p:spPr>
        <p:txBody>
          <a:bodyPr/>
          <a:lstStyle/>
          <a:p>
            <a:pPr algn="ctr" eaLnBrk="1" hangingPunct="1"/>
            <a:r>
              <a:rPr lang="ru-RU" sz="3200" dirty="0" smtClean="0">
                <a:solidFill>
                  <a:srgbClr val="FF0000"/>
                </a:solidFill>
              </a:rPr>
              <a:t>Возвращение с опасной высоты</a:t>
            </a:r>
          </a:p>
        </p:txBody>
      </p:sp>
      <p:pic>
        <p:nvPicPr>
          <p:cNvPr id="1126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657600" y="1295400"/>
            <a:ext cx="5308600" cy="3886200"/>
          </a:xfrm>
          <a:noFill/>
        </p:spPr>
      </p:pic>
      <p:sp>
        <p:nvSpPr>
          <p:cNvPr id="11268" name="Текст 3"/>
          <p:cNvSpPr>
            <a:spLocks noGrp="1"/>
          </p:cNvSpPr>
          <p:nvPr>
            <p:ph type="body" sz="half" idx="2"/>
          </p:nvPr>
        </p:nvSpPr>
        <p:spPr>
          <a:xfrm>
            <a:off x="228600" y="990600"/>
            <a:ext cx="3429000" cy="5562600"/>
          </a:xfrm>
        </p:spPr>
        <p:txBody>
          <a:bodyPr/>
          <a:lstStyle/>
          <a:p>
            <a:pPr eaLnBrk="1" hangingPunct="1"/>
            <a:r>
              <a:rPr lang="ru-RU" sz="1800" dirty="0" smtClean="0"/>
              <a:t> </a:t>
            </a:r>
            <a:r>
              <a:rPr lang="ru-RU" sz="2400" dirty="0" smtClean="0">
                <a:solidFill>
                  <a:srgbClr val="FFFF00"/>
                </a:solidFill>
              </a:rPr>
              <a:t>Внезапно выяснилось, что корабль вышел на гораздо более высокую орбиту, чем расчетная. </a:t>
            </a:r>
          </a:p>
          <a:p>
            <a:pPr eaLnBrk="1" hangingPunct="1"/>
            <a:r>
              <a:rPr lang="ru-RU" sz="2400" dirty="0" smtClean="0">
                <a:solidFill>
                  <a:srgbClr val="FFFF00"/>
                </a:solidFill>
              </a:rPr>
              <a:t>К счастью, все закончилось благополучно. Система включилась штатно, корабль сошел с орбиты, космонавт катапультировался и приземлился.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Picture 4" descr="IMG_0021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351976" y="3714752"/>
            <a:ext cx="4792024" cy="3143248"/>
          </a:xfrm>
          <a:noFill/>
          <a:ln/>
        </p:spPr>
      </p:pic>
      <p:sp>
        <p:nvSpPr>
          <p:cNvPr id="29706" name="WordArt 10"/>
          <p:cNvSpPr>
            <a:spLocks noChangeArrowheads="1" noChangeShapeType="1" noTextEdit="1"/>
          </p:cNvSpPr>
          <p:nvPr/>
        </p:nvSpPr>
        <p:spPr bwMode="auto">
          <a:xfrm>
            <a:off x="4572000" y="549275"/>
            <a:ext cx="4427538" cy="1600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 dirty="0">
                <a:ln w="9525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chemeClr val="accent1"/>
                </a:solidFill>
                <a:latin typeface="Arial"/>
                <a:cs typeface="Arial"/>
              </a:rPr>
              <a:t>В 10 часов 55 минут</a:t>
            </a:r>
          </a:p>
          <a:p>
            <a:r>
              <a:rPr lang="ru-RU" sz="3600" kern="10" dirty="0">
                <a:ln w="9525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chemeClr val="accent1"/>
                </a:solidFill>
                <a:latin typeface="Arial"/>
                <a:cs typeface="Arial"/>
              </a:rPr>
              <a:t>"Восток" возвратился</a:t>
            </a:r>
          </a:p>
          <a:p>
            <a:r>
              <a:rPr lang="ru-RU" sz="3600" kern="10" dirty="0">
                <a:ln w="9525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chemeClr val="accent1"/>
                </a:solidFill>
                <a:latin typeface="Arial"/>
                <a:cs typeface="Arial"/>
              </a:rPr>
              <a:t>на Землю</a:t>
            </a:r>
          </a:p>
        </p:txBody>
      </p:sp>
      <p:sp>
        <p:nvSpPr>
          <p:cNvPr id="29709" name="WordArt 13"/>
          <p:cNvSpPr>
            <a:spLocks noChangeArrowheads="1" noChangeShapeType="1" noTextEdit="1"/>
          </p:cNvSpPr>
          <p:nvPr/>
        </p:nvSpPr>
        <p:spPr bwMode="auto">
          <a:xfrm>
            <a:off x="107950" y="4221163"/>
            <a:ext cx="3671888" cy="23034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 dirty="0">
                <a:ln w="9525">
                  <a:solidFill>
                    <a:srgbClr val="00FFFF"/>
                  </a:solidFill>
                  <a:round/>
                  <a:headEnd/>
                  <a:tailEnd/>
                </a:ln>
                <a:latin typeface="Arial"/>
                <a:cs typeface="Arial"/>
              </a:rPr>
              <a:t>Место приземления:</a:t>
            </a:r>
          </a:p>
          <a:p>
            <a:r>
              <a:rPr lang="ru-RU" sz="3600" kern="10" dirty="0">
                <a:ln w="9525">
                  <a:solidFill>
                    <a:srgbClr val="00FFFF"/>
                  </a:solidFill>
                  <a:round/>
                  <a:headEnd/>
                  <a:tailEnd/>
                </a:ln>
                <a:latin typeface="Arial"/>
                <a:cs typeface="Arial"/>
              </a:rPr>
              <a:t>Саратовская область</a:t>
            </a:r>
          </a:p>
          <a:p>
            <a:r>
              <a:rPr lang="ru-RU" sz="3600" kern="10" dirty="0">
                <a:ln w="9525">
                  <a:solidFill>
                    <a:srgbClr val="00FFFF"/>
                  </a:solidFill>
                  <a:round/>
                  <a:headEnd/>
                  <a:tailEnd/>
                </a:ln>
                <a:latin typeface="Arial"/>
                <a:cs typeface="Arial"/>
              </a:rPr>
              <a:t>возле г. Энгельса</a:t>
            </a:r>
          </a:p>
          <a:p>
            <a:r>
              <a:rPr lang="ru-RU" sz="3600" kern="10" dirty="0">
                <a:ln w="9525">
                  <a:solidFill>
                    <a:srgbClr val="00FFFF"/>
                  </a:solidFill>
                  <a:round/>
                  <a:headEnd/>
                  <a:tailEnd/>
                </a:ln>
                <a:latin typeface="Arial"/>
                <a:cs typeface="Arial"/>
              </a:rPr>
              <a:t>село Ровное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0" y="0"/>
            <a:ext cx="4572000" cy="4010438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39825"/>
          </a:xfrm>
        </p:spPr>
        <p:txBody>
          <a:bodyPr/>
          <a:lstStyle/>
          <a:p>
            <a:r>
              <a:rPr lang="ru-RU" sz="3200" smtClean="0">
                <a:solidFill>
                  <a:srgbClr val="00B0F0"/>
                </a:solidFill>
              </a:rPr>
              <a:t>Первыми встретили  Космонавта  № 1</a:t>
            </a:r>
            <a:endParaRPr lang="ru-RU" sz="3200" dirty="0">
              <a:solidFill>
                <a:srgbClr val="00B0F0"/>
              </a:solidFill>
            </a:endParaRPr>
          </a:p>
        </p:txBody>
      </p:sp>
      <p:pic>
        <p:nvPicPr>
          <p:cNvPr id="3" name="Рисунок 2" descr="241188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3071810"/>
            <a:ext cx="4333903" cy="3429024"/>
          </a:xfrm>
          <a:prstGeom prst="rect">
            <a:avLst/>
          </a:prstGeom>
        </p:spPr>
      </p:pic>
      <p:sp>
        <p:nvSpPr>
          <p:cNvPr id="128002" name="Rectangle 2">
            <a:hlinkClick r:id="rId3" tooltip="Встреча с Гагариным: воспоминания девочки Риты"/>
          </p:cNvPr>
          <p:cNvSpPr>
            <a:spLocks noChangeArrowheads="1"/>
          </p:cNvSpPr>
          <p:nvPr/>
        </p:nvSpPr>
        <p:spPr bwMode="auto">
          <a:xfrm>
            <a:off x="0" y="-2286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28001" name="Рисунок 2" descr="Встреча с Гагариным: воспоминания девочки Риты">
            <a:hlinkClick r:id="rId3" tooltip="&quot;Встреча с Гагариным: воспоминания девочки Риты&quot;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3071810"/>
            <a:ext cx="3905265" cy="3143263"/>
          </a:xfrm>
          <a:prstGeom prst="rect">
            <a:avLst/>
          </a:prstGeom>
          <a:noFill/>
        </p:spPr>
      </p:pic>
      <p:sp>
        <p:nvSpPr>
          <p:cNvPr id="128003" name="Rectangle 3">
            <a:hlinkClick r:id="rId3" tooltip="Встреча с Гагариным: воспоминания девочки Риты"/>
          </p:cNvPr>
          <p:cNvSpPr>
            <a:spLocks noChangeArrowheads="1"/>
          </p:cNvSpPr>
          <p:nvPr/>
        </p:nvSpPr>
        <p:spPr bwMode="auto">
          <a:xfrm>
            <a:off x="0" y="928670"/>
            <a:ext cx="8777083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Свидетелями </a:t>
            </a:r>
            <a:r>
              <a:rPr lang="ru-RU" sz="1600" dirty="0" smtClean="0">
                <a:latin typeface="Arial" pitchFamily="34" charset="0"/>
                <a:ea typeface="Times New Roman" pitchFamily="18" charset="0"/>
                <a:cs typeface="Times New Roman" pitchFamily="18" charset="0"/>
              </a:rPr>
              <a:t>приземления</a:t>
            </a:r>
            <a:endParaRPr kumimoji="0" lang="en-US" sz="16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Юрия Гагарина,</a:t>
            </a:r>
            <a:endParaRPr kumimoji="0" lang="en-US" sz="16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как известно, стали жители Саратовской области - бабушка и внучка. </a:t>
            </a:r>
            <a:endParaRPr kumimoji="0" lang="en-US" sz="16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Сам Гагарин называл их в мемуарах Анной Акимовной и Ритой. </a:t>
            </a:r>
            <a:endParaRPr kumimoji="0" lang="en-US" sz="16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Но, как выяснилось, бабушку звали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Ани-Хаят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, а внучку -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Румия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. Девочку разыскали</a:t>
            </a:r>
            <a:endParaRPr kumimoji="0" lang="en-US" sz="16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совсем недавно - в соседней Астраханской области.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7" name="Picture 7" descr="Копия Изображение 0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2565400"/>
            <a:ext cx="5759450" cy="4132263"/>
          </a:xfrm>
          <a:prstGeom prst="rect">
            <a:avLst/>
          </a:prstGeom>
          <a:noFill/>
        </p:spPr>
      </p:pic>
      <p:sp>
        <p:nvSpPr>
          <p:cNvPr id="71692" name="WordArt 12"/>
          <p:cNvSpPr>
            <a:spLocks noChangeArrowheads="1" noChangeShapeType="1" noTextEdit="1"/>
          </p:cNvSpPr>
          <p:nvPr/>
        </p:nvSpPr>
        <p:spPr bwMode="auto">
          <a:xfrm>
            <a:off x="539750" y="333375"/>
            <a:ext cx="7920038" cy="213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2540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00FFFF"/>
                </a:solidFill>
                <a:latin typeface="Arial"/>
                <a:cs typeface="Arial"/>
              </a:rPr>
              <a:t>Когда на землю он вернулся,</a:t>
            </a:r>
          </a:p>
          <a:p>
            <a:r>
              <a:rPr lang="ru-RU" sz="3600" kern="10">
                <a:ln w="2540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00FFFF"/>
                </a:solidFill>
                <a:latin typeface="Arial"/>
                <a:cs typeface="Arial"/>
              </a:rPr>
              <a:t>закончив звездные дела,</a:t>
            </a:r>
          </a:p>
          <a:p>
            <a:r>
              <a:rPr lang="ru-RU" sz="3600" kern="10">
                <a:ln w="2540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00FFFF"/>
                </a:solidFill>
                <a:latin typeface="Arial"/>
                <a:cs typeface="Arial"/>
              </a:rPr>
              <a:t>так белозубо улыбнулся,</a:t>
            </a:r>
          </a:p>
          <a:p>
            <a:r>
              <a:rPr lang="ru-RU" sz="3600" kern="10">
                <a:ln w="2540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00FFFF"/>
                </a:solidFill>
                <a:latin typeface="Arial"/>
                <a:cs typeface="Arial"/>
              </a:rPr>
              <a:t>улыбка так была тепла!</a:t>
            </a:r>
          </a:p>
        </p:txBody>
      </p:sp>
      <p:pic>
        <p:nvPicPr>
          <p:cNvPr id="71693" name="Picture 13" descr="Изображение 01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588125" y="2636838"/>
            <a:ext cx="2355850" cy="398780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6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6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1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2000"/>
                                        <p:tgtEl>
                                          <p:spTgt spid="71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2000"/>
                                        <p:tgtEl>
                                          <p:spTgt spid="71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9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76" descr="DEN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7050" y="260350"/>
            <a:ext cx="2060575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Rectangle 9"/>
          <p:cNvSpPr>
            <a:spLocks noGrp="1" noChangeArrowheads="1"/>
          </p:cNvSpPr>
          <p:nvPr>
            <p:ph type="body" idx="1"/>
          </p:nvPr>
        </p:nvSpPr>
        <p:spPr>
          <a:xfrm>
            <a:off x="250825" y="1773238"/>
            <a:ext cx="7489825" cy="403225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2400" dirty="0" smtClean="0">
                <a:solidFill>
                  <a:srgbClr val="FFFF00"/>
                </a:solidFill>
              </a:rPr>
              <a:t>«Помните, друзья: путь в космос для каждого из нас начинается здесь, на Земле. Он пролегает через хорошее сочинение по литературе, через отличную контрольную работу по математике…</a:t>
            </a:r>
          </a:p>
          <a:p>
            <a:pPr eaLnBrk="1" hangingPunct="1">
              <a:buFontTx/>
              <a:buNone/>
            </a:pPr>
            <a:r>
              <a:rPr lang="ru-RU" sz="2400" dirty="0" smtClean="0">
                <a:solidFill>
                  <a:srgbClr val="FFFF00"/>
                </a:solidFill>
              </a:rPr>
              <a:t>  Самая большая победа придет только к тому, кто умеет одерживать над собой самые маленькие, незаметные для других победы.»</a:t>
            </a:r>
          </a:p>
          <a:p>
            <a:pPr eaLnBrk="1" hangingPunct="1">
              <a:buFontTx/>
              <a:buNone/>
            </a:pPr>
            <a:endParaRPr lang="ru-RU" sz="2400" dirty="0" smtClean="0">
              <a:solidFill>
                <a:srgbClr val="FFFF00"/>
              </a:solidFill>
            </a:endParaRPr>
          </a:p>
        </p:txBody>
      </p:sp>
      <p:sp>
        <p:nvSpPr>
          <p:cNvPr id="12292" name="WordArt 11"/>
          <p:cNvSpPr>
            <a:spLocks noChangeArrowheads="1" noChangeShapeType="1" noTextEdit="1"/>
          </p:cNvSpPr>
          <p:nvPr/>
        </p:nvSpPr>
        <p:spPr bwMode="auto">
          <a:xfrm>
            <a:off x="1619250" y="333375"/>
            <a:ext cx="4681538" cy="1150938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FF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Гагарин - детям</a:t>
            </a:r>
          </a:p>
        </p:txBody>
      </p:sp>
      <p:sp>
        <p:nvSpPr>
          <p:cNvPr id="12293" name="Text Box 55"/>
          <p:cNvSpPr txBox="1">
            <a:spLocks noChangeArrowheads="1"/>
          </p:cNvSpPr>
          <p:nvPr/>
        </p:nvSpPr>
        <p:spPr bwMode="auto">
          <a:xfrm>
            <a:off x="2700338" y="5229225"/>
            <a:ext cx="58324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/>
              <a:t>Из письма Ю.Гагарина 26 апреля 1961 года</a:t>
            </a:r>
          </a:p>
        </p:txBody>
      </p:sp>
      <p:sp>
        <p:nvSpPr>
          <p:cNvPr id="12294" name="Text Box 58"/>
          <p:cNvSpPr txBox="1">
            <a:spLocks noChangeArrowheads="1"/>
          </p:cNvSpPr>
          <p:nvPr/>
        </p:nvSpPr>
        <p:spPr bwMode="auto">
          <a:xfrm>
            <a:off x="-633413" y="4337050"/>
            <a:ext cx="184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1600"/>
          </a:p>
        </p:txBody>
      </p:sp>
      <p:sp>
        <p:nvSpPr>
          <p:cNvPr id="12295" name="Text Box 74"/>
          <p:cNvSpPr txBox="1">
            <a:spLocks noChangeArrowheads="1"/>
          </p:cNvSpPr>
          <p:nvPr/>
        </p:nvSpPr>
        <p:spPr bwMode="auto">
          <a:xfrm>
            <a:off x="9375775" y="4337050"/>
            <a:ext cx="184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160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4" name="Picture 4" descr="IMG_0017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email"/>
          <a:srcRect l="3957"/>
          <a:stretch>
            <a:fillRect/>
          </a:stretch>
        </p:blipFill>
        <p:spPr>
          <a:xfrm>
            <a:off x="4643438" y="0"/>
            <a:ext cx="4500562" cy="6833815"/>
          </a:xfrm>
          <a:noFill/>
          <a:ln/>
        </p:spPr>
      </p:pic>
      <p:sp>
        <p:nvSpPr>
          <p:cNvPr id="51211" name="Rectangle 11"/>
          <p:cNvSpPr>
            <a:spLocks noChangeArrowheads="1"/>
          </p:cNvSpPr>
          <p:nvPr/>
        </p:nvSpPr>
        <p:spPr bwMode="auto">
          <a:xfrm>
            <a:off x="214283" y="428604"/>
            <a:ext cx="4786345" cy="563231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en-US" sz="2400" dirty="0" smtClean="0"/>
              <a:t>ГАГАРИН</a:t>
            </a:r>
          </a:p>
          <a:p>
            <a:r>
              <a:rPr lang="en-US" sz="2400" dirty="0" smtClean="0"/>
              <a:t> </a:t>
            </a:r>
            <a:r>
              <a:rPr lang="en-US" sz="2400" dirty="0" err="1"/>
              <a:t>Юрий</a:t>
            </a:r>
            <a:r>
              <a:rPr lang="en-US" sz="2400" dirty="0"/>
              <a:t> </a:t>
            </a:r>
            <a:r>
              <a:rPr lang="en-US" sz="2400" dirty="0" err="1"/>
              <a:t>Алексеевич</a:t>
            </a:r>
            <a:r>
              <a:rPr lang="en-US" sz="2400" dirty="0"/>
              <a:t> </a:t>
            </a:r>
            <a:endParaRPr lang="ru-RU" sz="2400" dirty="0"/>
          </a:p>
          <a:p>
            <a:r>
              <a:rPr lang="en-US" sz="2400" dirty="0"/>
              <a:t>(</a:t>
            </a:r>
            <a:r>
              <a:rPr lang="en-US" sz="2400" dirty="0" smtClean="0"/>
              <a:t>1934-</a:t>
            </a:r>
            <a:r>
              <a:rPr lang="ru-RU" sz="2400" dirty="0" smtClean="0"/>
              <a:t>19</a:t>
            </a:r>
            <a:r>
              <a:rPr lang="en-US" sz="2400" dirty="0" smtClean="0"/>
              <a:t>68),</a:t>
            </a:r>
            <a:endParaRPr lang="ru-RU" sz="2400" dirty="0" smtClean="0"/>
          </a:p>
          <a:p>
            <a:r>
              <a:rPr lang="en-US" sz="2400" dirty="0" smtClean="0"/>
              <a:t> </a:t>
            </a:r>
            <a:endParaRPr lang="ru-RU" sz="2400" dirty="0"/>
          </a:p>
          <a:p>
            <a:r>
              <a:rPr lang="en-US" sz="2400" dirty="0" err="1"/>
              <a:t>Российский</a:t>
            </a:r>
            <a:r>
              <a:rPr lang="ru-RU" sz="2400" dirty="0"/>
              <a:t> </a:t>
            </a:r>
            <a:r>
              <a:rPr lang="en-US" sz="2400" dirty="0" err="1"/>
              <a:t>космонавт</a:t>
            </a:r>
            <a:r>
              <a:rPr lang="en-US" sz="2400" dirty="0"/>
              <a:t>, </a:t>
            </a:r>
            <a:r>
              <a:rPr lang="en-US" sz="2400" dirty="0" err="1"/>
              <a:t>летчик-космонавт</a:t>
            </a:r>
            <a:r>
              <a:rPr lang="en-US" sz="2400" dirty="0"/>
              <a:t> СССР (1961), </a:t>
            </a:r>
            <a:endParaRPr lang="ru-RU" sz="2400" dirty="0"/>
          </a:p>
          <a:p>
            <a:r>
              <a:rPr lang="en-US" sz="2400" dirty="0" err="1"/>
              <a:t>полковник</a:t>
            </a:r>
            <a:r>
              <a:rPr lang="en-US" sz="2400" dirty="0"/>
              <a:t>, </a:t>
            </a:r>
            <a:endParaRPr lang="ru-RU" sz="2400" dirty="0"/>
          </a:p>
          <a:p>
            <a:r>
              <a:rPr lang="en-US" sz="2400" dirty="0" err="1"/>
              <a:t>Герой</a:t>
            </a:r>
            <a:r>
              <a:rPr lang="en-US" sz="2400" dirty="0"/>
              <a:t> </a:t>
            </a:r>
            <a:r>
              <a:rPr lang="en-US" sz="2400" dirty="0" err="1" smtClean="0"/>
              <a:t>Советского</a:t>
            </a:r>
            <a:r>
              <a:rPr lang="en-US" sz="2400" dirty="0" smtClean="0"/>
              <a:t> </a:t>
            </a:r>
            <a:r>
              <a:rPr lang="en-US" sz="2400" dirty="0" err="1" smtClean="0"/>
              <a:t>Союза</a:t>
            </a:r>
            <a:r>
              <a:rPr lang="en-US" sz="2400" dirty="0" smtClean="0"/>
              <a:t> </a:t>
            </a:r>
            <a:r>
              <a:rPr lang="en-US" sz="2400" dirty="0"/>
              <a:t>(1961)</a:t>
            </a:r>
            <a:r>
              <a:rPr lang="ru-RU" sz="2400" dirty="0"/>
              <a:t>,</a:t>
            </a:r>
            <a:r>
              <a:rPr lang="en-US" sz="2400" dirty="0"/>
              <a:t> </a:t>
            </a:r>
            <a:endParaRPr lang="ru-RU" sz="2400" dirty="0" smtClean="0"/>
          </a:p>
          <a:p>
            <a:endParaRPr lang="ru-RU" sz="2400" dirty="0"/>
          </a:p>
          <a:p>
            <a:r>
              <a:rPr lang="ru-RU" sz="2400" dirty="0" err="1">
                <a:solidFill>
                  <a:srgbClr val="FF0000"/>
                </a:solidFill>
              </a:rPr>
              <a:t>п</a:t>
            </a:r>
            <a:r>
              <a:rPr lang="en-US" sz="2400" dirty="0" err="1">
                <a:solidFill>
                  <a:srgbClr val="FF0000"/>
                </a:solidFill>
              </a:rPr>
              <a:t>огиб</a:t>
            </a:r>
            <a:r>
              <a:rPr lang="en-US" sz="2400" dirty="0"/>
              <a:t> </a:t>
            </a:r>
            <a:r>
              <a:rPr lang="en-US" sz="2400" dirty="0" err="1"/>
              <a:t>во</a:t>
            </a:r>
            <a:r>
              <a:rPr lang="en-US" sz="2400" dirty="0"/>
              <a:t> </a:t>
            </a:r>
            <a:r>
              <a:rPr lang="en-US" sz="2400" dirty="0" err="1"/>
              <a:t>время</a:t>
            </a:r>
            <a:r>
              <a:rPr lang="en-US" sz="2400" dirty="0"/>
              <a:t> </a:t>
            </a:r>
            <a:r>
              <a:rPr lang="en-US" sz="2400" dirty="0" err="1"/>
              <a:t>тренировочного</a:t>
            </a:r>
            <a:r>
              <a:rPr lang="en-US" sz="2400" dirty="0"/>
              <a:t> </a:t>
            </a:r>
            <a:r>
              <a:rPr lang="en-US" sz="2400" dirty="0" err="1"/>
              <a:t>полета</a:t>
            </a:r>
            <a:r>
              <a:rPr lang="en-US" sz="2400" dirty="0"/>
              <a:t> </a:t>
            </a:r>
            <a:endParaRPr lang="ru-RU" sz="2400" dirty="0" smtClean="0"/>
          </a:p>
          <a:p>
            <a:r>
              <a:rPr lang="en-US" sz="2400" dirty="0" err="1" smtClean="0"/>
              <a:t>на</a:t>
            </a:r>
            <a:r>
              <a:rPr lang="en-US" sz="2400" dirty="0" smtClean="0"/>
              <a:t> </a:t>
            </a:r>
            <a:r>
              <a:rPr lang="en-US" sz="2400" dirty="0" err="1"/>
              <a:t>самолете</a:t>
            </a:r>
            <a:r>
              <a:rPr lang="ru-RU" sz="2400" b="0" dirty="0"/>
              <a:t> </a:t>
            </a:r>
          </a:p>
          <a:p>
            <a:r>
              <a:rPr lang="ru-RU" sz="2400" dirty="0">
                <a:solidFill>
                  <a:srgbClr val="FF0000"/>
                </a:solidFill>
              </a:rPr>
              <a:t>27 марта 1968 года.</a:t>
            </a:r>
            <a:endParaRPr 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458200" cy="641350"/>
          </a:xfrm>
        </p:spPr>
        <p:txBody>
          <a:bodyPr/>
          <a:lstStyle/>
          <a:p>
            <a:pPr algn="ctr" eaLnBrk="1" hangingPunct="1"/>
            <a:r>
              <a:rPr lang="ru-RU" sz="4000" dirty="0" smtClean="0">
                <a:solidFill>
                  <a:srgbClr val="FF0000"/>
                </a:solidFill>
              </a:rPr>
              <a:t>Место гибели. </a:t>
            </a:r>
          </a:p>
        </p:txBody>
      </p:sp>
      <p:pic>
        <p:nvPicPr>
          <p:cNvPr id="1433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94063" y="1219200"/>
            <a:ext cx="5678487" cy="3962400"/>
          </a:xfrm>
          <a:noFill/>
        </p:spPr>
      </p:pic>
      <p:sp>
        <p:nvSpPr>
          <p:cNvPr id="14340" name="Текст 3"/>
          <p:cNvSpPr>
            <a:spLocks noGrp="1"/>
          </p:cNvSpPr>
          <p:nvPr>
            <p:ph type="body" sz="half" idx="2"/>
          </p:nvPr>
        </p:nvSpPr>
        <p:spPr>
          <a:xfrm>
            <a:off x="228600" y="762000"/>
            <a:ext cx="3236913" cy="6096000"/>
          </a:xfrm>
        </p:spPr>
        <p:txBody>
          <a:bodyPr/>
          <a:lstStyle/>
          <a:p>
            <a:pPr eaLnBrk="1" hangingPunct="1"/>
            <a:r>
              <a:rPr lang="ru-RU" sz="2400" dirty="0" smtClean="0">
                <a:solidFill>
                  <a:srgbClr val="FFFF00"/>
                </a:solidFill>
              </a:rPr>
              <a:t>27 марта 1968 года Юрий Гагарин и Владимир Серегин выполняли тренировочный полет в небе над селом Новоселово Владимирской области. "Задание в зоне закончил!" - отрапортовал Гагарин. "Уточните высоту", - сказал руководитель полетов. Ответа так и не последовало... 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74" name="Picture 10" descr="g022869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357158" y="214290"/>
            <a:ext cx="1857388" cy="1438355"/>
          </a:xfrm>
          <a:prstGeom prst="rect">
            <a:avLst/>
          </a:prstGeom>
          <a:noFill/>
        </p:spPr>
      </p:pic>
      <p:sp>
        <p:nvSpPr>
          <p:cNvPr id="36869" name="WordArt 5"/>
          <p:cNvSpPr>
            <a:spLocks noChangeArrowheads="1" noChangeShapeType="1" noTextEdit="1"/>
          </p:cNvSpPr>
          <p:nvPr/>
        </p:nvSpPr>
        <p:spPr bwMode="auto">
          <a:xfrm>
            <a:off x="2786050" y="500042"/>
            <a:ext cx="4786346" cy="1800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20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Обелиск на месте</a:t>
            </a:r>
          </a:p>
          <a:p>
            <a:r>
              <a:rPr lang="ru-RU" sz="20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 гибели Ю.А Гагарина и </a:t>
            </a:r>
          </a:p>
          <a:p>
            <a:r>
              <a:rPr lang="ru-RU" sz="20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В.С. Серегина</a:t>
            </a:r>
          </a:p>
        </p:txBody>
      </p:sp>
      <p:pic>
        <p:nvPicPr>
          <p:cNvPr id="36876" name="Нежность_Майя Кристалинская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6381750"/>
            <a:ext cx="304800" cy="304800"/>
          </a:xfrm>
          <a:prstGeom prst="rect">
            <a:avLst/>
          </a:prstGeom>
          <a:noFill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>
          <a:xfrm>
            <a:off x="1500166" y="2399109"/>
            <a:ext cx="6858048" cy="4206473"/>
          </a:xfrm>
          <a:prstGeom prst="rect">
            <a:avLst/>
          </a:prstGeom>
          <a:noFill/>
        </p:spPr>
      </p:pic>
      <p:pic>
        <p:nvPicPr>
          <p:cNvPr id="9" name="iz_k.f._tri_topolya_na_pliushihe_-_opustela_bez_tebya_zemlya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8676456" y="580526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strips dir="rd"/>
    <p:sndAc>
      <p:stSnd>
        <p:snd r:embed="rId5" name="explod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479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876"/>
                </p:tgtEl>
              </p:cMediaNode>
            </p:audio>
            <p:audio>
              <p:cMediaNode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14" descr="j0219075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28750"/>
            <a:ext cx="8229600" cy="5143500"/>
          </a:xfrm>
        </p:spPr>
        <p:txBody>
          <a:bodyPr/>
          <a:lstStyle/>
          <a:p>
            <a:pPr marL="609600" indent="-609600">
              <a:buFontTx/>
              <a:buAutoNum type="arabicPeriod"/>
            </a:pPr>
            <a:r>
              <a:rPr lang="ru-RU" sz="2400" b="1" smtClean="0">
                <a:solidFill>
                  <a:srgbClr val="FFC000"/>
                </a:solidFill>
              </a:rPr>
              <a:t>Когда состоялся первый полет человека в космос? </a:t>
            </a:r>
          </a:p>
          <a:p>
            <a:pPr marL="609600" indent="-609600">
              <a:buFontTx/>
              <a:buAutoNum type="arabicPeriod"/>
            </a:pPr>
            <a:r>
              <a:rPr lang="ru-RU" sz="2400" b="1" smtClean="0">
                <a:solidFill>
                  <a:srgbClr val="FFC000"/>
                </a:solidFill>
              </a:rPr>
              <a:t>Когда родился Ю.А.Гагарин? </a:t>
            </a:r>
          </a:p>
          <a:p>
            <a:pPr marL="609600" indent="-609600">
              <a:buFontTx/>
              <a:buAutoNum type="arabicPeriod"/>
            </a:pPr>
            <a:r>
              <a:rPr lang="ru-RU" sz="2400" b="1" smtClean="0">
                <a:solidFill>
                  <a:srgbClr val="FFC000"/>
                </a:solidFill>
              </a:rPr>
              <a:t>Где он родился? </a:t>
            </a:r>
          </a:p>
          <a:p>
            <a:pPr marL="609600" indent="-609600">
              <a:buFontTx/>
              <a:buAutoNum type="arabicPeriod"/>
            </a:pPr>
            <a:r>
              <a:rPr lang="ru-RU" sz="2400" b="1" smtClean="0">
                <a:solidFill>
                  <a:srgbClr val="FFC000"/>
                </a:solidFill>
              </a:rPr>
              <a:t>Какие учебные заведения окончил Ю.А.Гагарин? </a:t>
            </a:r>
          </a:p>
          <a:p>
            <a:pPr marL="609600" indent="-609600">
              <a:buFontTx/>
              <a:buAutoNum type="arabicPeriod"/>
            </a:pPr>
            <a:r>
              <a:rPr lang="ru-RU" sz="2400" b="1" smtClean="0">
                <a:solidFill>
                  <a:srgbClr val="FFC000"/>
                </a:solidFill>
              </a:rPr>
              <a:t>Как назывался космический корабль с человеком на борту? </a:t>
            </a:r>
          </a:p>
          <a:p>
            <a:pPr marL="609600" indent="-609600">
              <a:buFontTx/>
              <a:buAutoNum type="arabicPeriod"/>
            </a:pPr>
            <a:r>
              <a:rPr lang="ru-RU" sz="2400" b="1" smtClean="0">
                <a:solidFill>
                  <a:srgbClr val="FFC000"/>
                </a:solidFill>
              </a:rPr>
              <a:t>Назовите имя конструктора космического корабля «Восток». </a:t>
            </a:r>
          </a:p>
          <a:p>
            <a:pPr marL="609600" indent="-609600">
              <a:buFontTx/>
              <a:buAutoNum type="arabicPeriod"/>
            </a:pPr>
            <a:r>
              <a:rPr lang="ru-RU" sz="2400" b="1" smtClean="0">
                <a:solidFill>
                  <a:srgbClr val="FFC000"/>
                </a:solidFill>
              </a:rPr>
              <a:t>В каком году Гагарин побывал на Донской земле? </a:t>
            </a:r>
          </a:p>
          <a:p>
            <a:pPr marL="609600" indent="-609600">
              <a:buFontTx/>
              <a:buNone/>
            </a:pPr>
            <a:endParaRPr lang="ru-RU" sz="2400" smtClean="0">
              <a:solidFill>
                <a:schemeClr val="bg1"/>
              </a:solidFill>
            </a:endParaRPr>
          </a:p>
        </p:txBody>
      </p:sp>
      <p:sp>
        <p:nvSpPr>
          <p:cNvPr id="13316" name="WordArt 4"/>
          <p:cNvSpPr>
            <a:spLocks noChangeArrowheads="1" noChangeShapeType="1" noTextEdit="1"/>
          </p:cNvSpPr>
          <p:nvPr/>
        </p:nvSpPr>
        <p:spPr bwMode="auto">
          <a:xfrm>
            <a:off x="2214563" y="404813"/>
            <a:ext cx="4373562" cy="719137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Викторина 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коперник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72" y="1714488"/>
            <a:ext cx="3016962" cy="3357586"/>
          </a:xfrm>
          <a:prstGeom prst="rect">
            <a:avLst/>
          </a:prstGeom>
          <a:ln w="38100">
            <a:solidFill>
              <a:schemeClr val="accent5">
                <a:lumMod val="75000"/>
              </a:schemeClr>
            </a:solidFill>
          </a:ln>
        </p:spPr>
      </p:pic>
      <p:sp>
        <p:nvSpPr>
          <p:cNvPr id="47109" name="WordArt 5"/>
          <p:cNvSpPr>
            <a:spLocks noChangeArrowheads="1" noChangeShapeType="1" noTextEdit="1"/>
          </p:cNvSpPr>
          <p:nvPr/>
        </p:nvSpPr>
        <p:spPr bwMode="auto">
          <a:xfrm>
            <a:off x="1692275" y="260350"/>
            <a:ext cx="6551613" cy="8651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Николай Коперник</a:t>
            </a:r>
          </a:p>
        </p:txBody>
      </p:sp>
      <p:sp>
        <p:nvSpPr>
          <p:cNvPr id="47110" name="WordArt 6"/>
          <p:cNvSpPr>
            <a:spLocks noChangeArrowheads="1" noChangeShapeType="1" noTextEdit="1"/>
          </p:cNvSpPr>
          <p:nvPr/>
        </p:nvSpPr>
        <p:spPr bwMode="auto">
          <a:xfrm>
            <a:off x="4211638" y="2060575"/>
            <a:ext cx="4718050" cy="20875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FFFF"/>
                </a:solidFill>
                <a:latin typeface="Arial"/>
                <a:cs typeface="Arial"/>
              </a:rPr>
              <a:t>Польский астроном,</a:t>
            </a:r>
          </a:p>
          <a:p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FFFF"/>
                </a:solidFill>
                <a:latin typeface="Arial"/>
                <a:cs typeface="Arial"/>
              </a:rPr>
              <a:t> создатель</a:t>
            </a:r>
          </a:p>
          <a:p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FFFF"/>
                </a:solidFill>
                <a:latin typeface="Arial"/>
                <a:cs typeface="Arial"/>
              </a:rPr>
              <a:t> гелиоцентрической системы</a:t>
            </a:r>
          </a:p>
        </p:txBody>
      </p:sp>
      <p:sp>
        <p:nvSpPr>
          <p:cNvPr id="47111" name="WordArt 7"/>
          <p:cNvSpPr>
            <a:spLocks noChangeArrowheads="1" noChangeShapeType="1" noTextEdit="1"/>
          </p:cNvSpPr>
          <p:nvPr/>
        </p:nvSpPr>
        <p:spPr bwMode="auto">
          <a:xfrm>
            <a:off x="3492500" y="1052513"/>
            <a:ext cx="3024188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( 1473 - 1543)</a:t>
            </a:r>
          </a:p>
        </p:txBody>
      </p:sp>
      <p:pic>
        <p:nvPicPr>
          <p:cNvPr id="47112" name="Picture 8" descr="g013729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776413" cy="1825625"/>
          </a:xfrm>
          <a:prstGeom prst="rect">
            <a:avLst/>
          </a:prstGeom>
          <a:noFill/>
        </p:spPr>
      </p:pic>
      <p:pic>
        <p:nvPicPr>
          <p:cNvPr id="47113" name="Picture 9" descr="g013730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66013" y="4292600"/>
            <a:ext cx="1677987" cy="1544638"/>
          </a:xfrm>
          <a:prstGeom prst="rect">
            <a:avLst/>
          </a:prstGeom>
          <a:noFill/>
        </p:spPr>
      </p:pic>
      <p:pic>
        <p:nvPicPr>
          <p:cNvPr id="47114" name="Picture 10" descr="g013733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67625" y="2060575"/>
            <a:ext cx="1476375" cy="1223963"/>
          </a:xfrm>
          <a:prstGeom prst="rect">
            <a:avLst/>
          </a:prstGeom>
          <a:noFill/>
        </p:spPr>
      </p:pic>
      <p:pic>
        <p:nvPicPr>
          <p:cNvPr id="47115" name="Picture 11" descr="g013735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388" y="5146675"/>
            <a:ext cx="1857375" cy="1711325"/>
          </a:xfrm>
          <a:prstGeom prst="rect">
            <a:avLst/>
          </a:prstGeom>
          <a:noFill/>
        </p:spPr>
      </p:pic>
      <p:sp>
        <p:nvSpPr>
          <p:cNvPr id="47116" name="WordArt 12"/>
          <p:cNvSpPr>
            <a:spLocks noChangeArrowheads="1" noChangeShapeType="1" noTextEdit="1"/>
          </p:cNvSpPr>
          <p:nvPr/>
        </p:nvSpPr>
        <p:spPr bwMode="auto">
          <a:xfrm>
            <a:off x="1908175" y="4941888"/>
            <a:ext cx="6610350" cy="1600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 dirty="0">
                <a:ln w="9525">
                  <a:solidFill>
                    <a:srgbClr val="00FF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Открыл, что солнце - звезда,</a:t>
            </a:r>
          </a:p>
          <a:p>
            <a:r>
              <a:rPr lang="ru-RU" sz="3600" kern="10" dirty="0">
                <a:ln w="9525">
                  <a:solidFill>
                    <a:srgbClr val="00FF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а планеты вращаются</a:t>
            </a:r>
          </a:p>
          <a:p>
            <a:r>
              <a:rPr lang="ru-RU" sz="3600" kern="10" dirty="0">
                <a:ln w="9525">
                  <a:solidFill>
                    <a:srgbClr val="00FF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вокруг солнца</a:t>
            </a:r>
          </a:p>
        </p:txBody>
      </p:sp>
      <p:pic>
        <p:nvPicPr>
          <p:cNvPr id="11" name="Picture 10" descr="g013733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67625" y="2000240"/>
            <a:ext cx="1476375" cy="1223963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773238"/>
            <a:ext cx="4464050" cy="4525962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400" i="1" smtClean="0">
                <a:solidFill>
                  <a:srgbClr val="FFFF00"/>
                </a:solidFill>
              </a:rPr>
              <a:t>По вертикали: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1800" b="1" smtClean="0">
                <a:solidFill>
                  <a:srgbClr val="FFFF00"/>
                </a:solidFill>
              </a:rPr>
              <a:t>1.Областной центр- родина Гагарина.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1800" b="1" smtClean="0">
                <a:solidFill>
                  <a:srgbClr val="FFFF00"/>
                </a:solidFill>
              </a:rPr>
              <a:t>3.Река в Ростовской области, где отдыхал Гагарин в июне 1967 г.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1800" b="1" smtClean="0">
                <a:solidFill>
                  <a:srgbClr val="FFFF00"/>
                </a:solidFill>
              </a:rPr>
              <a:t>4.Периоды обращения Земли вокруг Солнца.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1800" b="1" smtClean="0">
                <a:solidFill>
                  <a:srgbClr val="FFFF00"/>
                </a:solidFill>
              </a:rPr>
              <a:t>6.Форма планеты, наблюдаемой в телескоп.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400" i="1" smtClean="0">
                <a:solidFill>
                  <a:srgbClr val="FFFF00"/>
                </a:solidFill>
              </a:rPr>
              <a:t>По горизонтали:  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1800" b="1" smtClean="0">
                <a:solidFill>
                  <a:srgbClr val="FFFF00"/>
                </a:solidFill>
              </a:rPr>
              <a:t>2.Автоматические самоходные аппараты для исследования поверхности Луны.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1800" b="1" smtClean="0">
                <a:solidFill>
                  <a:srgbClr val="FFFF00"/>
                </a:solidFill>
              </a:rPr>
              <a:t>5.Первый советский космический корабль. </a:t>
            </a:r>
            <a:r>
              <a:rPr lang="ru-RU" sz="1800" i="1" smtClean="0">
                <a:solidFill>
                  <a:srgbClr val="FFFF00"/>
                </a:solidFill>
              </a:rPr>
              <a:t> </a:t>
            </a:r>
          </a:p>
          <a:p>
            <a:pPr eaLnBrk="1" hangingPunct="1">
              <a:lnSpc>
                <a:spcPct val="90000"/>
              </a:lnSpc>
            </a:pPr>
            <a:endParaRPr lang="ru-RU" sz="1800" i="1" smtClean="0">
              <a:solidFill>
                <a:srgbClr val="FFFF00"/>
              </a:solidFill>
            </a:endParaRPr>
          </a:p>
          <a:p>
            <a:pPr eaLnBrk="1" hangingPunct="1">
              <a:lnSpc>
                <a:spcPct val="90000"/>
              </a:lnSpc>
            </a:pPr>
            <a:endParaRPr lang="ru-RU" sz="1800" smtClean="0">
              <a:solidFill>
                <a:srgbClr val="FFFF00"/>
              </a:solidFill>
            </a:endParaRPr>
          </a:p>
        </p:txBody>
      </p:sp>
      <p:pic>
        <p:nvPicPr>
          <p:cNvPr id="14339" name="Picture 4" descr="NEBO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1196975"/>
            <a:ext cx="4248150" cy="450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Text Box 6"/>
          <p:cNvSpPr txBox="1">
            <a:spLocks noChangeArrowheads="1"/>
          </p:cNvSpPr>
          <p:nvPr/>
        </p:nvSpPr>
        <p:spPr bwMode="auto">
          <a:xfrm>
            <a:off x="6711950" y="2419350"/>
            <a:ext cx="2825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1</a:t>
            </a:r>
          </a:p>
        </p:txBody>
      </p:sp>
      <p:sp>
        <p:nvSpPr>
          <p:cNvPr id="14341" name="Text Box 7"/>
          <p:cNvSpPr txBox="1">
            <a:spLocks noChangeArrowheads="1"/>
          </p:cNvSpPr>
          <p:nvPr/>
        </p:nvSpPr>
        <p:spPr bwMode="auto">
          <a:xfrm>
            <a:off x="1042988" y="476250"/>
            <a:ext cx="78501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>
                <a:solidFill>
                  <a:schemeClr val="accent2"/>
                </a:solidFill>
              </a:rPr>
              <a:t>КРОССВОРД «КОСМОС»</a:t>
            </a:r>
            <a:endParaRPr lang="ru-RU" sz="4400"/>
          </a:p>
        </p:txBody>
      </p:sp>
      <p:sp>
        <p:nvSpPr>
          <p:cNvPr id="14342" name="Text Box 8"/>
          <p:cNvSpPr txBox="1">
            <a:spLocks noChangeArrowheads="1"/>
          </p:cNvSpPr>
          <p:nvPr/>
        </p:nvSpPr>
        <p:spPr bwMode="auto">
          <a:xfrm>
            <a:off x="7596188" y="2708275"/>
            <a:ext cx="2159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3</a:t>
            </a:r>
          </a:p>
        </p:txBody>
      </p:sp>
      <p:sp>
        <p:nvSpPr>
          <p:cNvPr id="14343" name="Text Box 9"/>
          <p:cNvSpPr txBox="1">
            <a:spLocks noChangeArrowheads="1"/>
          </p:cNvSpPr>
          <p:nvPr/>
        </p:nvSpPr>
        <p:spPr bwMode="auto">
          <a:xfrm>
            <a:off x="8296275" y="2105025"/>
            <a:ext cx="2968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4</a:t>
            </a:r>
          </a:p>
        </p:txBody>
      </p:sp>
      <p:sp>
        <p:nvSpPr>
          <p:cNvPr id="14344" name="Text Box 10"/>
          <p:cNvSpPr txBox="1">
            <a:spLocks noChangeArrowheads="1"/>
          </p:cNvSpPr>
          <p:nvPr/>
        </p:nvSpPr>
        <p:spPr bwMode="auto">
          <a:xfrm>
            <a:off x="5632450" y="4048125"/>
            <a:ext cx="2968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6</a:t>
            </a:r>
          </a:p>
        </p:txBody>
      </p:sp>
      <p:sp>
        <p:nvSpPr>
          <p:cNvPr id="14345" name="Text Box 11"/>
          <p:cNvSpPr txBox="1">
            <a:spLocks noChangeArrowheads="1"/>
          </p:cNvSpPr>
          <p:nvPr/>
        </p:nvSpPr>
        <p:spPr bwMode="auto">
          <a:xfrm>
            <a:off x="5651500" y="3113088"/>
            <a:ext cx="2159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4346" name="Text Box 12"/>
          <p:cNvSpPr txBox="1">
            <a:spLocks noChangeArrowheads="1"/>
          </p:cNvSpPr>
          <p:nvPr/>
        </p:nvSpPr>
        <p:spPr bwMode="auto">
          <a:xfrm>
            <a:off x="5632450" y="3113088"/>
            <a:ext cx="4413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21</a:t>
            </a:r>
          </a:p>
        </p:txBody>
      </p:sp>
      <p:sp>
        <p:nvSpPr>
          <p:cNvPr id="14347" name="Text Box 22"/>
          <p:cNvSpPr txBox="1">
            <a:spLocks noChangeArrowheads="1"/>
          </p:cNvSpPr>
          <p:nvPr/>
        </p:nvSpPr>
        <p:spPr bwMode="auto">
          <a:xfrm>
            <a:off x="5380038" y="2266950"/>
            <a:ext cx="1841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 </a:t>
            </a:r>
          </a:p>
        </p:txBody>
      </p:sp>
      <p:sp>
        <p:nvSpPr>
          <p:cNvPr id="14348" name="Text Box 24"/>
          <p:cNvSpPr txBox="1">
            <a:spLocks noChangeArrowheads="1"/>
          </p:cNvSpPr>
          <p:nvPr/>
        </p:nvSpPr>
        <p:spPr bwMode="auto">
          <a:xfrm>
            <a:off x="4767263" y="4697413"/>
            <a:ext cx="29686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5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ru-RU">
                <a:solidFill>
                  <a:schemeClr val="accent2"/>
                </a:solidFill>
              </a:rPr>
              <a:t>Отгадай кроссворд:</a:t>
            </a:r>
          </a:p>
        </p:txBody>
      </p:sp>
      <p:pic>
        <p:nvPicPr>
          <p:cNvPr id="15363" name="Picture 4" descr="NEB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2988" y="1412875"/>
            <a:ext cx="3582987" cy="4751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Text Box 5"/>
          <p:cNvSpPr txBox="1">
            <a:spLocks noChangeArrowheads="1"/>
          </p:cNvSpPr>
          <p:nvPr/>
        </p:nvSpPr>
        <p:spPr bwMode="auto">
          <a:xfrm>
            <a:off x="6856413" y="1719263"/>
            <a:ext cx="8112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400"/>
          </a:p>
        </p:txBody>
      </p:sp>
      <p:sp>
        <p:nvSpPr>
          <p:cNvPr id="15365" name="Text Box 6"/>
          <p:cNvSpPr txBox="1">
            <a:spLocks noChangeArrowheads="1"/>
          </p:cNvSpPr>
          <p:nvPr/>
        </p:nvSpPr>
        <p:spPr bwMode="auto">
          <a:xfrm>
            <a:off x="4787900" y="1700213"/>
            <a:ext cx="4032250" cy="387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ru-RU" sz="2400" i="1"/>
              <a:t>По горизонтали:  </a:t>
            </a:r>
          </a:p>
          <a:p>
            <a:pPr marL="342900" indent="-342900"/>
            <a:r>
              <a:rPr lang="ru-RU" sz="2000" b="1"/>
              <a:t>1.Костюм космонавта.</a:t>
            </a:r>
            <a:endParaRPr lang="ru-RU" b="1"/>
          </a:p>
          <a:p>
            <a:pPr marL="342900" indent="-342900"/>
            <a:r>
              <a:rPr lang="ru-RU" b="1"/>
              <a:t>4.Имя одной из дочерей</a:t>
            </a:r>
          </a:p>
          <a:p>
            <a:pPr marL="342900" indent="-342900"/>
            <a:r>
              <a:rPr lang="ru-RU" b="1"/>
              <a:t>Ю.А.Гагарина. </a:t>
            </a:r>
          </a:p>
          <a:p>
            <a:pPr marL="342900" indent="-342900"/>
            <a:endParaRPr lang="ru-RU" b="1"/>
          </a:p>
          <a:p>
            <a:pPr marL="342900" indent="-342900"/>
            <a:r>
              <a:rPr lang="ru-RU" sz="2400" i="1"/>
              <a:t>По вертикали</a:t>
            </a:r>
            <a:r>
              <a:rPr lang="ru-RU" sz="2400"/>
              <a:t>:</a:t>
            </a:r>
          </a:p>
          <a:p>
            <a:pPr marL="342900" indent="-342900"/>
            <a:r>
              <a:rPr lang="ru-RU" b="1"/>
              <a:t>2.Гигантская звездная </a:t>
            </a:r>
          </a:p>
          <a:p>
            <a:pPr marL="342900" indent="-342900"/>
            <a:r>
              <a:rPr lang="ru-RU" b="1"/>
              <a:t>система .</a:t>
            </a:r>
          </a:p>
          <a:p>
            <a:pPr marL="342900" indent="-342900"/>
            <a:r>
              <a:rPr lang="ru-RU" b="1"/>
              <a:t>3.Мифический юноша,</a:t>
            </a:r>
          </a:p>
          <a:p>
            <a:pPr marL="342900" indent="-342900"/>
            <a:r>
              <a:rPr lang="ru-RU" b="1"/>
              <a:t>поднявшийся в небо на</a:t>
            </a:r>
          </a:p>
          <a:p>
            <a:pPr marL="342900" indent="-342900"/>
            <a:r>
              <a:rPr lang="ru-RU" b="1"/>
              <a:t>крыльях.</a:t>
            </a:r>
          </a:p>
          <a:p>
            <a:pPr marL="342900" indent="-342900"/>
            <a:r>
              <a:rPr lang="ru-RU" b="1"/>
              <a:t>5.Кличка собаки, впервые</a:t>
            </a:r>
          </a:p>
          <a:p>
            <a:pPr marL="342900" indent="-342900"/>
            <a:r>
              <a:rPr lang="ru-RU" b="1"/>
              <a:t> полетевшей в космос.</a:t>
            </a:r>
          </a:p>
        </p:txBody>
      </p:sp>
      <p:sp>
        <p:nvSpPr>
          <p:cNvPr id="15366" name="Text Box 10"/>
          <p:cNvSpPr txBox="1">
            <a:spLocks noChangeArrowheads="1"/>
          </p:cNvSpPr>
          <p:nvPr/>
        </p:nvSpPr>
        <p:spPr bwMode="auto">
          <a:xfrm>
            <a:off x="1455738" y="2995613"/>
            <a:ext cx="2825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1</a:t>
            </a:r>
          </a:p>
        </p:txBody>
      </p:sp>
      <p:sp>
        <p:nvSpPr>
          <p:cNvPr id="15367" name="Text Box 11"/>
          <p:cNvSpPr txBox="1">
            <a:spLocks noChangeArrowheads="1"/>
          </p:cNvSpPr>
          <p:nvPr/>
        </p:nvSpPr>
        <p:spPr bwMode="auto">
          <a:xfrm>
            <a:off x="2843213" y="2060575"/>
            <a:ext cx="3603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/>
              <a:t>2</a:t>
            </a:r>
          </a:p>
        </p:txBody>
      </p:sp>
      <p:sp>
        <p:nvSpPr>
          <p:cNvPr id="15368" name="Text Box 12"/>
          <p:cNvSpPr txBox="1">
            <a:spLocks noChangeArrowheads="1"/>
          </p:cNvSpPr>
          <p:nvPr/>
        </p:nvSpPr>
        <p:spPr bwMode="auto">
          <a:xfrm>
            <a:off x="3832225" y="2058988"/>
            <a:ext cx="2825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3</a:t>
            </a:r>
          </a:p>
        </p:txBody>
      </p:sp>
      <p:sp>
        <p:nvSpPr>
          <p:cNvPr id="15369" name="Text Box 14"/>
          <p:cNvSpPr txBox="1">
            <a:spLocks noChangeArrowheads="1"/>
          </p:cNvSpPr>
          <p:nvPr/>
        </p:nvSpPr>
        <p:spPr bwMode="auto">
          <a:xfrm>
            <a:off x="2176463" y="3716338"/>
            <a:ext cx="2825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/>
              <a:t>5</a:t>
            </a:r>
          </a:p>
        </p:txBody>
      </p:sp>
      <p:sp>
        <p:nvSpPr>
          <p:cNvPr id="15370" name="Text Box 15"/>
          <p:cNvSpPr txBox="1">
            <a:spLocks noChangeArrowheads="1"/>
          </p:cNvSpPr>
          <p:nvPr/>
        </p:nvSpPr>
        <p:spPr bwMode="auto">
          <a:xfrm>
            <a:off x="1835150" y="4076700"/>
            <a:ext cx="2159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400"/>
              <a:t>4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Picture 2" descr="F:\гагарин\5568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2" name="Picture 8" descr="g013738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4284663" y="5084763"/>
            <a:ext cx="1855787" cy="1544637"/>
          </a:xfrm>
          <a:prstGeom prst="rect">
            <a:avLst/>
          </a:prstGeom>
          <a:noFill/>
        </p:spPr>
      </p:pic>
      <p:sp>
        <p:nvSpPr>
          <p:cNvPr id="16389" name="WordArt 5"/>
          <p:cNvSpPr>
            <a:spLocks noChangeArrowheads="1" noChangeShapeType="1" noTextEdit="1"/>
          </p:cNvSpPr>
          <p:nvPr/>
        </p:nvSpPr>
        <p:spPr bwMode="auto">
          <a:xfrm>
            <a:off x="900113" y="404813"/>
            <a:ext cx="7775575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Леонов Алексей Архипович</a:t>
            </a:r>
          </a:p>
        </p:txBody>
      </p:sp>
      <p:sp>
        <p:nvSpPr>
          <p:cNvPr id="16390" name="WordArt 6"/>
          <p:cNvSpPr>
            <a:spLocks noChangeArrowheads="1" noChangeShapeType="1" noTextEdit="1"/>
          </p:cNvSpPr>
          <p:nvPr/>
        </p:nvSpPr>
        <p:spPr bwMode="auto">
          <a:xfrm>
            <a:off x="250825" y="1557338"/>
            <a:ext cx="5305425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40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Родился 30 мая </a:t>
            </a:r>
            <a:r>
              <a:rPr lang="ru-RU" sz="40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1934г</a:t>
            </a:r>
            <a:endParaRPr lang="ru-RU" sz="40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latin typeface="Arial"/>
              <a:cs typeface="Arial"/>
            </a:endParaRPr>
          </a:p>
          <a:p>
            <a:r>
              <a:rPr lang="ru-RU" sz="40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ru-RU" sz="40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в Кемеровской области</a:t>
            </a:r>
            <a:endParaRPr lang="ru-RU" sz="40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16391" name="WordArt 7"/>
          <p:cNvSpPr>
            <a:spLocks noChangeArrowheads="1" noChangeShapeType="1" noTextEdit="1"/>
          </p:cNvSpPr>
          <p:nvPr/>
        </p:nvSpPr>
        <p:spPr bwMode="auto">
          <a:xfrm>
            <a:off x="179388" y="3357563"/>
            <a:ext cx="4867275" cy="26193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Полет на "</a:t>
            </a:r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Восходе </a:t>
            </a:r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- 2"</a:t>
            </a:r>
          </a:p>
          <a:p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с первым в истории</a:t>
            </a:r>
          </a:p>
          <a:p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выходом человека</a:t>
            </a:r>
          </a:p>
          <a:p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 в открытый космос</a:t>
            </a:r>
          </a:p>
          <a:p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(март 1965 года).</a:t>
            </a:r>
          </a:p>
        </p:txBody>
      </p:sp>
      <p:pic>
        <p:nvPicPr>
          <p:cNvPr id="7" name="Рисунок 6" descr="Леонов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86446" y="1857364"/>
            <a:ext cx="2928926" cy="3259612"/>
          </a:xfrm>
          <a:prstGeom prst="rect">
            <a:avLst/>
          </a:prstGeom>
          <a:ln w="38100">
            <a:solidFill>
              <a:schemeClr val="accent5">
                <a:lumMod val="75000"/>
              </a:schemeClr>
            </a:solidFill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14400" y="0"/>
            <a:ext cx="8229600" cy="1139825"/>
          </a:xfrm>
        </p:spPr>
        <p:txBody>
          <a:bodyPr/>
          <a:lstStyle/>
          <a:p>
            <a:r>
              <a:rPr lang="ru-RU" sz="4000">
                <a:solidFill>
                  <a:srgbClr val="FFFF00"/>
                </a:solidFill>
              </a:rPr>
              <a:t>Валентина Владимировна Терешкова (1937 г.) </a:t>
            </a:r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3635375" y="1484313"/>
            <a:ext cx="5075238" cy="569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ru-RU" sz="3200" i="1" u="sng">
                <a:solidFill>
                  <a:srgbClr val="FF0000"/>
                </a:solidFill>
                <a:latin typeface="Arial" charset="0"/>
              </a:rPr>
              <a:t>16 июня 1963 год</a:t>
            </a:r>
            <a:r>
              <a:rPr lang="ru-RU" sz="2400">
                <a:latin typeface="Arial" charset="0"/>
              </a:rPr>
              <a:t>  с космодрома </a:t>
            </a:r>
            <a:r>
              <a:rPr lang="ru-RU" sz="3200" i="1" u="sng">
                <a:solidFill>
                  <a:srgbClr val="FF0000"/>
                </a:solidFill>
                <a:latin typeface="Arial" charset="0"/>
              </a:rPr>
              <a:t>Байконур </a:t>
            </a:r>
            <a:r>
              <a:rPr lang="ru-RU" sz="2400">
                <a:latin typeface="Arial" charset="0"/>
              </a:rPr>
              <a:t>осуществлен пуск ракеты – носителя, которая вывела на околоземную орбиту советский космический корабль </a:t>
            </a:r>
            <a:r>
              <a:rPr lang="ru-RU" sz="3200" i="1" u="sng">
                <a:solidFill>
                  <a:srgbClr val="FF0000"/>
                </a:solidFill>
                <a:latin typeface="Arial" charset="0"/>
              </a:rPr>
              <a:t>«Восток – 6»</a:t>
            </a:r>
            <a:r>
              <a:rPr lang="ru-RU" sz="2400">
                <a:solidFill>
                  <a:srgbClr val="FF0000"/>
                </a:solidFill>
                <a:latin typeface="Arial" charset="0"/>
              </a:rPr>
              <a:t> .</a:t>
            </a:r>
          </a:p>
          <a:p>
            <a:pPr algn="l"/>
            <a:r>
              <a:rPr lang="ru-RU" sz="2400">
                <a:latin typeface="Arial" charset="0"/>
              </a:rPr>
              <a:t>Космический корабль пилотировала </a:t>
            </a:r>
          </a:p>
          <a:p>
            <a:pPr algn="l"/>
            <a:r>
              <a:rPr lang="ru-RU" sz="3200" i="1" u="sng">
                <a:solidFill>
                  <a:srgbClr val="FF0000"/>
                </a:solidFill>
                <a:latin typeface="Arial" charset="0"/>
              </a:rPr>
              <a:t>первая в мире женщина – космонавт Валентина Терешкова</a:t>
            </a:r>
          </a:p>
          <a:p>
            <a:pPr algn="l"/>
            <a:endParaRPr lang="ru-RU" sz="3200" i="1" u="sng">
              <a:solidFill>
                <a:srgbClr val="FF0000"/>
              </a:solidFill>
              <a:latin typeface="Arial" charset="0"/>
            </a:endParaRPr>
          </a:p>
        </p:txBody>
      </p:sp>
      <p:pic>
        <p:nvPicPr>
          <p:cNvPr id="5" name="Рисунок 4" descr="Терешкова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1643050"/>
            <a:ext cx="3145343" cy="3500462"/>
          </a:xfrm>
          <a:prstGeom prst="rect">
            <a:avLst/>
          </a:prstGeom>
          <a:ln w="38100">
            <a:solidFill>
              <a:schemeClr val="accent5">
                <a:lumMod val="75000"/>
              </a:schemeClr>
            </a:solidFill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3" name="WordArt 9"/>
          <p:cNvSpPr>
            <a:spLocks noChangeArrowheads="1" noChangeShapeType="1" noTextEdit="1"/>
          </p:cNvSpPr>
          <p:nvPr/>
        </p:nvSpPr>
        <p:spPr bwMode="auto">
          <a:xfrm>
            <a:off x="1908175" y="333375"/>
            <a:ext cx="6480175" cy="1047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66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Савицкая Светлана</a:t>
            </a:r>
          </a:p>
          <a:p>
            <a:r>
              <a:rPr lang="ru-RU" sz="3600" kern="1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66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Евгеньевна (1948г.)</a:t>
            </a:r>
          </a:p>
        </p:txBody>
      </p:sp>
      <p:sp>
        <p:nvSpPr>
          <p:cNvPr id="6154" name="Text Box 10"/>
          <p:cNvSpPr txBox="1">
            <a:spLocks noChangeArrowheads="1"/>
          </p:cNvSpPr>
          <p:nvPr/>
        </p:nvSpPr>
        <p:spPr bwMode="auto">
          <a:xfrm>
            <a:off x="427038" y="2205038"/>
            <a:ext cx="4787900" cy="362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>
                <a:latin typeface="Times New Roman" pitchFamily="18" charset="0"/>
              </a:rPr>
              <a:t>Российский космонавт, летчик – </a:t>
            </a:r>
          </a:p>
          <a:p>
            <a:r>
              <a:rPr lang="ru-RU" sz="2400">
                <a:latin typeface="Times New Roman" pitchFamily="18" charset="0"/>
              </a:rPr>
              <a:t>космонавт.</a:t>
            </a:r>
          </a:p>
          <a:p>
            <a:r>
              <a:rPr lang="ru-RU" sz="2400">
                <a:latin typeface="Times New Roman" pitchFamily="18" charset="0"/>
              </a:rPr>
              <a:t>Дважды побывала в космосе</a:t>
            </a:r>
          </a:p>
          <a:p>
            <a:r>
              <a:rPr lang="ru-RU" sz="2400">
                <a:latin typeface="Times New Roman" pitchFamily="18" charset="0"/>
              </a:rPr>
              <a:t>(август 1982, июль 1984). </a:t>
            </a:r>
          </a:p>
          <a:p>
            <a:endParaRPr lang="ru-RU" sz="2400">
              <a:latin typeface="Times New Roman" pitchFamily="18" charset="0"/>
            </a:endParaRPr>
          </a:p>
          <a:p>
            <a:r>
              <a:rPr lang="ru-RU" sz="2800" i="1" u="sng">
                <a:solidFill>
                  <a:srgbClr val="FF0000"/>
                </a:solidFill>
                <a:latin typeface="Times New Roman" pitchFamily="18" charset="0"/>
              </a:rPr>
              <a:t>Первая в мире</a:t>
            </a:r>
          </a:p>
          <a:p>
            <a:r>
              <a:rPr lang="ru-RU" sz="2800" i="1" u="sng">
                <a:solidFill>
                  <a:srgbClr val="FF0000"/>
                </a:solidFill>
                <a:latin typeface="Times New Roman" pitchFamily="18" charset="0"/>
              </a:rPr>
              <a:t> женщина – космонавт, </a:t>
            </a:r>
          </a:p>
          <a:p>
            <a:r>
              <a:rPr lang="ru-RU" sz="2800" i="1" u="sng">
                <a:solidFill>
                  <a:srgbClr val="FF0000"/>
                </a:solidFill>
                <a:latin typeface="Times New Roman" pitchFamily="18" charset="0"/>
              </a:rPr>
              <a:t>которая вышла </a:t>
            </a:r>
          </a:p>
          <a:p>
            <a:r>
              <a:rPr lang="ru-RU" sz="2800" i="1" u="sng">
                <a:solidFill>
                  <a:srgbClr val="FF0000"/>
                </a:solidFill>
                <a:latin typeface="Times New Roman" pitchFamily="18" charset="0"/>
              </a:rPr>
              <a:t>в открытый космос.</a:t>
            </a:r>
          </a:p>
        </p:txBody>
      </p:sp>
      <p:pic>
        <p:nvPicPr>
          <p:cNvPr id="6156" name="Picture 12" descr="g09002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188913"/>
            <a:ext cx="1535112" cy="1801812"/>
          </a:xfrm>
          <a:prstGeom prst="rect">
            <a:avLst/>
          </a:prstGeom>
          <a:noFill/>
        </p:spPr>
      </p:pic>
      <p:pic>
        <p:nvPicPr>
          <p:cNvPr id="6" name="Рисунок 5" descr="Савицкая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29256" y="1785926"/>
            <a:ext cx="3360691" cy="3740124"/>
          </a:xfrm>
          <a:prstGeom prst="rect">
            <a:avLst/>
          </a:prstGeom>
          <a:ln w="38100">
            <a:solidFill>
              <a:schemeClr val="accent5">
                <a:lumMod val="75000"/>
              </a:schemeClr>
            </a:solidFill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2" cstate="print">
            <a:lum bright="12000" contrast="18000"/>
          </a:blip>
          <a:srcRect/>
          <a:stretch>
            <a:fillRect/>
          </a:stretch>
        </p:blipFill>
        <p:spPr bwMode="auto">
          <a:xfrm>
            <a:off x="395288" y="1557338"/>
            <a:ext cx="3097212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365" name="WordArt 5"/>
          <p:cNvSpPr>
            <a:spLocks noChangeArrowheads="1" noChangeShapeType="1" noTextEdit="1"/>
          </p:cNvSpPr>
          <p:nvPr/>
        </p:nvSpPr>
        <p:spPr bwMode="auto">
          <a:xfrm>
            <a:off x="684213" y="333375"/>
            <a:ext cx="7488237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Буран (космический корабль)</a:t>
            </a:r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3492500" y="1549400"/>
            <a:ext cx="46863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ru-RU" b="0" dirty="0">
                <a:latin typeface="Arial" charset="0"/>
              </a:rPr>
              <a:t>«</a:t>
            </a:r>
            <a:r>
              <a:rPr lang="ru-RU" dirty="0">
                <a:latin typeface="Arial" charset="0"/>
              </a:rPr>
              <a:t>Буран», пилотируемый орбитальный </a:t>
            </a:r>
          </a:p>
          <a:p>
            <a:pPr algn="l"/>
            <a:r>
              <a:rPr lang="ru-RU" dirty="0">
                <a:latin typeface="Arial" charset="0"/>
              </a:rPr>
              <a:t>корабль многоразового пользования.</a:t>
            </a:r>
          </a:p>
          <a:p>
            <a:pPr algn="l"/>
            <a:r>
              <a:rPr lang="ru-RU" dirty="0">
                <a:latin typeface="Arial" charset="0"/>
              </a:rPr>
              <a:t>Создан в конце 1980-х  годов</a:t>
            </a:r>
          </a:p>
          <a:p>
            <a:pPr algn="l"/>
            <a:r>
              <a:rPr lang="ru-RU" dirty="0">
                <a:latin typeface="Arial" charset="0"/>
              </a:rPr>
              <a:t>(генеральный конструктор В.П.Глушко)</a:t>
            </a:r>
          </a:p>
        </p:txBody>
      </p:sp>
      <p:sp>
        <p:nvSpPr>
          <p:cNvPr id="15367" name="Text Box 7"/>
          <p:cNvSpPr txBox="1">
            <a:spLocks noChangeArrowheads="1"/>
          </p:cNvSpPr>
          <p:nvPr/>
        </p:nvSpPr>
        <p:spPr bwMode="auto">
          <a:xfrm>
            <a:off x="4716463" y="3213100"/>
            <a:ext cx="3951287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ru-RU" dirty="0">
                <a:latin typeface="Arial" charset="0"/>
              </a:rPr>
              <a:t>Стартовая масса до 105 тонн, </a:t>
            </a:r>
          </a:p>
          <a:p>
            <a:pPr algn="l"/>
            <a:r>
              <a:rPr lang="ru-RU" dirty="0">
                <a:latin typeface="Arial" charset="0"/>
              </a:rPr>
              <a:t>посадочная – 82 тонны,</a:t>
            </a:r>
          </a:p>
          <a:p>
            <a:pPr algn="l"/>
            <a:r>
              <a:rPr lang="ru-RU" dirty="0">
                <a:latin typeface="Arial" charset="0"/>
              </a:rPr>
              <a:t>длина 36,4 м, размах крыла 24 м.</a:t>
            </a:r>
          </a:p>
          <a:p>
            <a:pPr algn="l"/>
            <a:endParaRPr lang="ru-RU" dirty="0">
              <a:latin typeface="Arial" charset="0"/>
            </a:endParaRPr>
          </a:p>
        </p:txBody>
      </p:sp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3491880" y="4581128"/>
            <a:ext cx="539115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ru-RU" dirty="0">
                <a:latin typeface="Arial" charset="0"/>
              </a:rPr>
              <a:t>Первый  и единственный полет «Бурана», </a:t>
            </a:r>
          </a:p>
          <a:p>
            <a:pPr algn="l"/>
            <a:r>
              <a:rPr lang="ru-RU" dirty="0">
                <a:latin typeface="Arial" charset="0"/>
              </a:rPr>
              <a:t>при котором он в автоматическом режиме </a:t>
            </a:r>
          </a:p>
          <a:p>
            <a:pPr algn="l"/>
            <a:r>
              <a:rPr lang="ru-RU" dirty="0">
                <a:latin typeface="Arial" charset="0"/>
              </a:rPr>
              <a:t>совершил два витка вокруг Земли по орбите </a:t>
            </a:r>
          </a:p>
          <a:p>
            <a:pPr algn="l"/>
            <a:r>
              <a:rPr lang="ru-RU" dirty="0">
                <a:latin typeface="Arial" charset="0"/>
              </a:rPr>
              <a:t>высотой около 250 км, состоялся </a:t>
            </a:r>
          </a:p>
          <a:p>
            <a:pPr algn="l"/>
            <a:r>
              <a:rPr lang="ru-RU" sz="2400" i="1" u="sng" dirty="0">
                <a:solidFill>
                  <a:srgbClr val="FF0000"/>
                </a:solidFill>
                <a:latin typeface="Arial" charset="0"/>
              </a:rPr>
              <a:t>15 ноября 1988 года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" descr="C:\Documents and Settings\Администратор\Рабочий стол\1 космос\2795638_f52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0"/>
            <a:ext cx="9151388" cy="6858000"/>
          </a:xfrm>
          <a:prstGeom prst="rect">
            <a:avLst/>
          </a:prstGeom>
          <a:noFill/>
        </p:spPr>
      </p:pic>
      <p:pic>
        <p:nvPicPr>
          <p:cNvPr id="4" name="Земляне_-_Земля_в_иллюминаторе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244408" y="630932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2" descr="C:\Documents and Settings\Администратор\Рабочий стол\1 космос\0a1319defbc16adfb0f8984a59936a4dг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img0.liveinternet.ru/images/attach/c/2/71/440/71440969_1288276712_59646412_pensioner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8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72350" y="4886325"/>
            <a:ext cx="1771650" cy="197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pic>
        <p:nvPicPr>
          <p:cNvPr id="48135" name="Picture 7" descr="g013733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738" y="4724400"/>
            <a:ext cx="1617662" cy="1847850"/>
          </a:xfrm>
          <a:prstGeom prst="rect">
            <a:avLst/>
          </a:prstGeom>
          <a:noFill/>
        </p:spPr>
      </p:pic>
      <p:pic>
        <p:nvPicPr>
          <p:cNvPr id="48132" name="Picture 4"/>
          <p:cNvPicPr>
            <a:picLocks noChangeAspect="1" noChangeArrowheads="1"/>
          </p:cNvPicPr>
          <p:nvPr/>
        </p:nvPicPr>
        <p:blipFill>
          <a:blip r:embed="rId4" cstate="print">
            <a:lum contrast="-18000"/>
            <a:grayscl/>
          </a:blip>
          <a:srcRect/>
          <a:stretch>
            <a:fillRect/>
          </a:stretch>
        </p:blipFill>
        <p:spPr bwMode="auto">
          <a:xfrm>
            <a:off x="395288" y="1484313"/>
            <a:ext cx="3622675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8133" name="WordArt 5"/>
          <p:cNvSpPr>
            <a:spLocks noChangeArrowheads="1" noChangeShapeType="1" noTextEdit="1"/>
          </p:cNvSpPr>
          <p:nvPr/>
        </p:nvSpPr>
        <p:spPr bwMode="auto">
          <a:xfrm>
            <a:off x="2051050" y="333375"/>
            <a:ext cx="6696075" cy="8588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Галилео Галилей</a:t>
            </a:r>
          </a:p>
        </p:txBody>
      </p:sp>
      <p:sp>
        <p:nvSpPr>
          <p:cNvPr id="48134" name="WordArt 6"/>
          <p:cNvSpPr>
            <a:spLocks noChangeArrowheads="1" noChangeShapeType="1" noTextEdit="1"/>
          </p:cNvSpPr>
          <p:nvPr/>
        </p:nvSpPr>
        <p:spPr bwMode="auto">
          <a:xfrm>
            <a:off x="4284663" y="2285992"/>
            <a:ext cx="4679950" cy="287179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48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Arial"/>
                <a:cs typeface="Arial"/>
              </a:rPr>
              <a:t>Итальянский физик,</a:t>
            </a:r>
          </a:p>
          <a:p>
            <a:r>
              <a:rPr lang="ru-RU" sz="48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Arial"/>
                <a:cs typeface="Arial"/>
              </a:rPr>
              <a:t>механик и астроном, </a:t>
            </a:r>
          </a:p>
          <a:p>
            <a:r>
              <a:rPr lang="ru-RU" sz="48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Arial"/>
                <a:cs typeface="Arial"/>
              </a:rPr>
              <a:t>создал первый </a:t>
            </a:r>
          </a:p>
          <a:p>
            <a:r>
              <a:rPr lang="ru-RU" sz="48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FF"/>
                </a:solidFill>
                <a:latin typeface="Arial"/>
                <a:cs typeface="Arial"/>
              </a:rPr>
              <a:t>телескоп</a:t>
            </a:r>
          </a:p>
        </p:txBody>
      </p:sp>
      <p:pic>
        <p:nvPicPr>
          <p:cNvPr id="48136" name="Picture 8" descr="g013737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1835150" cy="1519238"/>
          </a:xfrm>
          <a:prstGeom prst="rect">
            <a:avLst/>
          </a:prstGeom>
          <a:noFill/>
        </p:spPr>
      </p:pic>
      <p:pic>
        <p:nvPicPr>
          <p:cNvPr id="48139" name="Picture 11" descr="g013729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5286375"/>
            <a:ext cx="1851025" cy="1571625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4286248" y="1500174"/>
            <a:ext cx="32861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(1564-1642)</a:t>
            </a:r>
            <a:endParaRPr lang="ru-RU" sz="3600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go2.imgsmail.ru/imgpreview?key=http%3A//fotveb.ru/wp-content/uploads/2011/08/ledyinet1-192x300.jpg&amp;mb=imgdb_preview_1231"/>
          <p:cNvPicPr/>
          <p:nvPr/>
        </p:nvPicPr>
        <p:blipFill>
          <a:blip r:embed="rId2" cstate="print"/>
          <a:srcRect l="3390" t="887" r="3390" b="7322"/>
          <a:stretch>
            <a:fillRect/>
          </a:stretch>
        </p:blipFill>
        <p:spPr bwMode="auto">
          <a:xfrm>
            <a:off x="2627784" y="332656"/>
            <a:ext cx="3960440" cy="6093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ona-znaet.ru/statii/1/82/6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Picture 2" descr="C:\Documents and Settings\Администратор\Рабочий стол\1 космос\3d_495-320x4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951781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P626002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204336" y="-438979"/>
            <a:ext cx="9348336" cy="7296979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57158" y="785794"/>
            <a:ext cx="8229600" cy="1143000"/>
          </a:xfrm>
        </p:spPr>
        <p:txBody>
          <a:bodyPr/>
          <a:lstStyle/>
          <a:p>
            <a:r>
              <a:rPr lang="ru-RU" dirty="0" smtClean="0"/>
              <a:t>   </a:t>
            </a:r>
            <a:endParaRPr lang="ru-RU" dirty="0">
              <a:solidFill>
                <a:schemeClr val="bg2">
                  <a:lumMod val="90000"/>
                </a:schemeClr>
              </a:solidFill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2" descr="C:\Documents and Settings\Администратор\Рабочий стол\1 космос\19fe11ff997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94" y="142852"/>
            <a:ext cx="8956269" cy="6715148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kartinki-pro-love.ru/wp-content/uploads/2013/05/3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"/>
            <a:ext cx="930944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2" descr="C:\Documents and Settings\Администратор\Рабочий стол\1 космос\42.jpg"/>
          <p:cNvPicPr>
            <a:picLocks noChangeAspect="1" noChangeArrowheads="1"/>
          </p:cNvPicPr>
          <p:nvPr/>
        </p:nvPicPr>
        <p:blipFill>
          <a:blip r:embed="rId2" cstate="print"/>
          <a:srcRect l="2174" t="2174" r="2445" b="2174"/>
          <a:stretch>
            <a:fillRect/>
          </a:stretch>
        </p:blipFill>
        <p:spPr bwMode="auto">
          <a:xfrm>
            <a:off x="0" y="-18317"/>
            <a:ext cx="9144000" cy="6877538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2" descr="C:\Documents and Settings\Администратор\Рабочий стол\1 космос\49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1182" y="171426"/>
            <a:ext cx="9012338" cy="6686573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review-image" descr="http://go1.imgsmail.ru/imgpreview?key=4474d6737ff7953c&amp;mb=imgdb_preview_805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396537" cy="7045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 descr="C:\Documents and Settings\Администратор\Рабочий стол\1 космос\255781_4802-800x600.jpg"/>
          <p:cNvPicPr>
            <a:picLocks noChangeAspect="1" noChangeArrowheads="1"/>
          </p:cNvPicPr>
          <p:nvPr/>
        </p:nvPicPr>
        <p:blipFill>
          <a:blip r:embed="rId3" cstate="print"/>
          <a:srcRect b="8750"/>
          <a:stretch>
            <a:fillRect/>
          </a:stretch>
        </p:blipFill>
        <p:spPr bwMode="auto">
          <a:xfrm>
            <a:off x="0" y="214290"/>
            <a:ext cx="9144000" cy="664371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8" name="WordArt 6"/>
          <p:cNvSpPr>
            <a:spLocks noChangeArrowheads="1" noChangeShapeType="1" noTextEdit="1"/>
          </p:cNvSpPr>
          <p:nvPr/>
        </p:nvSpPr>
        <p:spPr bwMode="auto">
          <a:xfrm>
            <a:off x="1071538" y="188913"/>
            <a:ext cx="7461275" cy="88263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 dirty="0">
                <a:ln w="1587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FF00"/>
                </a:solidFill>
                <a:latin typeface="Arial"/>
                <a:cs typeface="Arial"/>
              </a:rPr>
              <a:t>Константин Эдуардович </a:t>
            </a:r>
          </a:p>
          <a:p>
            <a:r>
              <a:rPr lang="ru-RU" sz="3600" kern="10" dirty="0">
                <a:ln w="1587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FF00"/>
                </a:solidFill>
                <a:latin typeface="Arial"/>
                <a:cs typeface="Arial"/>
              </a:rPr>
              <a:t>Циолковский</a:t>
            </a:r>
          </a:p>
        </p:txBody>
      </p:sp>
      <p:sp>
        <p:nvSpPr>
          <p:cNvPr id="44039" name="WordArt 7"/>
          <p:cNvSpPr>
            <a:spLocks noChangeArrowheads="1" noChangeShapeType="1" noTextEdit="1"/>
          </p:cNvSpPr>
          <p:nvPr/>
        </p:nvSpPr>
        <p:spPr bwMode="auto">
          <a:xfrm>
            <a:off x="3571868" y="1214422"/>
            <a:ext cx="3600450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(1857 -1935)</a:t>
            </a:r>
          </a:p>
        </p:txBody>
      </p:sp>
      <p:sp>
        <p:nvSpPr>
          <p:cNvPr id="44040" name="WordArt 8"/>
          <p:cNvSpPr>
            <a:spLocks noChangeArrowheads="1" noChangeShapeType="1" noTextEdit="1"/>
          </p:cNvSpPr>
          <p:nvPr/>
        </p:nvSpPr>
        <p:spPr bwMode="auto">
          <a:xfrm>
            <a:off x="4357686" y="4429132"/>
            <a:ext cx="4357718" cy="18573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1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9900"/>
                </a:solidFill>
                <a:latin typeface="Arial"/>
                <a:cs typeface="Arial"/>
              </a:rPr>
              <a:t>Российский ученый и</a:t>
            </a:r>
          </a:p>
          <a:p>
            <a:r>
              <a:rPr lang="ru-RU" sz="1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9900"/>
                </a:solidFill>
                <a:latin typeface="Arial"/>
                <a:cs typeface="Arial"/>
              </a:rPr>
              <a:t> изобретатель,</a:t>
            </a:r>
          </a:p>
          <a:p>
            <a:r>
              <a:rPr lang="ru-RU" sz="1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9900"/>
                </a:solidFill>
                <a:latin typeface="Arial"/>
                <a:cs typeface="Arial"/>
              </a:rPr>
              <a:t> основоположник</a:t>
            </a:r>
          </a:p>
          <a:p>
            <a:r>
              <a:rPr lang="ru-RU" sz="1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9900"/>
                </a:solidFill>
                <a:latin typeface="Arial"/>
                <a:cs typeface="Arial"/>
              </a:rPr>
              <a:t> современной</a:t>
            </a:r>
          </a:p>
          <a:p>
            <a:r>
              <a:rPr lang="ru-RU" sz="1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9900"/>
                </a:solidFill>
                <a:latin typeface="Arial"/>
                <a:cs typeface="Arial"/>
              </a:rPr>
              <a:t> космонавтики</a:t>
            </a:r>
          </a:p>
        </p:txBody>
      </p:sp>
      <p:pic>
        <p:nvPicPr>
          <p:cNvPr id="44041" name="Picture 9" descr="g013733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642918"/>
            <a:ext cx="1689100" cy="1657350"/>
          </a:xfrm>
          <a:prstGeom prst="rect">
            <a:avLst/>
          </a:prstGeom>
          <a:noFill/>
        </p:spPr>
      </p:pic>
      <p:sp>
        <p:nvSpPr>
          <p:cNvPr id="44043" name="AutoShape 11">
            <a:hlinkClick r:id="rId3" action="ppaction://hlinkfile" highlightClick="1"/>
          </p:cNvPr>
          <p:cNvSpPr>
            <a:spLocks noChangeArrowheads="1"/>
          </p:cNvSpPr>
          <p:nvPr/>
        </p:nvSpPr>
        <p:spPr bwMode="auto">
          <a:xfrm>
            <a:off x="6948488" y="6381750"/>
            <a:ext cx="466725" cy="476250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8" name="Рисунок 7" descr="Циолковский.b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282" y="2571744"/>
            <a:ext cx="3658868" cy="4071966"/>
          </a:xfrm>
          <a:prstGeom prst="rect">
            <a:avLst/>
          </a:prstGeom>
          <a:ln w="38100">
            <a:solidFill>
              <a:schemeClr val="accent5">
                <a:lumMod val="75000"/>
              </a:schemeClr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4572001" y="2285992"/>
            <a:ext cx="435771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0" i="1" dirty="0" smtClean="0"/>
              <a:t>«Планета есть колыбель разума,</a:t>
            </a:r>
          </a:p>
          <a:p>
            <a:pPr algn="just"/>
            <a:r>
              <a:rPr lang="ru-RU" sz="2400" b="0" i="1" dirty="0" smtClean="0"/>
              <a:t>Но нельзя вечно жить в колыбели.»</a:t>
            </a:r>
          </a:p>
          <a:p>
            <a:pPr algn="r"/>
            <a:r>
              <a:rPr lang="ru-RU" sz="2400" b="0" i="1" dirty="0" smtClean="0"/>
              <a:t>К.Э. Циолковский</a:t>
            </a:r>
            <a:endParaRPr lang="ru-RU" sz="2400" b="0" i="1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review-image" descr="http://www.ulan-ude-eg.ru/upload/iblock/140/Taechnaya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Picture 2" descr="C:\Documents and Settings\Администратор\Рабочий стол\1 космос\354170f10eff3103719e5b99a92bc35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351"/>
            <a:ext cx="9144000" cy="6850649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8" name="Picture 2" descr="C:\Documents and Settings\Администратор\Рабочий стол\1 космос\5124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380" y="214291"/>
            <a:ext cx="8932098" cy="6643709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static.diary.ru/userdir/1/8/9/2/1892362/6900245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32048" y="0"/>
            <a:ext cx="974119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2" name="Picture 2" descr="C:\Documents and Settings\Администратор\Рабочий стол\1 космос\861555e054ed.jpg"/>
          <p:cNvPicPr>
            <a:picLocks noChangeAspect="1" noChangeArrowheads="1"/>
          </p:cNvPicPr>
          <p:nvPr/>
        </p:nvPicPr>
        <p:blipFill>
          <a:blip r:embed="rId2" cstate="print"/>
          <a:srcRect b="6169"/>
          <a:stretch>
            <a:fillRect/>
          </a:stretch>
        </p:blipFill>
        <p:spPr bwMode="auto">
          <a:xfrm>
            <a:off x="1" y="0"/>
            <a:ext cx="9144000" cy="6870666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review-image" descr="http://go1.imgsmail.ru/imgpreview?key=57e1901156a0ff92&amp;mb=imgdb_preview_137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607"/>
            <a:ext cx="9144000" cy="6864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6" name="Picture 2" descr="C:\Documents and Settings\Администратор\Рабочий стол\1 космос\10154408_1196442801_w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4" name="Picture 2" descr="C:\Documents and Settings\Администратор\Рабочий стол\1 космос\56921676_40451128.jpg"/>
          <p:cNvPicPr>
            <a:picLocks noChangeAspect="1" noChangeArrowheads="1"/>
          </p:cNvPicPr>
          <p:nvPr/>
        </p:nvPicPr>
        <p:blipFill>
          <a:blip r:embed="rId2" cstate="print"/>
          <a:srcRect b="3529"/>
          <a:stretch>
            <a:fillRect/>
          </a:stretch>
        </p:blipFill>
        <p:spPr bwMode="auto">
          <a:xfrm>
            <a:off x="-72017" y="0"/>
            <a:ext cx="9281097" cy="6857999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2" descr="C:\Documents and Settings\Администратор\Рабочий стол\1 космос\1244045852_img-4b3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7793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2" name="Picture 2" descr="C:\Documents and Settings\Администратор\Рабочий стол\1 космос\1283719905_supernovaremnant.jpg"/>
          <p:cNvPicPr>
            <a:picLocks noChangeAspect="1" noChangeArrowheads="1"/>
          </p:cNvPicPr>
          <p:nvPr/>
        </p:nvPicPr>
        <p:blipFill>
          <a:blip r:embed="rId2" cstate="print"/>
          <a:srcRect b="4938"/>
          <a:stretch>
            <a:fillRect/>
          </a:stretch>
        </p:blipFill>
        <p:spPr bwMode="auto">
          <a:xfrm>
            <a:off x="0" y="0"/>
            <a:ext cx="9340314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807" name="Picture 15" descr="g010571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735941">
            <a:off x="6831013" y="2970213"/>
            <a:ext cx="2312987" cy="3887787"/>
          </a:xfrm>
          <a:prstGeom prst="rect">
            <a:avLst/>
          </a:prstGeom>
          <a:noFill/>
        </p:spPr>
      </p:pic>
      <p:pic>
        <p:nvPicPr>
          <p:cNvPr id="33806" name="Picture 14" descr="g022878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411413" cy="2054225"/>
          </a:xfrm>
          <a:prstGeom prst="rect">
            <a:avLst/>
          </a:prstGeom>
          <a:noFill/>
        </p:spPr>
      </p:pic>
      <p:sp>
        <p:nvSpPr>
          <p:cNvPr id="33801" name="Rectangle 9"/>
          <p:cNvSpPr>
            <a:spLocks noChangeArrowheads="1"/>
          </p:cNvSpPr>
          <p:nvPr/>
        </p:nvSpPr>
        <p:spPr bwMode="auto">
          <a:xfrm>
            <a:off x="3732213" y="1882775"/>
            <a:ext cx="5610225" cy="350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3200" dirty="0"/>
              <a:t>Российский ученый и</a:t>
            </a:r>
          </a:p>
          <a:p>
            <a:r>
              <a:rPr lang="ru-RU" sz="3200" dirty="0"/>
              <a:t> конструктор, </a:t>
            </a:r>
          </a:p>
          <a:p>
            <a:r>
              <a:rPr lang="ru-RU" sz="3200" dirty="0"/>
              <a:t>организатор ракетной и </a:t>
            </a:r>
          </a:p>
          <a:p>
            <a:r>
              <a:rPr lang="ru-RU" sz="3200" dirty="0"/>
              <a:t>космической программ, </a:t>
            </a:r>
          </a:p>
          <a:p>
            <a:r>
              <a:rPr lang="ru-RU" sz="3200" dirty="0"/>
              <a:t>основоположник </a:t>
            </a:r>
          </a:p>
          <a:p>
            <a:r>
              <a:rPr lang="ru-RU" sz="3200" dirty="0"/>
              <a:t>практической </a:t>
            </a:r>
          </a:p>
          <a:p>
            <a:r>
              <a:rPr lang="ru-RU" sz="3200" dirty="0"/>
              <a:t>космонавтики.</a:t>
            </a:r>
          </a:p>
        </p:txBody>
      </p:sp>
      <p:sp>
        <p:nvSpPr>
          <p:cNvPr id="33802" name="WordArt 10"/>
          <p:cNvSpPr>
            <a:spLocks noChangeArrowheads="1" noChangeShapeType="1" noTextEdit="1"/>
          </p:cNvSpPr>
          <p:nvPr/>
        </p:nvSpPr>
        <p:spPr bwMode="auto">
          <a:xfrm>
            <a:off x="1403350" y="404813"/>
            <a:ext cx="6697663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Сергей Павлович Королев</a:t>
            </a:r>
          </a:p>
        </p:txBody>
      </p:sp>
      <p:sp>
        <p:nvSpPr>
          <p:cNvPr id="33805" name="WordArt 13"/>
          <p:cNvSpPr>
            <a:spLocks noChangeArrowheads="1" noChangeShapeType="1" noTextEdit="1"/>
          </p:cNvSpPr>
          <p:nvPr/>
        </p:nvSpPr>
        <p:spPr bwMode="auto">
          <a:xfrm>
            <a:off x="2843213" y="1412875"/>
            <a:ext cx="4176712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FF0000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(1906 - 1966)</a:t>
            </a:r>
          </a:p>
        </p:txBody>
      </p:sp>
      <p:pic>
        <p:nvPicPr>
          <p:cNvPr id="8" name="Рисунок 7" descr="Королев.b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2383" y="2214554"/>
            <a:ext cx="3209533" cy="3571900"/>
          </a:xfrm>
          <a:prstGeom prst="rect">
            <a:avLst/>
          </a:prstGeom>
          <a:ln w="38100">
            <a:solidFill>
              <a:schemeClr val="accent5">
                <a:lumMod val="75000"/>
              </a:schemeClr>
            </a:solidFill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review-image" descr="http://go4.imgsmail.ru/imgpreview?key=5a3b22cac2434ec&amp;mb=imgdb_preview_1441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6" name="Picture 2" descr="C:\Documents and Settings\Администратор\Рабочий стол\1 космос\6778761662be4907b7a50222acf_pre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37472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0" name="Picture 2" descr="C:\Documents and Settings\Администратор\Рабочий стол\1 космос\Cosmos (1).jpg"/>
          <p:cNvPicPr>
            <a:picLocks noChangeAspect="1" noChangeArrowheads="1"/>
          </p:cNvPicPr>
          <p:nvPr/>
        </p:nvPicPr>
        <p:blipFill>
          <a:blip r:embed="rId2" cstate="print"/>
          <a:srcRect b="312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4" name="Picture 2" descr="C:\Documents and Settings\Администратор\Рабочий стол\1 космос\Cosmos (2).jpg"/>
          <p:cNvPicPr>
            <a:picLocks noChangeAspect="1" noChangeArrowheads="1"/>
          </p:cNvPicPr>
          <p:nvPr/>
        </p:nvPicPr>
        <p:blipFill>
          <a:blip r:embed="rId2" cstate="print"/>
          <a:srcRect b="3646"/>
          <a:stretch>
            <a:fillRect/>
          </a:stretch>
        </p:blipFill>
        <p:spPr bwMode="auto">
          <a:xfrm>
            <a:off x="0" y="214290"/>
            <a:ext cx="9144000" cy="664371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review-image" descr="http://selorodnoe.ru/images/01_26_12_08_33_1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8" name="Picture 2" descr="C:\Documents and Settings\Администратор\Рабочий стол\1 космос\Cosmos (3).jpg"/>
          <p:cNvPicPr>
            <a:picLocks noChangeAspect="1" noChangeArrowheads="1"/>
          </p:cNvPicPr>
          <p:nvPr/>
        </p:nvPicPr>
        <p:blipFill>
          <a:blip r:embed="rId2" cstate="print"/>
          <a:srcRect b="2767"/>
          <a:stretch>
            <a:fillRect/>
          </a:stretch>
        </p:blipFill>
        <p:spPr bwMode="auto">
          <a:xfrm>
            <a:off x="0" y="0"/>
            <a:ext cx="8738134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2" name="Picture 2" descr="C:\Documents and Settings\Администратор\Рабочий стол\1 космос\Cosmos (4).jpg"/>
          <p:cNvPicPr>
            <a:picLocks noChangeAspect="1" noChangeArrowheads="1"/>
          </p:cNvPicPr>
          <p:nvPr/>
        </p:nvPicPr>
        <p:blipFill>
          <a:blip r:embed="rId2" cstate="print"/>
          <a:srcRect b="3529"/>
          <a:stretch>
            <a:fillRect/>
          </a:stretch>
        </p:blipFill>
        <p:spPr bwMode="auto">
          <a:xfrm>
            <a:off x="-108657" y="0"/>
            <a:ext cx="9179248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review-image" descr="http://selorodnoe.ru/images/01_27_12_17_48_3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6" name="Picture 2" descr="C:\Documents and Settings\Администратор\Рабочий стол\1 космос\Cosmos (5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85800"/>
            <a:ext cx="9144000" cy="822960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50" name="Picture 2" descr="C:\Documents and Settings\Администратор\Рабочий стол\1 космос\Cosmos (6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6" name="Picture 4" descr="Изображение 001"/>
          <p:cNvPicPr>
            <a:picLocks noChangeAspect="1" noChangeArrowheads="1"/>
          </p:cNvPicPr>
          <p:nvPr/>
        </p:nvPicPr>
        <p:blipFill>
          <a:blip r:embed="rId3" cstate="email">
            <a:lum bright="-6000"/>
          </a:blip>
          <a:srcRect/>
          <a:stretch>
            <a:fillRect/>
          </a:stretch>
        </p:blipFill>
        <p:spPr bwMode="auto">
          <a:xfrm>
            <a:off x="5364163" y="1484313"/>
            <a:ext cx="2592387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9397" name="Object 5"/>
          <p:cNvGraphicFramePr>
            <a:graphicFrameLocks noChangeAspect="1"/>
          </p:cNvGraphicFramePr>
          <p:nvPr/>
        </p:nvGraphicFramePr>
        <p:xfrm>
          <a:off x="3476625" y="3186113"/>
          <a:ext cx="2190750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03" name="Пакет" r:id="rId4" imgW="2190600" imgH="485640" progId="Package">
                  <p:embed/>
                </p:oleObj>
              </mc:Choice>
              <mc:Fallback>
                <p:oleObj name="Пакет" r:id="rId4" imgW="2190600" imgH="485640" progId="Package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76625" y="3186113"/>
                        <a:ext cx="2190750" cy="485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398" name="Object 6"/>
          <p:cNvGraphicFramePr>
            <a:graphicFrameLocks noChangeAspect="1"/>
          </p:cNvGraphicFramePr>
          <p:nvPr/>
        </p:nvGraphicFramePr>
        <p:xfrm>
          <a:off x="8075613" y="5300663"/>
          <a:ext cx="1068387" cy="1557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04" name="Пакет" r:id="rId6" imgW="2190600" imgH="485640" progId="Package">
                  <p:embed/>
                </p:oleObj>
              </mc:Choice>
              <mc:Fallback>
                <p:oleObj name="Пакет" r:id="rId6" imgW="2190600" imgH="485640" progId="Package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75613" y="5300663"/>
                        <a:ext cx="1068387" cy="15573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9399" name="WordArt 7"/>
          <p:cNvSpPr>
            <a:spLocks noChangeArrowheads="1" noChangeShapeType="1" noTextEdit="1"/>
          </p:cNvSpPr>
          <p:nvPr/>
        </p:nvSpPr>
        <p:spPr bwMode="auto">
          <a:xfrm>
            <a:off x="900113" y="188913"/>
            <a:ext cx="7345362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15875">
                  <a:solidFill>
                    <a:srgbClr val="FF00FF"/>
                  </a:solidFill>
                  <a:round/>
                  <a:headEnd/>
                  <a:tailEnd/>
                </a:ln>
                <a:latin typeface="Arial"/>
                <a:cs typeface="Arial"/>
              </a:rPr>
              <a:t>Начало космической эры</a:t>
            </a:r>
          </a:p>
        </p:txBody>
      </p:sp>
      <p:sp>
        <p:nvSpPr>
          <p:cNvPr id="59400" name="WordArt 8"/>
          <p:cNvSpPr>
            <a:spLocks noChangeArrowheads="1" noChangeShapeType="1" noTextEdit="1"/>
          </p:cNvSpPr>
          <p:nvPr/>
        </p:nvSpPr>
        <p:spPr bwMode="auto">
          <a:xfrm>
            <a:off x="323850" y="1125538"/>
            <a:ext cx="4895850" cy="47513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i="1" kern="10">
                <a:ln w="9525">
                  <a:solidFill>
                    <a:srgbClr val="00FFFF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1 - 4 октября </a:t>
            </a:r>
          </a:p>
          <a:p>
            <a:r>
              <a:rPr lang="ru-RU" sz="3600" i="1" kern="10">
                <a:ln w="9525">
                  <a:solidFill>
                    <a:srgbClr val="00FFFF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1957 года </a:t>
            </a:r>
          </a:p>
          <a:p>
            <a:r>
              <a:rPr lang="ru-RU" sz="3600" i="1" kern="10">
                <a:ln w="9525">
                  <a:solidFill>
                    <a:srgbClr val="00FFFF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с космодрома "Байконур" (СССР)</a:t>
            </a:r>
          </a:p>
          <a:p>
            <a:r>
              <a:rPr lang="ru-RU" sz="3600" i="1" kern="10">
                <a:ln w="9525">
                  <a:solidFill>
                    <a:srgbClr val="00FFFF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запущен</a:t>
            </a:r>
          </a:p>
          <a:p>
            <a:r>
              <a:rPr lang="ru-RU" sz="3600" i="1" kern="10">
                <a:ln w="9525">
                  <a:solidFill>
                    <a:srgbClr val="00FFFF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первый искусственный</a:t>
            </a:r>
          </a:p>
          <a:p>
            <a:r>
              <a:rPr lang="ru-RU" sz="3600" i="1" kern="10">
                <a:ln w="9525">
                  <a:solidFill>
                    <a:srgbClr val="00FFFF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спутник Земли</a:t>
            </a:r>
          </a:p>
          <a:p>
            <a:r>
              <a:rPr lang="ru-RU" sz="3600" i="1" kern="10">
                <a:ln w="9525">
                  <a:solidFill>
                    <a:srgbClr val="00FFFF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"Спутник - 1"</a:t>
            </a:r>
          </a:p>
        </p:txBody>
      </p:sp>
      <p:pic>
        <p:nvPicPr>
          <p:cNvPr id="59401" name="Picture 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364163" y="3789363"/>
            <a:ext cx="2459037" cy="27368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74" name="Picture 2" descr="C:\Documents and Settings\Администратор\Рабочий стол\1 космос\Cosmos (7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498" name="Picture 2" descr="C:\Documents and Settings\Администратор\Рабочий стол\1 космос\Cosmos (8).jpg"/>
          <p:cNvPicPr>
            <a:picLocks noChangeAspect="1" noChangeArrowheads="1"/>
          </p:cNvPicPr>
          <p:nvPr/>
        </p:nvPicPr>
        <p:blipFill>
          <a:blip r:embed="rId2" cstate="print"/>
          <a:srcRect b="8888"/>
          <a:stretch>
            <a:fillRect/>
          </a:stretch>
        </p:blipFill>
        <p:spPr bwMode="auto">
          <a:xfrm>
            <a:off x="-5015" y="0"/>
            <a:ext cx="9149015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28604"/>
            <a:ext cx="8229600" cy="1143000"/>
          </a:xfrm>
        </p:spPr>
        <p:txBody>
          <a:bodyPr/>
          <a:lstStyle/>
          <a:p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4" name="preview-image" descr="http://hq-pix.ru/ob/31/tayga_ozero_1920x1200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682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2" name="Picture 2" descr="C:\Documents and Settings\Администратор\Рабочий стол\1 космос\Cosmos (9).jpg"/>
          <p:cNvPicPr>
            <a:picLocks noChangeAspect="1" noChangeArrowheads="1"/>
          </p:cNvPicPr>
          <p:nvPr/>
        </p:nvPicPr>
        <p:blipFill>
          <a:blip r:embed="rId2" cstate="print"/>
          <a:srcRect b="9961"/>
          <a:stretch>
            <a:fillRect/>
          </a:stretch>
        </p:blipFill>
        <p:spPr bwMode="auto">
          <a:xfrm>
            <a:off x="0" y="271442"/>
            <a:ext cx="9144000" cy="6586558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6" name="Picture 2" descr="C:\Documents and Settings\Администратор\Рабочий стол\1 космос\Cosmos (10).jpg"/>
          <p:cNvPicPr>
            <a:picLocks noChangeAspect="1" noChangeArrowheads="1"/>
          </p:cNvPicPr>
          <p:nvPr/>
        </p:nvPicPr>
        <p:blipFill>
          <a:blip r:embed="rId2" cstate="print"/>
          <a:srcRect b="17338"/>
          <a:stretch>
            <a:fillRect/>
          </a:stretch>
        </p:blipFill>
        <p:spPr bwMode="auto">
          <a:xfrm>
            <a:off x="0" y="-1"/>
            <a:ext cx="8858280" cy="6881645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P608008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849878" cy="7173118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786182" y="3214686"/>
            <a:ext cx="8229600" cy="1143000"/>
          </a:xfrm>
        </p:spPr>
        <p:txBody>
          <a:bodyPr>
            <a:noAutofit/>
          </a:bodyPr>
          <a:lstStyle/>
          <a:p>
            <a:endParaRPr lang="ru-RU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4" name="Picture 2" descr="C:\Documents and Settings\Администратор\Рабочий стол\1 космос\Cosmos (1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18" name="Picture 2" descr="C:\Documents and Settings\Администратор\Рабочий стол\1 космос\Cosmos (14).jpg"/>
          <p:cNvPicPr>
            <a:picLocks noChangeAspect="1" noChangeArrowheads="1"/>
          </p:cNvPicPr>
          <p:nvPr/>
        </p:nvPicPr>
        <p:blipFill>
          <a:blip r:embed="rId2" cstate="print"/>
          <a:srcRect b="8008"/>
          <a:stretch>
            <a:fillRect/>
          </a:stretch>
        </p:blipFill>
        <p:spPr bwMode="auto">
          <a:xfrm>
            <a:off x="0" y="357166"/>
            <a:ext cx="8858280" cy="6500834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14400" y="332656"/>
            <a:ext cx="8229600" cy="1139825"/>
          </a:xfrm>
        </p:spPr>
        <p:txBody>
          <a:bodyPr/>
          <a:lstStyle/>
          <a:p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4" name="preview-image" descr="http://img0.liveinternet.ru/images/attach/c/3/77/378/77378344_55663321_russian_taiga_4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Gimn - Gimn Buryatii [pleer.com]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501090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42" name="Picture 2" descr="C:\Documents and Settings\Администратор\Рабочий стол\1 космос\Cosmos (16).jpg"/>
          <p:cNvPicPr>
            <a:picLocks noChangeAspect="1" noChangeArrowheads="1"/>
          </p:cNvPicPr>
          <p:nvPr/>
        </p:nvPicPr>
        <p:blipFill>
          <a:blip r:embed="rId2" cstate="print"/>
          <a:srcRect t="3125"/>
          <a:stretch>
            <a:fillRect/>
          </a:stretch>
        </p:blipFill>
        <p:spPr bwMode="auto">
          <a:xfrm>
            <a:off x="-304800" y="0"/>
            <a:ext cx="9753600" cy="708660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30" name="Group 10"/>
          <p:cNvGrpSpPr>
            <a:grpSpLocks/>
          </p:cNvGrpSpPr>
          <p:nvPr/>
        </p:nvGrpSpPr>
        <p:grpSpPr bwMode="auto">
          <a:xfrm>
            <a:off x="428596" y="285728"/>
            <a:ext cx="8572560" cy="6357982"/>
            <a:chOff x="521" y="0"/>
            <a:chExt cx="5239" cy="4320"/>
          </a:xfrm>
        </p:grpSpPr>
        <p:pic>
          <p:nvPicPr>
            <p:cNvPr id="5125" name="Picture 5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970" y="346"/>
              <a:ext cx="2790" cy="39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5126" name="WordArt 6"/>
            <p:cNvSpPr>
              <a:spLocks noChangeArrowheads="1" noChangeShapeType="1" noTextEdit="1"/>
            </p:cNvSpPr>
            <p:nvPr/>
          </p:nvSpPr>
          <p:spPr bwMode="auto">
            <a:xfrm>
              <a:off x="521" y="0"/>
              <a:ext cx="4674" cy="33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ru-RU" sz="3600" kern="10" dirty="0">
                  <a:ln w="9525">
                    <a:solidFill>
                      <a:srgbClr val="0000FF"/>
                    </a:solidFill>
                    <a:round/>
                    <a:headEnd/>
                    <a:tailEnd/>
                  </a:ln>
                  <a:solidFill>
                    <a:schemeClr val="accent1">
                      <a:lumMod val="20000"/>
                      <a:lumOff val="80000"/>
                    </a:schemeClr>
                  </a:solidFill>
                  <a:latin typeface="Arial"/>
                  <a:cs typeface="Arial"/>
                </a:rPr>
                <a:t>"Восток" - космический корабль</a:t>
              </a:r>
            </a:p>
          </p:txBody>
        </p:sp>
      </p:grpSp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0" y="1052513"/>
            <a:ext cx="4576763" cy="146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ru-RU" dirty="0"/>
              <a:t>«Восток», серия одноместных </a:t>
            </a:r>
          </a:p>
          <a:p>
            <a:pPr algn="l"/>
            <a:r>
              <a:rPr lang="ru-RU" dirty="0"/>
              <a:t>космических кораблей для полетов</a:t>
            </a:r>
          </a:p>
          <a:p>
            <a:pPr algn="l"/>
            <a:r>
              <a:rPr lang="ru-RU" dirty="0"/>
              <a:t>по околоземной орбите (СССР)</a:t>
            </a:r>
          </a:p>
          <a:p>
            <a:pPr algn="l"/>
            <a:r>
              <a:rPr lang="ru-RU" dirty="0"/>
              <a:t>Предназначен для первого в мире</a:t>
            </a:r>
          </a:p>
          <a:p>
            <a:pPr algn="l"/>
            <a:r>
              <a:rPr lang="ru-RU" dirty="0"/>
              <a:t>космического полета человека.</a:t>
            </a:r>
          </a:p>
        </p:txBody>
      </p:sp>
      <p:sp>
        <p:nvSpPr>
          <p:cNvPr id="5128" name="Text Box 8"/>
          <p:cNvSpPr txBox="1">
            <a:spLocks noChangeArrowheads="1"/>
          </p:cNvSpPr>
          <p:nvPr/>
        </p:nvSpPr>
        <p:spPr bwMode="auto">
          <a:xfrm>
            <a:off x="0" y="3286124"/>
            <a:ext cx="43148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ru-RU" dirty="0"/>
              <a:t>Первый полет в автоматическом </a:t>
            </a:r>
          </a:p>
          <a:p>
            <a:pPr algn="l"/>
            <a:r>
              <a:rPr lang="ru-RU" dirty="0"/>
              <a:t>режиме – 5 мая 1960 год.</a:t>
            </a:r>
          </a:p>
        </p:txBody>
      </p:sp>
      <p:sp>
        <p:nvSpPr>
          <p:cNvPr id="5129" name="Text Box 9"/>
          <p:cNvSpPr txBox="1">
            <a:spLocks noChangeArrowheads="1"/>
          </p:cNvSpPr>
          <p:nvPr/>
        </p:nvSpPr>
        <p:spPr bwMode="auto">
          <a:xfrm>
            <a:off x="0" y="5373688"/>
            <a:ext cx="3968750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ru-RU" dirty="0"/>
              <a:t>Первый пилотируемый полет </a:t>
            </a:r>
          </a:p>
          <a:p>
            <a:pPr algn="l"/>
            <a:r>
              <a:rPr lang="ru-RU" dirty="0"/>
              <a:t>человека в космос – 12 апреля </a:t>
            </a:r>
          </a:p>
          <a:p>
            <a:pPr algn="l"/>
            <a:r>
              <a:rPr lang="ru-RU" dirty="0"/>
              <a:t>1961 год.</a:t>
            </a:r>
          </a:p>
        </p:txBody>
      </p:sp>
      <p:sp>
        <p:nvSpPr>
          <p:cNvPr id="5131" name="Text Box 11"/>
          <p:cNvSpPr txBox="1">
            <a:spLocks noChangeArrowheads="1"/>
          </p:cNvSpPr>
          <p:nvPr/>
        </p:nvSpPr>
        <p:spPr bwMode="auto">
          <a:xfrm>
            <a:off x="0" y="2714620"/>
            <a:ext cx="46720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ru-RU" dirty="0"/>
              <a:t>Разработка начата осенью 1958 года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0" y="4071942"/>
            <a:ext cx="4770858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dirty="0" smtClean="0"/>
              <a:t>1</a:t>
            </a:r>
            <a:r>
              <a:rPr lang="ru-RU" dirty="0" smtClean="0"/>
              <a:t>9.08.1960  совершён орбитальный</a:t>
            </a:r>
          </a:p>
          <a:p>
            <a:pPr algn="l"/>
            <a:r>
              <a:rPr lang="ru-RU" dirty="0" smtClean="0"/>
              <a:t>полёт в космос живых существ </a:t>
            </a:r>
          </a:p>
          <a:p>
            <a:pPr algn="l"/>
            <a:r>
              <a:rPr lang="ru-RU" dirty="0" smtClean="0"/>
              <a:t>(собаки Белка и Стрелка)  с  </a:t>
            </a:r>
          </a:p>
          <a:p>
            <a:pPr algn="l"/>
            <a:r>
              <a:rPr lang="ru-RU" dirty="0" smtClean="0"/>
              <a:t>успешным возвращением на Землю.</a:t>
            </a:r>
          </a:p>
          <a:p>
            <a:pPr algn="l"/>
            <a:endParaRPr lang="ru-RU" dirty="0" smtClean="0"/>
          </a:p>
        </p:txBody>
      </p:sp>
      <p:pic>
        <p:nvPicPr>
          <p:cNvPr id="10" name="Рисунок 9" descr="Belka_and_Strelka_Space_Dogs_Real-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72264" y="4857760"/>
            <a:ext cx="2428892" cy="1795475"/>
          </a:xfrm>
          <a:prstGeom prst="rect">
            <a:avLst/>
          </a:prstGeom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666" name="Picture 2" descr="C:\Documents and Settings\Администратор\Рабочий стол\1 космос\Cosmos (17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 flipV="1">
            <a:off x="500034" y="311447"/>
            <a:ext cx="8229600" cy="45719"/>
          </a:xfrm>
        </p:spPr>
        <p:txBody>
          <a:bodyPr/>
          <a:lstStyle/>
          <a:p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4" name="preview-image" descr="http://go3.imgsmail.ru/imgpreview?key=5d93581cc7b7648b&amp;mb=imgdb_preview_993"/>
          <p:cNvPicPr>
            <a:picLocks noGrp="1"/>
          </p:cNvPicPr>
          <p:nvPr>
            <p:ph idx="1"/>
          </p:nvPr>
        </p:nvPicPr>
        <p:blipFill>
          <a:blip r:embed="rId2" cstate="print"/>
          <a:srcRect t="3906"/>
          <a:stretch>
            <a:fillRect/>
          </a:stretch>
        </p:blipFill>
        <p:spPr bwMode="auto">
          <a:xfrm>
            <a:off x="0" y="0"/>
            <a:ext cx="9143999" cy="6999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690" name="Picture 2" descr="C:\Documents and Settings\Администратор\Рабочий стол\1 космос\Cosmos (18).jpg"/>
          <p:cNvPicPr>
            <a:picLocks noChangeAspect="1" noChangeArrowheads="1"/>
          </p:cNvPicPr>
          <p:nvPr/>
        </p:nvPicPr>
        <p:blipFill>
          <a:blip r:embed="rId2" cstate="print"/>
          <a:srcRect r="10449" b="2167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738" name="Picture 2" descr="C:\Documents and Settings\Администратор\Рабочий стол\1 космос\Cosmos (25).jpg"/>
          <p:cNvPicPr>
            <a:picLocks noChangeAspect="1" noChangeArrowheads="1"/>
          </p:cNvPicPr>
          <p:nvPr/>
        </p:nvPicPr>
        <p:blipFill>
          <a:blip r:embed="rId2" cstate="print"/>
          <a:srcRect r="4531" b="20000"/>
          <a:stretch>
            <a:fillRect/>
          </a:stretch>
        </p:blipFill>
        <p:spPr bwMode="auto">
          <a:xfrm>
            <a:off x="-3048000" y="-2286000"/>
            <a:ext cx="14549486" cy="914400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4" name="__plpcte_target" descr="http://dg53.mycdn.me/image?t=3&amp;bid=505303985179&amp;id=505303985179&amp;plc=WEB&amp;tkn=*QznEn1pMTSPKi6Bi5MLBz7qnqQ4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7010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834" name="Picture 2" descr="C:\Documents and Settings\Администратор\Рабочий стол\1 космос\Cosmos (43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82" name="Picture 2" descr="C:\Documents and Settings\Администратор\Рабочий стол\1 космос\planeta-tierra-pequeno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42852"/>
            <a:ext cx="9048746" cy="6715148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4" name="__plpcte_target" descr="http://ia124.mycdn.me/image?t=3&amp;bid=815891786944&amp;id=815891786944&amp;plc=WEB&amp;tkn=*IfbUkLNBehTdrhKBYTZYTn5wLI4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930" name="Picture 2" descr="C:\Documents and Settings\Администратор\Рабочий стол\1 космос\Cosmos (39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40_320_plakaty_sssr_02.jpg"/>
          <p:cNvPicPr>
            <a:picLocks noChangeAspect="1"/>
          </p:cNvPicPr>
          <p:nvPr/>
        </p:nvPicPr>
        <p:blipFill>
          <a:blip r:embed="rId2" cstate="print"/>
          <a:srcRect l="4166" t="3125" r="2760" b="3125"/>
          <a:stretch>
            <a:fillRect/>
          </a:stretch>
        </p:blipFill>
        <p:spPr>
          <a:xfrm>
            <a:off x="1897020" y="267808"/>
            <a:ext cx="5603937" cy="6304464"/>
          </a:xfrm>
          <a:prstGeom prst="rect">
            <a:avLst/>
          </a:prstGeom>
          <a:ln>
            <a:solidFill>
              <a:srgbClr val="00B0F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0.4|5.9|2.2|3.9|1.7"/>
</p:tagLst>
</file>

<file path=ppt/theme/theme1.xml><?xml version="1.0" encoding="utf-8"?>
<a:theme xmlns:a="http://schemas.openxmlformats.org/drawingml/2006/main" name="Орбита">
  <a:themeElements>
    <a:clrScheme name="Орбита 1">
      <a:dk1>
        <a:srgbClr val="010199"/>
      </a:dk1>
      <a:lt1>
        <a:srgbClr val="FFFFFF"/>
      </a:lt1>
      <a:dk2>
        <a:srgbClr val="000000"/>
      </a:dk2>
      <a:lt2>
        <a:srgbClr val="B2B2B2"/>
      </a:lt2>
      <a:accent1>
        <a:srgbClr val="3399FF"/>
      </a:accent1>
      <a:accent2>
        <a:srgbClr val="666699"/>
      </a:accent2>
      <a:accent3>
        <a:srgbClr val="AAAAAA"/>
      </a:accent3>
      <a:accent4>
        <a:srgbClr val="DADADA"/>
      </a:accent4>
      <a:accent5>
        <a:srgbClr val="ADCAFF"/>
      </a:accent5>
      <a:accent6>
        <a:srgbClr val="5C5C8A"/>
      </a:accent6>
      <a:hlink>
        <a:srgbClr val="FFFFCC"/>
      </a:hlink>
      <a:folHlink>
        <a:srgbClr val="FFCC66"/>
      </a:folHlink>
    </a:clrScheme>
    <a:fontScheme name="Орбита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rgbClr val="FFFF00"/>
            </a:solidFill>
            <a:effectLst/>
            <a:latin typeface="Georgia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rgbClr val="FFFF00"/>
            </a:solidFill>
            <a:effectLst/>
            <a:latin typeface="Georgia" pitchFamily="18" charset="0"/>
          </a:defRPr>
        </a:defPPr>
      </a:lstStyle>
    </a:lnDef>
  </a:objectDefaults>
  <a:extraClrSchemeLst>
    <a:extraClrScheme>
      <a:clrScheme name="Орбита 1">
        <a:dk1>
          <a:srgbClr val="010199"/>
        </a:dk1>
        <a:lt1>
          <a:srgbClr val="FFFFFF"/>
        </a:lt1>
        <a:dk2>
          <a:srgbClr val="000000"/>
        </a:dk2>
        <a:lt2>
          <a:srgbClr val="B2B2B2"/>
        </a:lt2>
        <a:accent1>
          <a:srgbClr val="3399FF"/>
        </a:accent1>
        <a:accent2>
          <a:srgbClr val="666699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5C5C8A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2">
        <a:dk1>
          <a:srgbClr val="008000"/>
        </a:dk1>
        <a:lt1>
          <a:srgbClr val="FFFFFF"/>
        </a:lt1>
        <a:dk2>
          <a:srgbClr val="003300"/>
        </a:dk2>
        <a:lt2>
          <a:srgbClr val="C0C0C0"/>
        </a:lt2>
        <a:accent1>
          <a:srgbClr val="99CC00"/>
        </a:accent1>
        <a:accent2>
          <a:srgbClr val="527C3A"/>
        </a:accent2>
        <a:accent3>
          <a:srgbClr val="AAADAA"/>
        </a:accent3>
        <a:accent4>
          <a:srgbClr val="DADADA"/>
        </a:accent4>
        <a:accent5>
          <a:srgbClr val="CAE2AA"/>
        </a:accent5>
        <a:accent6>
          <a:srgbClr val="497034"/>
        </a:accent6>
        <a:hlink>
          <a:srgbClr val="33CC33"/>
        </a:hlink>
        <a:folHlink>
          <a:srgbClr val="C1FF8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3">
        <a:dk1>
          <a:srgbClr val="000066"/>
        </a:dk1>
        <a:lt1>
          <a:srgbClr val="FFFFFF"/>
        </a:lt1>
        <a:dk2>
          <a:srgbClr val="000099"/>
        </a:dk2>
        <a:lt2>
          <a:srgbClr val="9FBFFF"/>
        </a:lt2>
        <a:accent1>
          <a:srgbClr val="0099CC"/>
        </a:accent1>
        <a:accent2>
          <a:srgbClr val="00CC66"/>
        </a:accent2>
        <a:accent3>
          <a:srgbClr val="AAAACA"/>
        </a:accent3>
        <a:accent4>
          <a:srgbClr val="DADADA"/>
        </a:accent4>
        <a:accent5>
          <a:srgbClr val="AACAE2"/>
        </a:accent5>
        <a:accent6>
          <a:srgbClr val="00B95C"/>
        </a:accent6>
        <a:hlink>
          <a:srgbClr val="00FFFF"/>
        </a:hlink>
        <a:folHlink>
          <a:srgbClr val="CDE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4">
        <a:dk1>
          <a:srgbClr val="00ACA8"/>
        </a:dk1>
        <a:lt1>
          <a:srgbClr val="FFFFFF"/>
        </a:lt1>
        <a:dk2>
          <a:srgbClr val="006666"/>
        </a:dk2>
        <a:lt2>
          <a:srgbClr val="FFFF99"/>
        </a:lt2>
        <a:accent1>
          <a:srgbClr val="0099CC"/>
        </a:accent1>
        <a:accent2>
          <a:srgbClr val="6D6FC7"/>
        </a:accent2>
        <a:accent3>
          <a:srgbClr val="AAB8B8"/>
        </a:accent3>
        <a:accent4>
          <a:srgbClr val="DADADA"/>
        </a:accent4>
        <a:accent5>
          <a:srgbClr val="AACAE2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5">
        <a:dk1>
          <a:srgbClr val="BA0023"/>
        </a:dk1>
        <a:lt1>
          <a:srgbClr val="FFFFFF"/>
        </a:lt1>
        <a:dk2>
          <a:srgbClr val="800000"/>
        </a:dk2>
        <a:lt2>
          <a:srgbClr val="FFFF99"/>
        </a:lt2>
        <a:accent1>
          <a:srgbClr val="FF6600"/>
        </a:accent1>
        <a:accent2>
          <a:srgbClr val="C5543D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B24B36"/>
        </a:accent6>
        <a:hlink>
          <a:srgbClr val="FFFF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6">
        <a:dk1>
          <a:srgbClr val="6D776E"/>
        </a:dk1>
        <a:lt1>
          <a:srgbClr val="FFFFFF"/>
        </a:lt1>
        <a:dk2>
          <a:srgbClr val="575863"/>
        </a:dk2>
        <a:lt2>
          <a:srgbClr val="DDDDDD"/>
        </a:lt2>
        <a:accent1>
          <a:srgbClr val="0099CC"/>
        </a:accent1>
        <a:accent2>
          <a:srgbClr val="939EA9"/>
        </a:accent2>
        <a:accent3>
          <a:srgbClr val="B4B4B7"/>
        </a:accent3>
        <a:accent4>
          <a:srgbClr val="DADADA"/>
        </a:accent4>
        <a:accent5>
          <a:srgbClr val="AACAE2"/>
        </a:accent5>
        <a:accent6>
          <a:srgbClr val="858F99"/>
        </a:accent6>
        <a:hlink>
          <a:srgbClr val="FFCC00"/>
        </a:hlink>
        <a:folHlink>
          <a:srgbClr val="BD894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7">
        <a:dk1>
          <a:srgbClr val="A28A84"/>
        </a:dk1>
        <a:lt1>
          <a:srgbClr val="FFFFFF"/>
        </a:lt1>
        <a:dk2>
          <a:srgbClr val="765E58"/>
        </a:dk2>
        <a:lt2>
          <a:srgbClr val="DDDDDD"/>
        </a:lt2>
        <a:accent1>
          <a:srgbClr val="CC6600"/>
        </a:accent1>
        <a:accent2>
          <a:srgbClr val="CC9900"/>
        </a:accent2>
        <a:accent3>
          <a:srgbClr val="BDB6B4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FFCC00"/>
        </a:hlink>
        <a:folHlink>
          <a:srgbClr val="FFFFB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8">
        <a:dk1>
          <a:srgbClr val="000000"/>
        </a:dk1>
        <a:lt1>
          <a:srgbClr val="C5D9ED"/>
        </a:lt1>
        <a:dk2>
          <a:srgbClr val="000000"/>
        </a:dk2>
        <a:lt2>
          <a:srgbClr val="FFFFFF"/>
        </a:lt2>
        <a:accent1>
          <a:srgbClr val="F3F6FF"/>
        </a:accent1>
        <a:accent2>
          <a:srgbClr val="33CCCC"/>
        </a:accent2>
        <a:accent3>
          <a:srgbClr val="DFE9F4"/>
        </a:accent3>
        <a:accent4>
          <a:srgbClr val="000000"/>
        </a:accent4>
        <a:accent5>
          <a:srgbClr val="F8FAFF"/>
        </a:accent5>
        <a:accent6>
          <a:srgbClr val="2DB9B9"/>
        </a:accent6>
        <a:hlink>
          <a:srgbClr val="0000FF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рбита 9">
        <a:dk1>
          <a:srgbClr val="FFFFFF"/>
        </a:dk1>
        <a:lt1>
          <a:srgbClr val="FFFFFF"/>
        </a:lt1>
        <a:dk2>
          <a:srgbClr val="AAAAC6"/>
        </a:dk2>
        <a:lt2>
          <a:srgbClr val="FFFFCC"/>
        </a:lt2>
        <a:accent1>
          <a:srgbClr val="66667E"/>
        </a:accent1>
        <a:accent2>
          <a:srgbClr val="629157"/>
        </a:accent2>
        <a:accent3>
          <a:srgbClr val="D2D2DF"/>
        </a:accent3>
        <a:accent4>
          <a:srgbClr val="DADADA"/>
        </a:accent4>
        <a:accent5>
          <a:srgbClr val="B8B8C0"/>
        </a:accent5>
        <a:accent6>
          <a:srgbClr val="58834E"/>
        </a:accent6>
        <a:hlink>
          <a:srgbClr val="6600CC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1903</TotalTime>
  <Words>1449</Words>
  <Application>Microsoft Office PowerPoint</Application>
  <PresentationFormat>Экран (4:3)</PresentationFormat>
  <Paragraphs>309</Paragraphs>
  <Slides>100</Slides>
  <Notes>1</Notes>
  <HiddenSlides>0</HiddenSlides>
  <MMClips>10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100</vt:i4>
      </vt:variant>
    </vt:vector>
  </HeadingPairs>
  <TitlesOfParts>
    <vt:vector size="108" baseType="lpstr">
      <vt:lpstr>Arial</vt:lpstr>
      <vt:lpstr>Calibri</vt:lpstr>
      <vt:lpstr>Georgia</vt:lpstr>
      <vt:lpstr>Impact</vt:lpstr>
      <vt:lpstr>Times New Roman</vt:lpstr>
      <vt:lpstr>Wingdings</vt:lpstr>
      <vt:lpstr>Орбита</vt:lpstr>
      <vt:lpstr>Пакет</vt:lpstr>
      <vt:lpstr>Презентация PowerPoint</vt:lpstr>
      <vt:lpstr>Презентация PowerPoint</vt:lpstr>
      <vt:lpstr>Аристотель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Лайка –  первая жизнь в     космосе </vt:lpstr>
      <vt:lpstr>Презентация PowerPoint</vt:lpstr>
      <vt:lpstr>12 апреля Международный День Космонавтики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Кто  он, Гагарин, прославивший век?  Кто он? Советский простой человек! </vt:lpstr>
      <vt:lpstr>Герой Советского Союза</vt:lpstr>
      <vt:lpstr>Презентация PowerPoint</vt:lpstr>
      <vt:lpstr>Презентация PowerPoint</vt:lpstr>
      <vt:lpstr>Презентация PowerPoint</vt:lpstr>
      <vt:lpstr>Родители Юрия Гагарина</vt:lpstr>
      <vt:lpstr>Презентация PowerPoint</vt:lpstr>
      <vt:lpstr>Презентация PowerPoint</vt:lpstr>
      <vt:lpstr>Презентация PowerPoint</vt:lpstr>
      <vt:lpstr>В кругу семьи</vt:lpstr>
      <vt:lpstr>Возвращение с опасной высоты</vt:lpstr>
      <vt:lpstr>Презентация PowerPoint</vt:lpstr>
      <vt:lpstr>Первыми встретили  Космонавта  № 1</vt:lpstr>
      <vt:lpstr>Презентация PowerPoint</vt:lpstr>
      <vt:lpstr>Презентация PowerPoint</vt:lpstr>
      <vt:lpstr>Презентация PowerPoint</vt:lpstr>
      <vt:lpstr>Место гибели. </vt:lpstr>
      <vt:lpstr>Презентация PowerPoint</vt:lpstr>
      <vt:lpstr>Презентация PowerPoint</vt:lpstr>
      <vt:lpstr>Презентация PowerPoint</vt:lpstr>
      <vt:lpstr>Отгадай кроссворд:</vt:lpstr>
      <vt:lpstr>Презентация PowerPoint</vt:lpstr>
      <vt:lpstr>Презентация PowerPoint</vt:lpstr>
      <vt:lpstr>Валентина Владимировна Терешкова (1937 г.)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HP</cp:lastModifiedBy>
  <cp:revision>134</cp:revision>
  <dcterms:created xsi:type="dcterms:W3CDTF">1601-01-01T00:00:00Z</dcterms:created>
  <dcterms:modified xsi:type="dcterms:W3CDTF">2023-10-23T04:22:01Z</dcterms:modified>
</cp:coreProperties>
</file>