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1" r:id="rId1"/>
  </p:sldMasterIdLst>
  <p:sldIdLst>
    <p:sldId id="268" r:id="rId2"/>
    <p:sldId id="256" r:id="rId3"/>
    <p:sldId id="257" r:id="rId4"/>
    <p:sldId id="258" r:id="rId5"/>
    <p:sldId id="269" r:id="rId6"/>
    <p:sldId id="270" r:id="rId7"/>
    <p:sldId id="271" r:id="rId8"/>
    <p:sldId id="259" r:id="rId9"/>
    <p:sldId id="260" r:id="rId10"/>
    <p:sldId id="261" r:id="rId11"/>
    <p:sldId id="262" r:id="rId12"/>
    <p:sldId id="263" r:id="rId13"/>
    <p:sldId id="272" r:id="rId14"/>
    <p:sldId id="267" r:id="rId15"/>
    <p:sldId id="273" r:id="rId16"/>
    <p:sldId id="274" r:id="rId17"/>
    <p:sldId id="275" r:id="rId18"/>
    <p:sldId id="276" r:id="rId19"/>
    <p:sldId id="277" r:id="rId20"/>
    <p:sldId id="278" r:id="rId21"/>
    <p:sldId id="266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A01AD2-A807-428E-A000-0ACD6C30149C}" v="337" dt="2020-03-01T19:42:10.256"/>
    <p1510:client id="{A06E0672-6F3D-47FA-902E-75F83595FBA3}" v="101" dt="2020-03-01T20:26:51.289"/>
    <p1510:client id="{F31640C0-947D-490D-84AD-F212A071124A}" v="263" dt="2020-03-01T18:55:56.2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лепова Мария" userId="3f797cdf4cb344c1" providerId="Windows Live" clId="Web-{A06E0672-6F3D-47FA-902E-75F83595FBA3}"/>
    <pc:docChg chg="addSld delSld modSld">
      <pc:chgData name="Слепова Мария" userId="3f797cdf4cb344c1" providerId="Windows Live" clId="Web-{A06E0672-6F3D-47FA-902E-75F83595FBA3}" dt="2020-03-01T20:26:51.289" v="100" actId="1076"/>
      <pc:docMkLst>
        <pc:docMk/>
      </pc:docMkLst>
      <pc:sldChg chg="del">
        <pc:chgData name="Слепова Мария" userId="3f797cdf4cb344c1" providerId="Windows Live" clId="Web-{A06E0672-6F3D-47FA-902E-75F83595FBA3}" dt="2020-03-01T19:46:30.846" v="0"/>
        <pc:sldMkLst>
          <pc:docMk/>
          <pc:sldMk cId="1472104441" sldId="264"/>
        </pc:sldMkLst>
      </pc:sldChg>
      <pc:sldChg chg="addSp delSp modSp add replId">
        <pc:chgData name="Слепова Мария" userId="3f797cdf4cb344c1" providerId="Windows Live" clId="Web-{A06E0672-6F3D-47FA-902E-75F83595FBA3}" dt="2020-03-01T20:26:51.289" v="100" actId="1076"/>
        <pc:sldMkLst>
          <pc:docMk/>
          <pc:sldMk cId="2331439731" sldId="267"/>
        </pc:sldMkLst>
        <pc:spChg chg="add del mod">
          <ac:chgData name="Слепова Мария" userId="3f797cdf4cb344c1" providerId="Windows Live" clId="Web-{A06E0672-6F3D-47FA-902E-75F83595FBA3}" dt="2020-03-01T20:24:58.944" v="58"/>
          <ac:spMkLst>
            <pc:docMk/>
            <pc:sldMk cId="2331439731" sldId="267"/>
            <ac:spMk id="2" creationId="{843ED2D9-27B0-4F83-8033-1FDA1E16A70B}"/>
          </ac:spMkLst>
        </pc:spChg>
        <pc:spChg chg="add mod">
          <ac:chgData name="Слепова Мария" userId="3f797cdf4cb344c1" providerId="Windows Live" clId="Web-{A06E0672-6F3D-47FA-902E-75F83595FBA3}" dt="2020-03-01T20:26:39.476" v="98" actId="1076"/>
          <ac:spMkLst>
            <pc:docMk/>
            <pc:sldMk cId="2331439731" sldId="267"/>
            <ac:spMk id="4" creationId="{FD4C9BE6-A7BA-4245-990D-3D66EA4B61D7}"/>
          </ac:spMkLst>
        </pc:spChg>
        <pc:spChg chg="mod">
          <ac:chgData name="Слепова Мария" userId="3f797cdf4cb344c1" providerId="Windows Live" clId="Web-{A06E0672-6F3D-47FA-902E-75F83595FBA3}" dt="2020-03-01T20:26:12.853" v="91" actId="20577"/>
          <ac:spMkLst>
            <pc:docMk/>
            <pc:sldMk cId="2331439731" sldId="267"/>
            <ac:spMk id="5" creationId="{04FA81CA-268D-419F-B17E-E57B96E02B09}"/>
          </ac:spMkLst>
        </pc:spChg>
        <pc:spChg chg="add mod ord">
          <ac:chgData name="Слепова Мария" userId="3f797cdf4cb344c1" providerId="Windows Live" clId="Web-{A06E0672-6F3D-47FA-902E-75F83595FBA3}" dt="2020-03-01T20:26:51.289" v="100" actId="1076"/>
          <ac:spMkLst>
            <pc:docMk/>
            <pc:sldMk cId="2331439731" sldId="267"/>
            <ac:spMk id="6" creationId="{34706674-E5E9-434C-AD5B-753CE1C04132}"/>
          </ac:spMkLst>
        </pc:spChg>
        <pc:cxnChg chg="add del mod">
          <ac:chgData name="Слепова Мария" userId="3f797cdf4cb344c1" providerId="Windows Live" clId="Web-{A06E0672-6F3D-47FA-902E-75F83595FBA3}" dt="2020-03-01T20:23:45.287" v="47"/>
          <ac:cxnSpMkLst>
            <pc:docMk/>
            <pc:sldMk cId="2331439731" sldId="267"/>
            <ac:cxnSpMk id="3" creationId="{67DE38C7-ED64-457B-81FA-54961D2EACD3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74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02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9795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91331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99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249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63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0694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43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439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227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0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728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861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621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4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65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35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54955" y="1724892"/>
            <a:ext cx="9332936" cy="2362200"/>
          </a:xfrm>
        </p:spPr>
        <p:txBody>
          <a:bodyPr anchor="t"/>
          <a:lstStyle/>
          <a:p>
            <a:pPr algn="ctr"/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Литературное чтение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8594" y="4749671"/>
            <a:ext cx="8825658" cy="861420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4 класс</a:t>
            </a:r>
          </a:p>
        </p:txBody>
      </p:sp>
    </p:spTree>
    <p:extLst>
      <p:ext uri="{BB962C8B-B14F-4D97-AF65-F5344CB8AC3E}">
        <p14:creationId xmlns:p14="http://schemas.microsoft.com/office/powerpoint/2010/main" val="13517614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B2527-D0F9-4C9D-95F2-4AE2FF7F5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035" y="625247"/>
            <a:ext cx="9404723" cy="1400530"/>
          </a:xfrm>
        </p:spPr>
        <p:txBody>
          <a:bodyPr/>
          <a:lstStyle/>
          <a:p>
            <a:r>
              <a:rPr lang="ru-RU" sz="5400" i="1" dirty="0">
                <a:latin typeface="Sylfaen"/>
              </a:rPr>
              <a:t>Песок - как шелк...</a:t>
            </a:r>
          </a:p>
        </p:txBody>
      </p:sp>
      <p:pic>
        <p:nvPicPr>
          <p:cNvPr id="7" name="Рисунок 7" descr="Изображение выглядит как внутренний, одежда, стол, сидит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F913940-5FE9-4888-8112-0398C9401E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8784" y="1867613"/>
            <a:ext cx="5920338" cy="3971786"/>
          </a:xfrm>
        </p:spPr>
      </p:pic>
      <p:pic>
        <p:nvPicPr>
          <p:cNvPr id="9" name="Рисунок 9" descr="Изображение выглядит как внешний, дорога, мужчина, пес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55FDD9D-F7CA-4682-9EEE-C345BB1E03D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28307" y="1866756"/>
            <a:ext cx="5992225" cy="3973500"/>
          </a:xfrm>
        </p:spPr>
      </p:pic>
    </p:spTree>
    <p:extLst>
      <p:ext uri="{BB962C8B-B14F-4D97-AF65-F5344CB8AC3E}">
        <p14:creationId xmlns:p14="http://schemas.microsoft.com/office/powerpoint/2010/main" val="2377491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357FE-5261-4509-BFFF-02681594F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338" y="1358492"/>
            <a:ext cx="5551591" cy="1400530"/>
          </a:xfrm>
        </p:spPr>
        <p:txBody>
          <a:bodyPr/>
          <a:lstStyle/>
          <a:p>
            <a:r>
              <a:rPr lang="ru-RU" sz="5400" b="1" i="1" dirty="0">
                <a:latin typeface="Sylfaen"/>
              </a:rPr>
              <a:t>Прильну к сосне  корявой</a:t>
            </a:r>
          </a:p>
        </p:txBody>
      </p:sp>
      <p:pic>
        <p:nvPicPr>
          <p:cNvPr id="7" name="Рисунок 7" descr="Изображение выглядит как ткань, церковь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116B6171-2DB6-4360-8038-7853DDF2EB9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80325" y="-1437"/>
            <a:ext cx="4925969" cy="6861623"/>
          </a:xfrm>
        </p:spPr>
      </p:pic>
    </p:spTree>
    <p:extLst>
      <p:ext uri="{BB962C8B-B14F-4D97-AF65-F5344CB8AC3E}">
        <p14:creationId xmlns:p14="http://schemas.microsoft.com/office/powerpoint/2010/main" val="24491132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 descr="Изображение выглядит как внешний, дерево, растение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9C5D39A0-6547-4D72-9C23-9A61C613DA8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08968" y="1830361"/>
            <a:ext cx="6182262" cy="4640291"/>
          </a:xfrm>
        </p:spPr>
      </p:pic>
      <p:pic>
        <p:nvPicPr>
          <p:cNvPr id="9" name="Рисунок 9" descr="Изображение выглядит как еда, дерев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C36F13A-2D9F-43B3-997C-B615A5966A9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2304" t="1866" r="11734" b="3205"/>
          <a:stretch/>
        </p:blipFill>
        <p:spPr>
          <a:xfrm>
            <a:off x="7634467" y="0"/>
            <a:ext cx="4557533" cy="6858000"/>
          </a:xfrm>
        </p:spPr>
      </p:pic>
      <p:sp>
        <p:nvSpPr>
          <p:cNvPr id="2" name="Прямоугольник 1"/>
          <p:cNvSpPr/>
          <p:nvPr/>
        </p:nvSpPr>
        <p:spPr>
          <a:xfrm>
            <a:off x="584278" y="612017"/>
            <a:ext cx="7991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«Кора груба, морщиниста, красна,</a:t>
            </a:r>
          </a:p>
          <a:p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так тепла, так солнцем вся прогрета!»</a:t>
            </a:r>
          </a:p>
        </p:txBody>
      </p:sp>
    </p:spTree>
    <p:extLst>
      <p:ext uri="{BB962C8B-B14F-4D97-AF65-F5344CB8AC3E}">
        <p14:creationId xmlns:p14="http://schemas.microsoft.com/office/powerpoint/2010/main" val="233778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129" y="2309227"/>
            <a:ext cx="9404723" cy="1400530"/>
          </a:xfrm>
        </p:spPr>
        <p:txBody>
          <a:bodyPr/>
          <a:lstStyle/>
          <a:p>
            <a:pPr algn="ctr"/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Определите рифму в стихотворении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64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04FA81CA-268D-419F-B17E-E57B96E02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793" y="572051"/>
            <a:ext cx="10053597" cy="59495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Чем жарче день, тем сладостней в </a:t>
            </a:r>
            <a:r>
              <a:rPr lang="ru-RU" sz="2400" dirty="0">
                <a:solidFill>
                  <a:srgbClr val="FF0000"/>
                </a:solidFill>
                <a:latin typeface="Arial"/>
                <a:cs typeface="Arial"/>
              </a:rPr>
              <a:t>бору </a:t>
            </a:r>
            <a:r>
              <a:rPr lang="ru-RU" sz="2400" dirty="0">
                <a:latin typeface="Arial"/>
                <a:cs typeface="Arial"/>
              </a:rPr>
              <a:t>(1)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 algn="just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Дышать сухим смолистым </a:t>
            </a:r>
            <a:r>
              <a:rPr lang="ru-RU" sz="2400" dirty="0">
                <a:solidFill>
                  <a:srgbClr val="FFFF00"/>
                </a:solidFill>
                <a:latin typeface="Arial"/>
                <a:cs typeface="Arial"/>
              </a:rPr>
              <a:t>ароматом</a:t>
            </a:r>
            <a:r>
              <a:rPr lang="ru-RU" sz="2400" dirty="0">
                <a:latin typeface="Arial"/>
                <a:cs typeface="Arial"/>
              </a:rPr>
              <a:t>,      (2)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 algn="just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И весело мне было </a:t>
            </a:r>
            <a:r>
              <a:rPr lang="ru-RU" sz="2400" dirty="0" smtClean="0">
                <a:solidFill>
                  <a:srgbClr val="FF0000"/>
                </a:solidFill>
                <a:latin typeface="Arial"/>
                <a:cs typeface="Arial"/>
              </a:rPr>
              <a:t>поутру</a:t>
            </a:r>
            <a:r>
              <a:rPr lang="ru-RU" sz="2400" dirty="0">
                <a:latin typeface="Arial"/>
                <a:cs typeface="Arial"/>
              </a:rPr>
              <a:t>                      </a:t>
            </a:r>
            <a:r>
              <a:rPr lang="ru-RU" sz="2400" dirty="0" smtClean="0">
                <a:latin typeface="Arial"/>
                <a:cs typeface="Arial"/>
              </a:rPr>
              <a:t>  (</a:t>
            </a:r>
            <a:r>
              <a:rPr lang="ru-RU" sz="2400" dirty="0">
                <a:latin typeface="Arial"/>
                <a:cs typeface="Arial"/>
              </a:rPr>
              <a:t>3)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 algn="just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Бродить по этим солнечным </a:t>
            </a:r>
            <a:r>
              <a:rPr lang="ru-RU" sz="2400" dirty="0">
                <a:solidFill>
                  <a:srgbClr val="FFFF00"/>
                </a:solidFill>
                <a:latin typeface="Arial"/>
                <a:cs typeface="Arial"/>
              </a:rPr>
              <a:t>палатам</a:t>
            </a:r>
            <a:r>
              <a:rPr lang="ru-RU" sz="2400" dirty="0">
                <a:latin typeface="Arial"/>
                <a:cs typeface="Arial"/>
              </a:rPr>
              <a:t>!     (4)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 algn="just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  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 algn="just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Повсюду блеск, повсюду яркий свет, 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 algn="just">
              <a:spcBef>
                <a:spcPts val="800"/>
              </a:spcBef>
              <a:buNone/>
            </a:pPr>
            <a:r>
              <a:rPr lang="ru-RU" sz="2400" dirty="0" smtClean="0">
                <a:latin typeface="Arial"/>
                <a:cs typeface="Arial"/>
              </a:rPr>
              <a:t>Перекрестная рифма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ru-RU" sz="2400" dirty="0">
                <a:latin typeface="Arial"/>
                <a:cs typeface="Arial"/>
              </a:rPr>
              <a:t>А ствол - гигант, тяжелый, величавый. </a:t>
            </a: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>
              <a:spcBef>
                <a:spcPts val="800"/>
              </a:spcBef>
              <a:buNone/>
            </a:pPr>
            <a:endParaRPr lang="ru-RU" sz="2400" dirty="0">
              <a:latin typeface="Arial"/>
              <a:ea typeface="+mj-lt"/>
              <a:cs typeface="Arial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ru-RU" sz="2400" dirty="0">
                <a:latin typeface="Arial"/>
                <a:ea typeface="+mj-lt"/>
                <a:cs typeface="+mj-lt"/>
              </a:rPr>
              <a:t>Кора груба, морщиниста, красна,</a:t>
            </a:r>
            <a:br>
              <a:rPr lang="ru-RU" sz="2400" dirty="0">
                <a:latin typeface="Arial"/>
                <a:ea typeface="+mj-lt"/>
                <a:cs typeface="+mj-lt"/>
              </a:rPr>
            </a:br>
            <a:r>
              <a:rPr lang="ru-RU" sz="2400" dirty="0">
                <a:latin typeface="Arial"/>
                <a:ea typeface="+mj-lt"/>
                <a:cs typeface="+mj-lt"/>
              </a:rPr>
              <a:t>Но как тепла, как солнцем вся прогрета!</a:t>
            </a:r>
            <a:br>
              <a:rPr lang="ru-RU" sz="2400" dirty="0">
                <a:latin typeface="Arial"/>
                <a:ea typeface="+mj-lt"/>
                <a:cs typeface="+mj-lt"/>
              </a:rPr>
            </a:br>
            <a:r>
              <a:rPr lang="ru-RU" sz="2400" dirty="0">
                <a:latin typeface="Arial"/>
                <a:ea typeface="+mj-lt"/>
                <a:cs typeface="+mj-lt"/>
              </a:rPr>
              <a:t>И кажется, что пахнет не сосна,</a:t>
            </a:r>
            <a:br>
              <a:rPr lang="ru-RU" sz="2400" dirty="0">
                <a:latin typeface="Arial"/>
                <a:ea typeface="+mj-lt"/>
                <a:cs typeface="+mj-lt"/>
              </a:rPr>
            </a:br>
            <a:r>
              <a:rPr lang="ru-RU" sz="2400" dirty="0">
                <a:latin typeface="Arial"/>
                <a:ea typeface="+mj-lt"/>
                <a:cs typeface="+mj-lt"/>
              </a:rPr>
              <a:t>А зной и сухость солнечного лета.</a:t>
            </a:r>
            <a:endParaRPr lang="ru-RU" sz="2400" dirty="0">
              <a:latin typeface="Arial"/>
              <a:cs typeface="Arial"/>
            </a:endParaRPr>
          </a:p>
          <a:p>
            <a:pPr>
              <a:spcBef>
                <a:spcPts val="800"/>
              </a:spcBef>
            </a:pPr>
            <a:endParaRPr lang="ru-RU" sz="1600" dirty="0"/>
          </a:p>
        </p:txBody>
      </p:sp>
      <p:sp>
        <p:nvSpPr>
          <p:cNvPr id="6" name="Левая круглая скобка 5">
            <a:extLst>
              <a:ext uri="{FF2B5EF4-FFF2-40B4-BE49-F238E27FC236}">
                <a16:creationId xmlns:a16="http://schemas.microsoft.com/office/drawing/2014/main" id="{34706674-E5E9-434C-AD5B-753CE1C04132}"/>
              </a:ext>
            </a:extLst>
          </p:cNvPr>
          <p:cNvSpPr/>
          <p:nvPr/>
        </p:nvSpPr>
        <p:spPr>
          <a:xfrm rot="10740000">
            <a:off x="7330869" y="1267922"/>
            <a:ext cx="552265" cy="962811"/>
          </a:xfrm>
          <a:prstGeom prst="leftBracket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Левая круглая скобка 3">
            <a:extLst>
              <a:ext uri="{FF2B5EF4-FFF2-40B4-BE49-F238E27FC236}">
                <a16:creationId xmlns:a16="http://schemas.microsoft.com/office/drawing/2014/main" id="{FD4C9BE6-A7BA-4245-990D-3D66EA4B61D7}"/>
              </a:ext>
            </a:extLst>
          </p:cNvPr>
          <p:cNvSpPr/>
          <p:nvPr/>
        </p:nvSpPr>
        <p:spPr>
          <a:xfrm rot="10800000">
            <a:off x="7410675" y="775855"/>
            <a:ext cx="587714" cy="976872"/>
          </a:xfrm>
          <a:prstGeom prst="leftBracket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945445" y="3352317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Перекрестная рифма</a:t>
            </a:r>
            <a:endParaRPr lang="ru-RU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14397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5019" y="706581"/>
            <a:ext cx="9725890" cy="533399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ПЕРЕКРЕСТНАЯ РИФМА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наиболее употребительный вид рифмовки в четверостишии, где слова рифмуются через строку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2727" t="28283" r="16667" b="22020"/>
          <a:stretch/>
        </p:blipFill>
        <p:spPr>
          <a:xfrm>
            <a:off x="1080652" y="2493818"/>
            <a:ext cx="6718661" cy="354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7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Тест по изученному материалу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853248"/>
            <a:ext cx="8946541" cy="25386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зовут Бунина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2800" dirty="0">
                <a:hlinkClick r:id="" action="ppaction://noaction">
                  <a:snd r:embed="rId2" name="explode.wav"/>
                </a:hlinkClick>
              </a:rPr>
              <a:t>А) Иван Александрович; </a:t>
            </a:r>
            <a:endParaRPr lang="ru-RU" sz="2800" dirty="0" smtClean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576582" y="3455078"/>
            <a:ext cx="8946541" cy="25386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endParaRPr lang="ru-RU" sz="28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101350" y="4462591"/>
            <a:ext cx="5101778" cy="867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2800" dirty="0">
                <a:hlinkClick r:id="" action="ppaction://noaction">
                  <a:snd r:embed="rId2" name="explode.wav"/>
                </a:hlinkClick>
              </a:rPr>
              <a:t>В</a:t>
            </a:r>
            <a:r>
              <a:rPr lang="ru-RU" sz="2800" dirty="0" smtClean="0">
                <a:hlinkClick r:id="" action="ppaction://noaction">
                  <a:snd r:embed="rId2" name="explode.wav"/>
                </a:hlinkClick>
              </a:rPr>
              <a:t>) </a:t>
            </a:r>
            <a:r>
              <a:rPr lang="ru-RU" sz="2800" dirty="0">
                <a:hlinkClick r:id="" action="ppaction://noaction">
                  <a:snd r:embed="rId2" name="explode.wav"/>
                </a:hlinkClick>
              </a:rPr>
              <a:t>Илья Александрович;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101350" y="3532706"/>
            <a:ext cx="5101778" cy="867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2800" dirty="0" smtClean="0">
                <a:hlinkClick r:id="" action="ppaction://noaction">
                  <a:snd r:embed="rId2" name="explode.wav"/>
                </a:hlinkClick>
              </a:rPr>
              <a:t>Б) </a:t>
            </a:r>
            <a:r>
              <a:rPr lang="ru-RU" sz="2800" dirty="0">
                <a:hlinkClick r:id="" action="ppaction://noaction">
                  <a:snd r:embed="rId2" name="explode.wav"/>
                </a:hlinkClick>
              </a:rPr>
              <a:t>Илья </a:t>
            </a:r>
            <a:r>
              <a:rPr lang="ru-RU" sz="2800" dirty="0" smtClean="0">
                <a:hlinkClick r:id="" action="ppaction://noaction">
                  <a:snd r:embed="rId2" name="explode.wav"/>
                </a:hlinkClick>
              </a:rPr>
              <a:t>Алексеевич;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1101350" y="5330131"/>
            <a:ext cx="5101778" cy="867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ru-RU" sz="2800" dirty="0" smtClean="0">
                <a:hlinkClick r:id="" action="ppaction://noaction">
                  <a:snd r:embed="rId3" name="chimes.wav"/>
                </a:hlinkClick>
              </a:rPr>
              <a:t>Г) Иван Алексеевич</a:t>
            </a:r>
            <a:r>
              <a:rPr lang="ru-RU" sz="2800" dirty="0" smtClean="0"/>
              <a:t>.</a:t>
            </a:r>
            <a:endParaRPr lang="ru-RU" sz="28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3140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чем автор сравнивает песок в стихотворении «Детство»?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3" y="2939609"/>
            <a:ext cx="3260870" cy="12860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шёлком</a:t>
            </a:r>
            <a:endParaRPr lang="ru-RU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218" y="1853248"/>
            <a:ext cx="5919729" cy="397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58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стихотворение, начинающееся со строчек: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2177608"/>
            <a:ext cx="8946541" cy="41954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i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Лес, точно терем расписной,</a:t>
            </a:r>
          </a:p>
          <a:p>
            <a:pPr marL="0" indent="0" algn="ctr">
              <a:buNone/>
            </a:pPr>
            <a:r>
              <a:rPr lang="ru-RU" sz="3600" i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Лиловый, золотой, </a:t>
            </a:r>
            <a:r>
              <a:rPr lang="ru-RU" sz="3600" i="1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багряный…?</a:t>
            </a:r>
            <a:endParaRPr lang="ru-RU" sz="3600" i="1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12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31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8731" y="1782818"/>
            <a:ext cx="9841779" cy="48075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Наделение предметов, явлений природы чувствами, настроением, способностями, характером человека называется - </a:t>
            </a:r>
            <a:r>
              <a:rPr lang="ru-RU" sz="3600" dirty="0" smtClean="0"/>
              <a:t>__________________.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25636" y="3355308"/>
            <a:ext cx="4225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олицетворением</a:t>
            </a:r>
            <a:endParaRPr lang="ru-RU" sz="36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547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51232" y="1774585"/>
            <a:ext cx="6837650" cy="3308840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5600" b="1" dirty="0"/>
              <a:t>Иван Алексеевич Бунин </a:t>
            </a:r>
            <a:r>
              <a:rPr lang="ru-RU" sz="5600" b="1" dirty="0" smtClean="0"/>
              <a:t/>
            </a:r>
            <a:br>
              <a:rPr lang="ru-RU" sz="5600" b="1" dirty="0" smtClean="0"/>
            </a:br>
            <a:r>
              <a:rPr lang="ru-RU" sz="5600" b="1" dirty="0" smtClean="0"/>
              <a:t/>
            </a:r>
            <a:br>
              <a:rPr lang="ru-RU" sz="5600" b="1" dirty="0" smtClean="0"/>
            </a:br>
            <a:r>
              <a:rPr lang="ru-RU" sz="3600" dirty="0" smtClean="0"/>
              <a:t>(</a:t>
            </a:r>
            <a:r>
              <a:rPr lang="ru-RU" sz="3600" dirty="0"/>
              <a:t>22 октября 1870 - 8 ноября 1953)</a:t>
            </a:r>
            <a:r>
              <a:rPr lang="ru-RU" sz="5600" b="1" dirty="0"/>
              <a:t/>
            </a:r>
            <a:br>
              <a:rPr lang="ru-RU" sz="5600" b="1" dirty="0"/>
            </a:br>
            <a:endParaRPr lang="ru-RU" sz="5600" b="1" i="1" dirty="0"/>
          </a:p>
        </p:txBody>
      </p:sp>
      <p:pic>
        <p:nvPicPr>
          <p:cNvPr id="4" name="Рисунок 4" descr="Изображение выглядит как человек, мужчина, галстук, костюм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B844CD03-0C22-418A-883B-C96E090B87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00" r="5418"/>
          <a:stretch/>
        </p:blipFill>
        <p:spPr>
          <a:xfrm>
            <a:off x="20" y="10"/>
            <a:ext cx="405893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54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Перекрестная рифма – это?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5712" y="1969790"/>
            <a:ext cx="9384579" cy="106435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noaction">
                  <a:snd r:embed="rId2" name="explode.wav"/>
                </a:hlinkClick>
              </a:rPr>
              <a:t>Когда рифмуются каждые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noaction">
                  <a:snd r:embed="rId2" name="explode.wav"/>
                </a:hlinkClick>
              </a:rPr>
              <a:t>две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noaction">
                  <a:snd r:embed="rId2" name="explode.wav"/>
                </a:hlinkClick>
              </a:rPr>
              <a:t>строки;</a:t>
            </a:r>
          </a:p>
        </p:txBody>
      </p:sp>
      <p:sp>
        <p:nvSpPr>
          <p:cNvPr id="4" name="Объект 2">
            <a:hlinkClick r:id="" action="ppaction://noaction">
              <a:snd r:embed="rId3" name="chimes.wav"/>
            </a:hlinkClick>
          </p:cNvPr>
          <p:cNvSpPr txBox="1">
            <a:spLocks/>
          </p:cNvSpPr>
          <p:nvPr/>
        </p:nvSpPr>
        <p:spPr>
          <a:xfrm>
            <a:off x="1255712" y="3034144"/>
            <a:ext cx="9384579" cy="1684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hlinkshowjump?jump=nextslide">
                  <a:snd r:embed="rId3" name="chimes.wav"/>
                </a:hlinkClick>
              </a:rPr>
              <a:t>Когда мы сочетаем первую строки с четвёртой, а вторую с третьей;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255712" y="4718695"/>
            <a:ext cx="9384579" cy="15297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" action="ppaction://noaction">
                  <a:snd r:embed="rId2" name="explode.wav"/>
                </a:hlinkClick>
              </a:rPr>
              <a:t>Когда мы сочетаем первую строки с четвёртой, а вторую с третьей.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470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F3FC718-FDE3-4EF7-921E-A5F374EAF82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FAA0F719-3DC8-4F08-AD8F-5A845658CB9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48110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7DCB61BE-FA0F-4EFB-BE0E-268BAD8E30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 rot="16200000">
            <a:off x="4747655" y="-586345"/>
            <a:ext cx="6858001" cy="8030691"/>
          </a:xfrm>
          <a:custGeom>
            <a:avLst/>
            <a:gdLst>
              <a:gd name="connsiteX0" fmla="*/ 6858001 w 6858001"/>
              <a:gd name="connsiteY0" fmla="*/ 1177 h 8030691"/>
              <a:gd name="connsiteX1" fmla="*/ 6858001 w 6858001"/>
              <a:gd name="connsiteY1" fmla="*/ 1344715 h 8030691"/>
              <a:gd name="connsiteX2" fmla="*/ 6858000 w 6858001"/>
              <a:gd name="connsiteY2" fmla="*/ 1344715 h 8030691"/>
              <a:gd name="connsiteX3" fmla="*/ 6858000 w 6858001"/>
              <a:gd name="connsiteY3" fmla="*/ 8030691 h 8030691"/>
              <a:gd name="connsiteX4" fmla="*/ 0 w 6858001"/>
              <a:gd name="connsiteY4" fmla="*/ 8030690 h 8030691"/>
              <a:gd name="connsiteX5" fmla="*/ 0 w 6858001"/>
              <a:gd name="connsiteY5" fmla="*/ 477747 h 8030691"/>
              <a:gd name="connsiteX6" fmla="*/ 1 w 6858001"/>
              <a:gd name="connsiteY6" fmla="*/ 477747 h 8030691"/>
              <a:gd name="connsiteX7" fmla="*/ 1 w 6858001"/>
              <a:gd name="connsiteY7" fmla="*/ 0 h 8030691"/>
              <a:gd name="connsiteX8" fmla="*/ 40463 w 6858001"/>
              <a:gd name="connsiteY8" fmla="*/ 5883 h 8030691"/>
              <a:gd name="connsiteX9" fmla="*/ 159107 w 6858001"/>
              <a:gd name="connsiteY9" fmla="*/ 23196 h 8030691"/>
              <a:gd name="connsiteX10" fmla="*/ 245518 w 6858001"/>
              <a:gd name="connsiteY10" fmla="*/ 35299 h 8030691"/>
              <a:gd name="connsiteX11" fmla="*/ 348388 w 6858001"/>
              <a:gd name="connsiteY11" fmla="*/ 48074 h 8030691"/>
              <a:gd name="connsiteX12" fmla="*/ 470460 w 6858001"/>
              <a:gd name="connsiteY12" fmla="*/ 63370 h 8030691"/>
              <a:gd name="connsiteX13" fmla="*/ 605563 w 6858001"/>
              <a:gd name="connsiteY13" fmla="*/ 79507 h 8030691"/>
              <a:gd name="connsiteX14" fmla="*/ 757810 w 6858001"/>
              <a:gd name="connsiteY14" fmla="*/ 96484 h 8030691"/>
              <a:gd name="connsiteX15" fmla="*/ 923774 w 6858001"/>
              <a:gd name="connsiteY15" fmla="*/ 114469 h 8030691"/>
              <a:gd name="connsiteX16" fmla="*/ 1104139 w 6858001"/>
              <a:gd name="connsiteY16" fmla="*/ 132455 h 8030691"/>
              <a:gd name="connsiteX17" fmla="*/ 1296163 w 6858001"/>
              <a:gd name="connsiteY17" fmla="*/ 150776 h 8030691"/>
              <a:gd name="connsiteX18" fmla="*/ 1503275 w 6858001"/>
              <a:gd name="connsiteY18" fmla="*/ 167753 h 8030691"/>
              <a:gd name="connsiteX19" fmla="*/ 1719988 w 6858001"/>
              <a:gd name="connsiteY19" fmla="*/ 184058 h 8030691"/>
              <a:gd name="connsiteX20" fmla="*/ 1949045 w 6858001"/>
              <a:gd name="connsiteY20" fmla="*/ 198850 h 8030691"/>
              <a:gd name="connsiteX21" fmla="*/ 2187703 w 6858001"/>
              <a:gd name="connsiteY21" fmla="*/ 212969 h 8030691"/>
              <a:gd name="connsiteX22" fmla="*/ 2436649 w 6858001"/>
              <a:gd name="connsiteY22" fmla="*/ 226249 h 8030691"/>
              <a:gd name="connsiteX23" fmla="*/ 2564208 w 6858001"/>
              <a:gd name="connsiteY23" fmla="*/ 230955 h 8030691"/>
              <a:gd name="connsiteX24" fmla="*/ 2694509 w 6858001"/>
              <a:gd name="connsiteY24" fmla="*/ 236166 h 8030691"/>
              <a:gd name="connsiteX25" fmla="*/ 2826869 w 6858001"/>
              <a:gd name="connsiteY25" fmla="*/ 241040 h 8030691"/>
              <a:gd name="connsiteX26" fmla="*/ 2959914 w 6858001"/>
              <a:gd name="connsiteY26" fmla="*/ 244234 h 8030691"/>
              <a:gd name="connsiteX27" fmla="*/ 3095702 w 6858001"/>
              <a:gd name="connsiteY27" fmla="*/ 247092 h 8030691"/>
              <a:gd name="connsiteX28" fmla="*/ 3232862 w 6858001"/>
              <a:gd name="connsiteY28" fmla="*/ 250117 h 8030691"/>
              <a:gd name="connsiteX29" fmla="*/ 3372766 w 6858001"/>
              <a:gd name="connsiteY29" fmla="*/ 252134 h 8030691"/>
              <a:gd name="connsiteX30" fmla="*/ 3514040 w 6858001"/>
              <a:gd name="connsiteY30" fmla="*/ 252134 h 8030691"/>
              <a:gd name="connsiteX31" fmla="*/ 3656686 w 6858001"/>
              <a:gd name="connsiteY31" fmla="*/ 253143 h 8030691"/>
              <a:gd name="connsiteX32" fmla="*/ 3800705 w 6858001"/>
              <a:gd name="connsiteY32" fmla="*/ 252134 h 8030691"/>
              <a:gd name="connsiteX33" fmla="*/ 3946780 w 6858001"/>
              <a:gd name="connsiteY33" fmla="*/ 250117 h 8030691"/>
              <a:gd name="connsiteX34" fmla="*/ 4092856 w 6858001"/>
              <a:gd name="connsiteY34" fmla="*/ 248268 h 8030691"/>
              <a:gd name="connsiteX35" fmla="*/ 4240988 w 6858001"/>
              <a:gd name="connsiteY35" fmla="*/ 244234 h 8030691"/>
              <a:gd name="connsiteX36" fmla="*/ 4390492 w 6858001"/>
              <a:gd name="connsiteY36" fmla="*/ 240032 h 8030691"/>
              <a:gd name="connsiteX37" fmla="*/ 4539997 w 6858001"/>
              <a:gd name="connsiteY37" fmla="*/ 235157 h 8030691"/>
              <a:gd name="connsiteX38" fmla="*/ 4690873 w 6858001"/>
              <a:gd name="connsiteY38" fmla="*/ 228266 h 8030691"/>
              <a:gd name="connsiteX39" fmla="*/ 4843120 w 6858001"/>
              <a:gd name="connsiteY39" fmla="*/ 220029 h 8030691"/>
              <a:gd name="connsiteX40" fmla="*/ 4996054 w 6858001"/>
              <a:gd name="connsiteY40" fmla="*/ 212129 h 8030691"/>
              <a:gd name="connsiteX41" fmla="*/ 5148987 w 6858001"/>
              <a:gd name="connsiteY41" fmla="*/ 202044 h 8030691"/>
              <a:gd name="connsiteX42" fmla="*/ 5303978 w 6858001"/>
              <a:gd name="connsiteY42" fmla="*/ 189941 h 8030691"/>
              <a:gd name="connsiteX43" fmla="*/ 5456911 w 6858001"/>
              <a:gd name="connsiteY43" fmla="*/ 177839 h 8030691"/>
              <a:gd name="connsiteX44" fmla="*/ 5612588 w 6858001"/>
              <a:gd name="connsiteY44" fmla="*/ 163887 h 8030691"/>
              <a:gd name="connsiteX45" fmla="*/ 5768950 w 6858001"/>
              <a:gd name="connsiteY45" fmla="*/ 148591 h 8030691"/>
              <a:gd name="connsiteX46" fmla="*/ 5923255 w 6858001"/>
              <a:gd name="connsiteY46" fmla="*/ 132455 h 8030691"/>
              <a:gd name="connsiteX47" fmla="*/ 6079618 w 6858001"/>
              <a:gd name="connsiteY47" fmla="*/ 113629 h 8030691"/>
              <a:gd name="connsiteX48" fmla="*/ 6235294 w 6858001"/>
              <a:gd name="connsiteY48" fmla="*/ 93458 h 8030691"/>
              <a:gd name="connsiteX49" fmla="*/ 6391657 w 6858001"/>
              <a:gd name="connsiteY49" fmla="*/ 73455 h 8030691"/>
              <a:gd name="connsiteX50" fmla="*/ 6547333 w 6858001"/>
              <a:gd name="connsiteY50" fmla="*/ 50091 h 8030691"/>
              <a:gd name="connsiteX51" fmla="*/ 6702324 w 6858001"/>
              <a:gd name="connsiteY51" fmla="*/ 26222 h 803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858001" h="8030691">
                <a:moveTo>
                  <a:pt x="6858001" y="1177"/>
                </a:moveTo>
                <a:lnTo>
                  <a:pt x="6858001" y="1344715"/>
                </a:lnTo>
                <a:lnTo>
                  <a:pt x="6858000" y="1344715"/>
                </a:lnTo>
                <a:lnTo>
                  <a:pt x="6858000" y="8030691"/>
                </a:lnTo>
                <a:lnTo>
                  <a:pt x="0" y="8030690"/>
                </a:lnTo>
                <a:lnTo>
                  <a:pt x="0" y="477747"/>
                </a:lnTo>
                <a:lnTo>
                  <a:pt x="1" y="477747"/>
                </a:lnTo>
                <a:lnTo>
                  <a:pt x="1" y="0"/>
                </a:lnTo>
                <a:lnTo>
                  <a:pt x="40463" y="5883"/>
                </a:lnTo>
                <a:lnTo>
                  <a:pt x="159107" y="23196"/>
                </a:lnTo>
                <a:lnTo>
                  <a:pt x="245518" y="35299"/>
                </a:lnTo>
                <a:lnTo>
                  <a:pt x="348388" y="48074"/>
                </a:lnTo>
                <a:lnTo>
                  <a:pt x="470460" y="63370"/>
                </a:lnTo>
                <a:lnTo>
                  <a:pt x="605563" y="79507"/>
                </a:lnTo>
                <a:lnTo>
                  <a:pt x="757810" y="96484"/>
                </a:lnTo>
                <a:lnTo>
                  <a:pt x="923774" y="114469"/>
                </a:lnTo>
                <a:lnTo>
                  <a:pt x="1104139" y="132455"/>
                </a:lnTo>
                <a:lnTo>
                  <a:pt x="1296163" y="150776"/>
                </a:lnTo>
                <a:lnTo>
                  <a:pt x="1503275" y="167753"/>
                </a:lnTo>
                <a:lnTo>
                  <a:pt x="1719988" y="184058"/>
                </a:lnTo>
                <a:lnTo>
                  <a:pt x="1949045" y="198850"/>
                </a:lnTo>
                <a:lnTo>
                  <a:pt x="2187703" y="212969"/>
                </a:lnTo>
                <a:lnTo>
                  <a:pt x="2436649" y="226249"/>
                </a:lnTo>
                <a:lnTo>
                  <a:pt x="2564208" y="230955"/>
                </a:lnTo>
                <a:lnTo>
                  <a:pt x="2694509" y="236166"/>
                </a:lnTo>
                <a:lnTo>
                  <a:pt x="2826869" y="241040"/>
                </a:lnTo>
                <a:lnTo>
                  <a:pt x="2959914" y="244234"/>
                </a:lnTo>
                <a:lnTo>
                  <a:pt x="3095702" y="247092"/>
                </a:lnTo>
                <a:lnTo>
                  <a:pt x="3232862" y="250117"/>
                </a:lnTo>
                <a:lnTo>
                  <a:pt x="3372766" y="252134"/>
                </a:lnTo>
                <a:lnTo>
                  <a:pt x="3514040" y="252134"/>
                </a:lnTo>
                <a:lnTo>
                  <a:pt x="3656686" y="253143"/>
                </a:lnTo>
                <a:lnTo>
                  <a:pt x="3800705" y="252134"/>
                </a:lnTo>
                <a:lnTo>
                  <a:pt x="3946780" y="250117"/>
                </a:lnTo>
                <a:lnTo>
                  <a:pt x="4092856" y="248268"/>
                </a:lnTo>
                <a:lnTo>
                  <a:pt x="4240988" y="244234"/>
                </a:lnTo>
                <a:lnTo>
                  <a:pt x="4390492" y="240032"/>
                </a:lnTo>
                <a:lnTo>
                  <a:pt x="4539997" y="235157"/>
                </a:lnTo>
                <a:lnTo>
                  <a:pt x="4690873" y="228266"/>
                </a:lnTo>
                <a:lnTo>
                  <a:pt x="4843120" y="220029"/>
                </a:lnTo>
                <a:lnTo>
                  <a:pt x="4996054" y="212129"/>
                </a:lnTo>
                <a:lnTo>
                  <a:pt x="5148987" y="202044"/>
                </a:lnTo>
                <a:lnTo>
                  <a:pt x="5303978" y="189941"/>
                </a:lnTo>
                <a:lnTo>
                  <a:pt x="5456911" y="177839"/>
                </a:lnTo>
                <a:lnTo>
                  <a:pt x="5612588" y="163887"/>
                </a:lnTo>
                <a:lnTo>
                  <a:pt x="5768950" y="148591"/>
                </a:lnTo>
                <a:lnTo>
                  <a:pt x="5923255" y="132455"/>
                </a:lnTo>
                <a:lnTo>
                  <a:pt x="6079618" y="113629"/>
                </a:lnTo>
                <a:lnTo>
                  <a:pt x="6235294" y="93458"/>
                </a:lnTo>
                <a:lnTo>
                  <a:pt x="6391657" y="73455"/>
                </a:lnTo>
                <a:lnTo>
                  <a:pt x="6547333" y="50091"/>
                </a:lnTo>
                <a:lnTo>
                  <a:pt x="6702324" y="26222"/>
                </a:lnTo>
                <a:close/>
              </a:path>
            </a:pathLst>
          </a:custGeom>
          <a:ln>
            <a:noFill/>
          </a:ln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4B31EAA-7423-46F7-9B90-4AB2B09C35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Рисунок 4" descr="Изображение выглядит как рисуно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2A9A9235-9E0A-412C-81B8-E69F09E8E6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582" y="1419044"/>
            <a:ext cx="6096001" cy="457200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352439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193F7E-5EB4-4C85-887C-01C40BA7A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3734" y="452718"/>
            <a:ext cx="9404723" cy="1400530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Разгадай ребус</a:t>
            </a:r>
            <a:endParaRPr lang="ru-RU" dirty="0"/>
          </a:p>
        </p:txBody>
      </p:sp>
      <p:pic>
        <p:nvPicPr>
          <p:cNvPr id="4" name="Рисунок 4" descr="Изображение выглядит как стол, сидит, компьютер, рабочий ст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CB7B32F-952F-490C-95FA-3A1A33065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8307" y="2102067"/>
            <a:ext cx="10921758" cy="3708997"/>
          </a:xfrm>
        </p:spPr>
      </p:pic>
    </p:spTree>
    <p:extLst>
      <p:ext uri="{BB962C8B-B14F-4D97-AF65-F5344CB8AC3E}">
        <p14:creationId xmlns:p14="http://schemas.microsoft.com/office/powerpoint/2010/main" val="162148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8449B-6343-429A-B4FD-CB80AE023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690" y="2128285"/>
            <a:ext cx="5824761" cy="2608228"/>
          </a:xfrm>
        </p:spPr>
        <p:txBody>
          <a:bodyPr/>
          <a:lstStyle/>
          <a:p>
            <a:pPr algn="ctr"/>
            <a:r>
              <a:rPr lang="ru-RU" sz="5400" b="1" dirty="0" smtClean="0"/>
              <a:t>Стихотворение "Детство</a:t>
            </a:r>
            <a:r>
              <a:rPr lang="ru-RU" sz="5400" b="1" dirty="0"/>
              <a:t>"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/>
              <a:t>Иван Алексеевич Бунин</a:t>
            </a:r>
            <a:endParaRPr lang="ru-RU" sz="4800" dirty="0"/>
          </a:p>
        </p:txBody>
      </p:sp>
      <p:pic>
        <p:nvPicPr>
          <p:cNvPr id="5" name="Рисунок 5" descr="Изображение выглядит как ткань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E1A6B82-2B77-49C5-87D2-2156BEC8C6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922604" cy="6855573"/>
          </a:xfrm>
        </p:spPr>
      </p:pic>
    </p:spTree>
    <p:extLst>
      <p:ext uri="{BB962C8B-B14F-4D97-AF65-F5344CB8AC3E}">
        <p14:creationId xmlns:p14="http://schemas.microsoft.com/office/powerpoint/2010/main" val="640776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314173"/>
            <a:ext cx="9404723" cy="1400530"/>
          </a:xfrm>
        </p:spPr>
        <p:txBody>
          <a:bodyPr/>
          <a:lstStyle/>
          <a:p>
            <a:pPr algn="ctr"/>
            <a:r>
              <a:rPr lang="ru-RU" dirty="0" smtClean="0"/>
              <a:t>Детство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04293" y="1271357"/>
            <a:ext cx="8946541" cy="4946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Чем </a:t>
            </a:r>
            <a:r>
              <a:rPr lang="ru-RU" sz="2800" dirty="0"/>
              <a:t>жарче день, тем сладостней в бору</a:t>
            </a:r>
          </a:p>
          <a:p>
            <a:pPr marL="0" indent="0">
              <a:buNone/>
            </a:pPr>
            <a:r>
              <a:rPr lang="ru-RU" sz="2800" dirty="0"/>
              <a:t>Дышать сухим смолистым ароматом,</a:t>
            </a:r>
          </a:p>
          <a:p>
            <a:pPr marL="0" indent="0">
              <a:buNone/>
            </a:pPr>
            <a:r>
              <a:rPr lang="ru-RU" sz="2800" dirty="0"/>
              <a:t>И весело мне было поутру</a:t>
            </a:r>
          </a:p>
          <a:p>
            <a:pPr marL="0" indent="0">
              <a:buNone/>
            </a:pPr>
            <a:r>
              <a:rPr lang="ru-RU" sz="2800" dirty="0"/>
              <a:t>Бродить по этим солнечным палатам</a:t>
            </a:r>
            <a:r>
              <a:rPr lang="ru-RU" sz="2800" dirty="0" smtClean="0"/>
              <a:t>!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r>
              <a:rPr lang="ru-RU" sz="2800" dirty="0"/>
              <a:t>Повсюду блеск, повсюду яркий свет,</a:t>
            </a:r>
          </a:p>
          <a:p>
            <a:pPr marL="0" indent="0">
              <a:buNone/>
            </a:pPr>
            <a:r>
              <a:rPr lang="ru-RU" sz="2800" dirty="0"/>
              <a:t>Песок - как шелк... Прильну к сосне корявой</a:t>
            </a:r>
          </a:p>
          <a:p>
            <a:pPr marL="0" indent="0">
              <a:buNone/>
            </a:pPr>
            <a:r>
              <a:rPr lang="ru-RU" sz="2800" dirty="0"/>
              <a:t>И чувствую: мне только десять </a:t>
            </a:r>
            <a:r>
              <a:rPr lang="ru-RU" sz="2800" dirty="0" smtClean="0"/>
              <a:t>лет,</a:t>
            </a:r>
          </a:p>
          <a:p>
            <a:pPr marL="0" indent="0">
              <a:buNone/>
            </a:pPr>
            <a:r>
              <a:rPr lang="ru-RU" sz="2800" dirty="0"/>
              <a:t>А ствол — гигант, тяжелый, величавый.</a:t>
            </a:r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/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4524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7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75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2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75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75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75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75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75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7894" y="1886663"/>
            <a:ext cx="8946541" cy="4195481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Кора </a:t>
            </a:r>
            <a:r>
              <a:rPr lang="ru-RU" sz="3200" dirty="0"/>
              <a:t>груба, морщиниста, красна,</a:t>
            </a:r>
          </a:p>
          <a:p>
            <a:pPr marL="0" indent="0">
              <a:buNone/>
            </a:pPr>
            <a:r>
              <a:rPr lang="ru-RU" sz="3200" dirty="0"/>
              <a:t>Но так тепла, так </a:t>
            </a:r>
            <a:r>
              <a:rPr lang="ru-RU" sz="2800" dirty="0"/>
              <a:t>солнцем</a:t>
            </a:r>
            <a:r>
              <a:rPr lang="ru-RU" sz="3200" dirty="0"/>
              <a:t> вся прогрета!</a:t>
            </a:r>
          </a:p>
          <a:p>
            <a:pPr marL="0" indent="0">
              <a:buNone/>
            </a:pPr>
            <a:r>
              <a:rPr lang="ru-RU" sz="3200" dirty="0"/>
              <a:t>И кажется, что пахнет не сосна,</a:t>
            </a:r>
          </a:p>
          <a:p>
            <a:pPr marL="0" indent="0">
              <a:buNone/>
            </a:pPr>
            <a:r>
              <a:rPr lang="ru-RU" sz="3200" dirty="0"/>
              <a:t>А зной и сухость солнечного света.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07208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652388"/>
            <a:ext cx="9404723" cy="1400530"/>
          </a:xfrm>
        </p:spPr>
        <p:txBody>
          <a:bodyPr/>
          <a:lstStyle/>
          <a:p>
            <a:r>
              <a:rPr lang="ru-RU" dirty="0" smtClean="0"/>
              <a:t>Ответь на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619" y="2052918"/>
            <a:ext cx="10390908" cy="419548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800" dirty="0"/>
              <a:t>- В</a:t>
            </a:r>
            <a:r>
              <a:rPr lang="ru-RU" sz="2800" dirty="0" smtClean="0"/>
              <a:t>ам </a:t>
            </a:r>
            <a:r>
              <a:rPr lang="ru-RU" sz="2800" dirty="0"/>
              <a:t>понравилось стихотворение?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- Какие образы у вас возникли при прослушивании?</a:t>
            </a:r>
          </a:p>
          <a:p>
            <a:pPr>
              <a:lnSpc>
                <a:spcPct val="150000"/>
              </a:lnSpc>
            </a:pPr>
            <a:r>
              <a:rPr lang="ru-RU" sz="2800" dirty="0"/>
              <a:t>- Какие цвета вы представляли, когда слушали?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220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6F641-E469-4D26-A86E-3F92C8C361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185" y="245044"/>
            <a:ext cx="9404723" cy="1400530"/>
          </a:xfrm>
        </p:spPr>
        <p:txBody>
          <a:bodyPr/>
          <a:lstStyle/>
          <a:p>
            <a:pPr algn="ctr"/>
            <a:r>
              <a:rPr lang="ru-RU" dirty="0"/>
              <a:t>Иван Иванович Шишкин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7BA33DD3-F5B0-4D15-8FB8-A5A7ACEA8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02548" y="998507"/>
            <a:ext cx="4611998" cy="590639"/>
          </a:xfrm>
        </p:spPr>
        <p:txBody>
          <a:bodyPr/>
          <a:lstStyle/>
          <a:p>
            <a:r>
              <a:rPr lang="ru-RU" sz="3200" b="1" u="sng" dirty="0">
                <a:ea typeface="+mj-lt"/>
                <a:cs typeface="+mj-lt"/>
              </a:rPr>
              <a:t>"Корабельная роща"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798BF2-7991-4DDB-99EF-D3DC4C3DB13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ru-RU"/>
          </a:p>
          <a:p>
            <a:endParaRPr lang="ru-RU"/>
          </a:p>
        </p:txBody>
      </p:sp>
      <p:pic>
        <p:nvPicPr>
          <p:cNvPr id="9" name="Рисунок 9" descr="Изображение выглядит как внешний, трава, лес, расте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4314459-7EB6-4F14-B0D9-8B9C90F1B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812" y="2177077"/>
            <a:ext cx="6808333" cy="439952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77978" y="171075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Сравните картины со стихотворением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57835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545C95-CF7C-47A8-9328-1CFB6BCC2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84" y="2541456"/>
            <a:ext cx="3954725" cy="1785759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600" b="1" dirty="0">
                <a:ea typeface="+mj-lt"/>
                <a:cs typeface="+mj-lt"/>
              </a:rPr>
              <a:t>"Хвойный лес"</a:t>
            </a:r>
            <a:r>
              <a:rPr lang="ru-RU" sz="3600" b="1" u="sng" dirty="0">
                <a:ea typeface="+mj-lt"/>
                <a:cs typeface="+mj-lt"/>
              </a:rPr>
              <a:t/>
            </a:r>
            <a:br>
              <a:rPr lang="ru-RU" sz="3600" b="1" u="sng" dirty="0">
                <a:ea typeface="+mj-lt"/>
                <a:cs typeface="+mj-lt"/>
              </a:rPr>
            </a:br>
            <a:endParaRPr lang="ru-RU" sz="3600" dirty="0">
              <a:ea typeface="+mj-lt"/>
              <a:cs typeface="+mj-lt"/>
            </a:endParaRPr>
          </a:p>
          <a:p>
            <a:pPr>
              <a:lnSpc>
                <a:spcPct val="90000"/>
              </a:lnSpc>
            </a:pPr>
            <a:r>
              <a:rPr lang="ru-RU" sz="3600" dirty="0"/>
              <a:t>  И.И. Шишкин</a:t>
            </a:r>
          </a:p>
        </p:txBody>
      </p:sp>
      <p:pic>
        <p:nvPicPr>
          <p:cNvPr id="7" name="Рисунок 7" descr="Изображение выглядит как трава, растение, внешний, лес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41DC3BA7-A405-41A1-9341-E1D34CD51B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308" b="9702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32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145</TotalTime>
  <Words>317</Words>
  <Application>Microsoft Office PowerPoint</Application>
  <PresentationFormat>Широкоэкранный</PresentationFormat>
  <Paragraphs>63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Century Gothic</vt:lpstr>
      <vt:lpstr>Sylfaen</vt:lpstr>
      <vt:lpstr>Wingdings 3</vt:lpstr>
      <vt:lpstr>Ion</vt:lpstr>
      <vt:lpstr>Литературное чтение  </vt:lpstr>
      <vt:lpstr>Иван Алексеевич Бунин   (22 октября 1870 - 8 ноября 1953) </vt:lpstr>
      <vt:lpstr>Разгадай ребус</vt:lpstr>
      <vt:lpstr>Стихотворение "Детство" Иван Алексеевич Бунин</vt:lpstr>
      <vt:lpstr>Детство</vt:lpstr>
      <vt:lpstr>Презентация PowerPoint</vt:lpstr>
      <vt:lpstr>Ответь на вопросы</vt:lpstr>
      <vt:lpstr>Иван Иванович Шишкин</vt:lpstr>
      <vt:lpstr>"Хвойный лес"    И.И. Шишкин</vt:lpstr>
      <vt:lpstr>Песок - как шелк...</vt:lpstr>
      <vt:lpstr>Прильну к сосне  корявой</vt:lpstr>
      <vt:lpstr>Презентация PowerPoint</vt:lpstr>
      <vt:lpstr>Определите рифму в стихотворении</vt:lpstr>
      <vt:lpstr>Презентация PowerPoint</vt:lpstr>
      <vt:lpstr>Презентация PowerPoint</vt:lpstr>
      <vt:lpstr>Тест по изученному материалу</vt:lpstr>
      <vt:lpstr>С чем автор сравнивает песок в стихотворении «Детство»?</vt:lpstr>
      <vt:lpstr>Как называется стихотворение, начинающееся со строчек:</vt:lpstr>
      <vt:lpstr>Презентация PowerPoint</vt:lpstr>
      <vt:lpstr>Перекрестная рифма – это?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Мария Слепова</dc:creator>
  <cp:lastModifiedBy>Мария Слепова</cp:lastModifiedBy>
  <cp:revision>99</cp:revision>
  <dcterms:created xsi:type="dcterms:W3CDTF">2020-03-01T18:06:25Z</dcterms:created>
  <dcterms:modified xsi:type="dcterms:W3CDTF">2020-10-25T16:56:53Z</dcterms:modified>
</cp:coreProperties>
</file>