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3" r:id="rId7"/>
    <p:sldId id="269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2D1B-FCA1-4DE6-A49E-53288360E341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C09C-303A-42C4-8FDA-12CDCDCA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8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2D1B-FCA1-4DE6-A49E-53288360E341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C09C-303A-42C4-8FDA-12CDCDCA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173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2D1B-FCA1-4DE6-A49E-53288360E341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C09C-303A-42C4-8FDA-12CDCDCA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034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2D1B-FCA1-4DE6-A49E-53288360E341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C09C-303A-42C4-8FDA-12CDCDCA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79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2D1B-FCA1-4DE6-A49E-53288360E341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C09C-303A-42C4-8FDA-12CDCDCA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099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2D1B-FCA1-4DE6-A49E-53288360E341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C09C-303A-42C4-8FDA-12CDCDCA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218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2D1B-FCA1-4DE6-A49E-53288360E341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C09C-303A-42C4-8FDA-12CDCDCA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70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2D1B-FCA1-4DE6-A49E-53288360E341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C09C-303A-42C4-8FDA-12CDCDCA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28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2D1B-FCA1-4DE6-A49E-53288360E341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C09C-303A-42C4-8FDA-12CDCDCA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177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2D1B-FCA1-4DE6-A49E-53288360E341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C09C-303A-42C4-8FDA-12CDCDCA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376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2D1B-FCA1-4DE6-A49E-53288360E341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C09C-303A-42C4-8FDA-12CDCDCA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171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32D1B-FCA1-4DE6-A49E-53288360E341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DC09C-303A-42C4-8FDA-12CDCDCA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7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Построение изображений, даваемых линзой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8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78"/>
    </mc:Choice>
    <mc:Fallback xmlns="">
      <p:transition spd="slow" advTm="417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1600. Постройте изображение предмета АВ, даваемое линзами с фокусным  расстоянием F, для случаев 1—6 (рис. 422). Охарактеризуйте каждое  изображение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34" t="37378" b="31956"/>
          <a:stretch/>
        </p:blipFill>
        <p:spPr bwMode="auto">
          <a:xfrm>
            <a:off x="1245877" y="1307254"/>
            <a:ext cx="8301246" cy="530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dirty="0" smtClean="0"/>
              <a:t>Предмет находится между </a:t>
            </a:r>
            <a:r>
              <a:rPr lang="en-US" dirty="0" smtClean="0"/>
              <a:t>F </a:t>
            </a:r>
            <a:r>
              <a:rPr lang="ru-RU" dirty="0" smtClean="0"/>
              <a:t>и </a:t>
            </a:r>
            <a:r>
              <a:rPr lang="en-US" dirty="0" smtClean="0"/>
              <a:t>2F (F&lt;d&lt;2F)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3357091" y="2762865"/>
            <a:ext cx="359501" cy="2241753"/>
            <a:chOff x="1062567" y="4677878"/>
            <a:chExt cx="300566" cy="1227623"/>
          </a:xfrm>
        </p:grpSpPr>
        <p:cxnSp>
          <p:nvCxnSpPr>
            <p:cNvPr id="7" name="Прямая со стрелкой 6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9" name="Прямая соединительная линия 8"/>
          <p:cNvCxnSpPr/>
          <p:nvPr/>
        </p:nvCxnSpPr>
        <p:spPr>
          <a:xfrm>
            <a:off x="3556198" y="2753654"/>
            <a:ext cx="225692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813124" y="1355004"/>
            <a:ext cx="2386068" cy="140786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4099785" y="3856625"/>
            <a:ext cx="193675" cy="21050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740172" y="3890038"/>
            <a:ext cx="94175" cy="1436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3716592" y="2753654"/>
            <a:ext cx="2096532" cy="1568089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556198" y="2753342"/>
            <a:ext cx="6059440" cy="328169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3556197" y="4995095"/>
            <a:ext cx="2256927" cy="952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813124" y="4995095"/>
            <a:ext cx="1849209" cy="112885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3716592" y="3623733"/>
            <a:ext cx="2096532" cy="1380885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3556197" y="2294467"/>
            <a:ext cx="5731736" cy="271015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6" name="Группа 35"/>
          <p:cNvGrpSpPr/>
          <p:nvPr/>
        </p:nvGrpSpPr>
        <p:grpSpPr>
          <a:xfrm>
            <a:off x="4794489" y="3427007"/>
            <a:ext cx="148218" cy="957343"/>
            <a:chOff x="1062567" y="4677878"/>
            <a:chExt cx="300566" cy="1227623"/>
          </a:xfrm>
        </p:grpSpPr>
        <p:cxnSp>
          <p:nvCxnSpPr>
            <p:cNvPr id="37" name="Прямая со стрелкой 36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762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76200">
              <a:solidFill>
                <a:srgbClr val="FF000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751317" y="6067272"/>
            <a:ext cx="8234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Изображение </a:t>
            </a:r>
            <a:r>
              <a:rPr lang="ru-RU" dirty="0" smtClean="0"/>
              <a:t>при любом положении предмета – мнимое, прямое, уменьшенное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22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151"/>
    </mc:Choice>
    <mc:Fallback xmlns="">
      <p:transition spd="slow" advTm="251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2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2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7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75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7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Обозначения: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229033" y="1324181"/>
            <a:ext cx="0" cy="127819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27355" y="1789471"/>
            <a:ext cx="20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Собирающая линза</a:t>
            </a:r>
            <a:endParaRPr lang="ru-RU" dirty="0"/>
          </a:p>
        </p:txBody>
      </p:sp>
      <p:grpSp>
        <p:nvGrpSpPr>
          <p:cNvPr id="33" name="Группа 32"/>
          <p:cNvGrpSpPr/>
          <p:nvPr/>
        </p:nvGrpSpPr>
        <p:grpSpPr>
          <a:xfrm>
            <a:off x="1127760" y="2895600"/>
            <a:ext cx="195990" cy="1415845"/>
            <a:chOff x="1127760" y="2895600"/>
            <a:chExt cx="195990" cy="141584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229033" y="2998839"/>
              <a:ext cx="0" cy="1209367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1127760" y="2895600"/>
              <a:ext cx="101273" cy="10323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1206910" y="4203751"/>
              <a:ext cx="116840" cy="9652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1229033" y="2895600"/>
              <a:ext cx="94717" cy="10323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1134316" y="4208206"/>
              <a:ext cx="94717" cy="10323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330307" y="3418856"/>
            <a:ext cx="225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Рассеивающая линза</a:t>
            </a:r>
            <a:endParaRPr lang="ru-RU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1062567" y="4677878"/>
            <a:ext cx="300566" cy="1227623"/>
            <a:chOff x="1062567" y="4677878"/>
            <a:chExt cx="300566" cy="1227623"/>
          </a:xfrm>
        </p:grpSpPr>
        <p:cxnSp>
          <p:nvCxnSpPr>
            <p:cNvPr id="22" name="Прямая со стрелкой 21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1710267" y="5266267"/>
            <a:ext cx="6066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 - </a:t>
            </a:r>
            <a:r>
              <a:rPr lang="ru-RU" dirty="0"/>
              <a:t>п</a:t>
            </a:r>
            <a:r>
              <a:rPr lang="ru-RU" dirty="0" smtClean="0"/>
              <a:t>редмет, изображение которого, необходимо построить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070175" y="441418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070175" y="597931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6993467" y="1501612"/>
            <a:ext cx="25644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 – </a:t>
            </a:r>
            <a:r>
              <a:rPr lang="ru-RU" dirty="0" smtClean="0"/>
              <a:t>фокус</a:t>
            </a:r>
          </a:p>
          <a:p>
            <a:r>
              <a:rPr lang="ru-RU" dirty="0" smtClean="0"/>
              <a:t>2</a:t>
            </a:r>
            <a:r>
              <a:rPr lang="en-US" dirty="0" smtClean="0"/>
              <a:t>F – </a:t>
            </a:r>
            <a:r>
              <a:rPr lang="ru-RU" dirty="0" smtClean="0"/>
              <a:t>двойной фокус</a:t>
            </a:r>
          </a:p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928691" y="514030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71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81"/>
    </mc:Choice>
    <mc:Fallback xmlns="">
      <p:transition spd="slow" advTm="578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600" y="1162843"/>
            <a:ext cx="10515600" cy="1325563"/>
          </a:xfrm>
        </p:spPr>
        <p:txBody>
          <a:bodyPr/>
          <a:lstStyle/>
          <a:p>
            <a:r>
              <a:rPr lang="ru-RU" dirty="0" smtClean="0"/>
              <a:t>Собирающая линза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690967" y="1072365"/>
            <a:ext cx="0" cy="127819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4" name="Picture 2" descr="Оптика. Линза. Виды линз., калькулятор онлайн, конвертер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016" b="49430"/>
          <a:stretch/>
        </p:blipFill>
        <p:spPr bwMode="auto">
          <a:xfrm>
            <a:off x="891646" y="2488405"/>
            <a:ext cx="6889221" cy="196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1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87"/>
    </mc:Choice>
    <mc:Fallback xmlns="">
      <p:transition spd="slow" advTm="588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 находится за </a:t>
            </a:r>
            <a:r>
              <a:rPr lang="en-US" dirty="0" smtClean="0"/>
              <a:t>2F (d&gt;2F)</a:t>
            </a:r>
            <a:endParaRPr lang="ru-RU" dirty="0"/>
          </a:p>
        </p:txBody>
      </p:sp>
      <p:pic>
        <p:nvPicPr>
          <p:cNvPr id="4" name="Picture 2" descr="http://5terka.com/images/fiz79lukashikivanova/fiz79lukashikivanovazad-448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7" t="1435" b="75605"/>
          <a:stretch/>
        </p:blipFill>
        <p:spPr bwMode="auto">
          <a:xfrm>
            <a:off x="1718733" y="1803398"/>
            <a:ext cx="8424333" cy="436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2302933" y="2802467"/>
            <a:ext cx="3361267" cy="2540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302933" y="2827867"/>
            <a:ext cx="8661400" cy="249766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302933" y="4775200"/>
            <a:ext cx="3361267" cy="846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7013575" y="3679825"/>
            <a:ext cx="193675" cy="21050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 flipV="1">
            <a:off x="5664201" y="2802467"/>
            <a:ext cx="3953932" cy="263313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5664200" y="3762375"/>
            <a:ext cx="73025" cy="698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5664200" y="2336800"/>
            <a:ext cx="3659717" cy="2438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2302933" y="2252133"/>
            <a:ext cx="8549217" cy="253153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7" name="Группа 26"/>
          <p:cNvGrpSpPr/>
          <p:nvPr/>
        </p:nvGrpSpPr>
        <p:grpSpPr>
          <a:xfrm>
            <a:off x="2152649" y="2827867"/>
            <a:ext cx="260351" cy="1981199"/>
            <a:chOff x="1062567" y="4677878"/>
            <a:chExt cx="300566" cy="1227623"/>
          </a:xfrm>
        </p:grpSpPr>
        <p:cxnSp>
          <p:nvCxnSpPr>
            <p:cNvPr id="28" name="Прямая со стрелкой 27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2166666" y="2827867"/>
            <a:ext cx="260351" cy="1981199"/>
            <a:chOff x="1062567" y="4677878"/>
            <a:chExt cx="300566" cy="1227623"/>
          </a:xfrm>
        </p:grpSpPr>
        <p:cxnSp>
          <p:nvCxnSpPr>
            <p:cNvPr id="31" name="Прямая со стрелкой 30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3" name="Группа 32"/>
          <p:cNvGrpSpPr/>
          <p:nvPr/>
        </p:nvGrpSpPr>
        <p:grpSpPr>
          <a:xfrm rot="10800000">
            <a:off x="8164092" y="3014749"/>
            <a:ext cx="222646" cy="1565102"/>
            <a:chOff x="1062567" y="4677878"/>
            <a:chExt cx="300566" cy="1227623"/>
          </a:xfrm>
        </p:grpSpPr>
        <p:cxnSp>
          <p:nvCxnSpPr>
            <p:cNvPr id="34" name="Прямая со стрелкой 33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1009649" y="5928159"/>
            <a:ext cx="6138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Изображение действительное, уменьшенное, перевернутое</a:t>
            </a:r>
          </a:p>
        </p:txBody>
      </p:sp>
    </p:spTree>
    <p:extLst>
      <p:ext uri="{BB962C8B-B14F-4D97-AF65-F5344CB8AC3E}">
        <p14:creationId xmlns:p14="http://schemas.microsoft.com/office/powerpoint/2010/main" val="194095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696"/>
    </mc:Choice>
    <mc:Fallback xmlns="">
      <p:transition spd="slow" advTm="206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7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891" y="394122"/>
            <a:ext cx="10515600" cy="1325563"/>
          </a:xfrm>
        </p:spPr>
        <p:txBody>
          <a:bodyPr/>
          <a:lstStyle/>
          <a:p>
            <a:r>
              <a:rPr lang="ru-RU" dirty="0" smtClean="0"/>
              <a:t>Предмет находится на </a:t>
            </a:r>
            <a:r>
              <a:rPr lang="en-US" dirty="0" smtClean="0"/>
              <a:t>2F (d</a:t>
            </a:r>
            <a:r>
              <a:rPr lang="ru-RU" dirty="0"/>
              <a:t>=</a:t>
            </a:r>
            <a:r>
              <a:rPr lang="en-US" dirty="0" smtClean="0"/>
              <a:t>2F)</a:t>
            </a:r>
            <a:endParaRPr lang="ru-RU" dirty="0"/>
          </a:p>
        </p:txBody>
      </p:sp>
      <p:pic>
        <p:nvPicPr>
          <p:cNvPr id="4" name="Picture 2" descr="http://5terka.com/images/fiz79lukashikivanova/fiz79lukashikivanovazad-44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8" t="23994" b="52463"/>
          <a:stretch/>
        </p:blipFill>
        <p:spPr bwMode="auto">
          <a:xfrm>
            <a:off x="1077315" y="1799521"/>
            <a:ext cx="7814733" cy="421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2158933" y="2932697"/>
            <a:ext cx="2584450" cy="2751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158933" y="4772081"/>
            <a:ext cx="2584450" cy="82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18" name="Группа 17"/>
          <p:cNvGrpSpPr/>
          <p:nvPr/>
        </p:nvGrpSpPr>
        <p:grpSpPr>
          <a:xfrm>
            <a:off x="2028758" y="2932697"/>
            <a:ext cx="225426" cy="1909533"/>
            <a:chOff x="1062567" y="4677878"/>
            <a:chExt cx="300566" cy="1227623"/>
          </a:xfrm>
        </p:grpSpPr>
        <p:cxnSp>
          <p:nvCxnSpPr>
            <p:cNvPr id="19" name="Прямая со стрелкой 18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Овал 20"/>
          <p:cNvSpPr/>
          <p:nvPr/>
        </p:nvSpPr>
        <p:spPr>
          <a:xfrm>
            <a:off x="5982691" y="3778156"/>
            <a:ext cx="193675" cy="21050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 flipV="1">
            <a:off x="4686234" y="2920228"/>
            <a:ext cx="3924299" cy="2704869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717748" y="2306267"/>
            <a:ext cx="3634554" cy="24699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4707337" y="3822818"/>
            <a:ext cx="94175" cy="1436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125066" y="2972684"/>
            <a:ext cx="7296997" cy="253938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172374" y="2347560"/>
            <a:ext cx="6970183" cy="2438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 rot="10800000">
            <a:off x="7290154" y="2972684"/>
            <a:ext cx="225426" cy="1909533"/>
            <a:chOff x="1062567" y="4677878"/>
            <a:chExt cx="300566" cy="1227623"/>
          </a:xfrm>
        </p:grpSpPr>
        <p:cxnSp>
          <p:nvCxnSpPr>
            <p:cNvPr id="25" name="Прямая со стрелкой 24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001027" y="5909911"/>
            <a:ext cx="5468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Изображение действительное, равное, перевернутое</a:t>
            </a:r>
          </a:p>
        </p:txBody>
      </p:sp>
    </p:spTree>
    <p:extLst>
      <p:ext uri="{BB962C8B-B14F-4D97-AF65-F5344CB8AC3E}">
        <p14:creationId xmlns:p14="http://schemas.microsoft.com/office/powerpoint/2010/main" val="395507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288"/>
    </mc:Choice>
    <mc:Fallback xmlns="">
      <p:transition spd="slow" advTm="222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7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7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2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 находится между </a:t>
            </a:r>
            <a:r>
              <a:rPr lang="en-US" dirty="0" smtClean="0"/>
              <a:t>F </a:t>
            </a:r>
            <a:r>
              <a:rPr lang="ru-RU" dirty="0" smtClean="0"/>
              <a:t>и </a:t>
            </a:r>
            <a:r>
              <a:rPr lang="en-US" dirty="0" smtClean="0"/>
              <a:t>2F (F&lt;d&lt;2F)</a:t>
            </a:r>
            <a:endParaRPr lang="ru-RU" dirty="0"/>
          </a:p>
        </p:txBody>
      </p:sp>
      <p:pic>
        <p:nvPicPr>
          <p:cNvPr id="4" name="Picture 2" descr="http://5terka.com/images/fiz79lukashikivanova/fiz79lukashikivanovazad-44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7" t="48742" r="4290" b="27368"/>
          <a:stretch/>
        </p:blipFill>
        <p:spPr bwMode="auto">
          <a:xfrm>
            <a:off x="1867301" y="1976705"/>
            <a:ext cx="7045692" cy="404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3535346" y="2817195"/>
            <a:ext cx="1854801" cy="2751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3565502" y="4644936"/>
            <a:ext cx="1854801" cy="411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6538316" y="3725188"/>
            <a:ext cx="193675" cy="21050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326128" y="3758599"/>
            <a:ext cx="94175" cy="1436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5369788" y="2817196"/>
            <a:ext cx="4857945" cy="386300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390147" y="1340478"/>
            <a:ext cx="4951080" cy="330445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01479" y="2857181"/>
            <a:ext cx="6641588" cy="3539869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3565502" y="1595704"/>
            <a:ext cx="6775725" cy="305129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4" name="Группа 33"/>
          <p:cNvGrpSpPr/>
          <p:nvPr/>
        </p:nvGrpSpPr>
        <p:grpSpPr>
          <a:xfrm>
            <a:off x="3377302" y="2837188"/>
            <a:ext cx="268781" cy="1799397"/>
            <a:chOff x="1062567" y="4677878"/>
            <a:chExt cx="300566" cy="1227623"/>
          </a:xfrm>
        </p:grpSpPr>
        <p:cxnSp>
          <p:nvCxnSpPr>
            <p:cNvPr id="35" name="Прямая со стрелкой 34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 rot="10800000">
            <a:off x="9105076" y="2061855"/>
            <a:ext cx="310191" cy="3878878"/>
            <a:chOff x="1062567" y="4677878"/>
            <a:chExt cx="300566" cy="1227623"/>
          </a:xfrm>
        </p:grpSpPr>
        <p:cxnSp>
          <p:nvCxnSpPr>
            <p:cNvPr id="39" name="Прямая со стрелкой 38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1001027" y="5909911"/>
            <a:ext cx="6041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Изображение действительное, увеличенное, перевернутое</a:t>
            </a:r>
          </a:p>
        </p:txBody>
      </p:sp>
    </p:spTree>
    <p:extLst>
      <p:ext uri="{BB962C8B-B14F-4D97-AF65-F5344CB8AC3E}">
        <p14:creationId xmlns:p14="http://schemas.microsoft.com/office/powerpoint/2010/main" val="218178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412"/>
    </mc:Choice>
    <mc:Fallback xmlns="">
      <p:transition spd="slow" advTm="224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7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7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5terka.com/images/fiz79lukashikivanova/fiz79lukashikivanovazad-448.pn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2" t="48742" r="68567" b="27368"/>
          <a:stretch/>
        </p:blipFill>
        <p:spPr bwMode="auto">
          <a:xfrm>
            <a:off x="3879508" y="2306988"/>
            <a:ext cx="462116" cy="344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5terka.com/images/fiz79lukashikivanova/fiz79lukashikivanovazad-448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4" t="1435" b="75605"/>
          <a:stretch/>
        </p:blipFill>
        <p:spPr bwMode="auto">
          <a:xfrm>
            <a:off x="2369574" y="1898587"/>
            <a:ext cx="7452851" cy="427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4097968" y="3048852"/>
            <a:ext cx="1322335" cy="13759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086127" y="4572125"/>
            <a:ext cx="1377834" cy="18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3976175" y="3007360"/>
            <a:ext cx="219905" cy="1573345"/>
            <a:chOff x="1062567" y="4677878"/>
            <a:chExt cx="300566" cy="1227623"/>
          </a:xfrm>
        </p:grpSpPr>
        <p:cxnSp>
          <p:nvCxnSpPr>
            <p:cNvPr id="13" name="Прямая со стрелкой 12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Заголовок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Предмет находится на </a:t>
            </a:r>
            <a:r>
              <a:rPr lang="en-US" dirty="0" smtClean="0"/>
              <a:t>F (d</a:t>
            </a:r>
            <a:r>
              <a:rPr lang="ru-RU" dirty="0" smtClean="0"/>
              <a:t>=</a:t>
            </a:r>
            <a:r>
              <a:rPr lang="en-US" dirty="0" smtClean="0"/>
              <a:t>F)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001027" y="5909911"/>
            <a:ext cx="1916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Изображения нет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6737011" y="3746084"/>
            <a:ext cx="193675" cy="21050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403148" y="3779495"/>
            <a:ext cx="94175" cy="1436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110566" y="3075523"/>
            <a:ext cx="5414434" cy="313664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086127" y="1790022"/>
            <a:ext cx="5139153" cy="28046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 flipV="1">
            <a:off x="5420304" y="3020025"/>
            <a:ext cx="4263446" cy="247272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463961" y="2247900"/>
            <a:ext cx="4370305" cy="233280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730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05"/>
    </mc:Choice>
    <mc:Fallback xmlns="">
      <p:transition spd="slow" advTm="189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7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7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 находится между линзой и </a:t>
            </a:r>
            <a:r>
              <a:rPr lang="en-US" dirty="0" smtClean="0"/>
              <a:t>F (d&lt;F)</a:t>
            </a:r>
            <a:endParaRPr lang="ru-RU" dirty="0"/>
          </a:p>
        </p:txBody>
      </p:sp>
      <p:pic>
        <p:nvPicPr>
          <p:cNvPr id="5" name="Picture 2" descr="http://5terka.com/images/fiz79lukashikivanova/fiz79lukashikivanovazad-448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5" t="73027" r="2166" b="5570"/>
          <a:stretch/>
        </p:blipFill>
        <p:spPr bwMode="auto">
          <a:xfrm>
            <a:off x="1261533" y="1690688"/>
            <a:ext cx="8331200" cy="426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4477970" y="2743201"/>
            <a:ext cx="254898" cy="2003826"/>
            <a:chOff x="1062567" y="4677878"/>
            <a:chExt cx="300566" cy="1227623"/>
          </a:xfrm>
        </p:grpSpPr>
        <p:cxnSp>
          <p:nvCxnSpPr>
            <p:cNvPr id="19" name="Прямая со стрелкой 18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" name="Прямая соединительная линия 21"/>
          <p:cNvCxnSpPr/>
          <p:nvPr/>
        </p:nvCxnSpPr>
        <p:spPr>
          <a:xfrm>
            <a:off x="4619143" y="2743201"/>
            <a:ext cx="670407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 flipV="1">
            <a:off x="3716867" y="1557867"/>
            <a:ext cx="902276" cy="1185334"/>
          </a:xfrm>
          <a:prstGeom prst="line">
            <a:avLst/>
          </a:prstGeom>
          <a:ln w="2857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3496733" y="1456267"/>
            <a:ext cx="1792817" cy="1286934"/>
          </a:xfrm>
          <a:prstGeom prst="line">
            <a:avLst/>
          </a:prstGeom>
          <a:ln w="2857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619143" y="4747027"/>
            <a:ext cx="670407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3496733" y="4747027"/>
            <a:ext cx="1792817" cy="1214653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3412066" y="4738515"/>
            <a:ext cx="1207077" cy="1479362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44" name="Группа 43"/>
          <p:cNvGrpSpPr/>
          <p:nvPr/>
        </p:nvGrpSpPr>
        <p:grpSpPr>
          <a:xfrm>
            <a:off x="3656762" y="1615566"/>
            <a:ext cx="291973" cy="4175462"/>
            <a:chOff x="1062567" y="4677878"/>
            <a:chExt cx="300566" cy="1227623"/>
          </a:xfrm>
        </p:grpSpPr>
        <p:cxnSp>
          <p:nvCxnSpPr>
            <p:cNvPr id="45" name="Прямая со стрелкой 44"/>
            <p:cNvCxnSpPr/>
            <p:nvPr/>
          </p:nvCxnSpPr>
          <p:spPr>
            <a:xfrm flipV="1">
              <a:off x="1229033" y="4677878"/>
              <a:ext cx="0" cy="1222408"/>
            </a:xfrm>
            <a:prstGeom prst="straightConnector1">
              <a:avLst/>
            </a:prstGeom>
            <a:ln w="7620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V="1">
              <a:off x="1062567" y="5900286"/>
              <a:ext cx="300566" cy="5215"/>
            </a:xfrm>
            <a:prstGeom prst="line">
              <a:avLst/>
            </a:prstGeom>
            <a:ln w="76200">
              <a:solidFill>
                <a:srgbClr val="FF000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1001027" y="5909911"/>
            <a:ext cx="463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Изображение мнимое, прямое, увеличенное</a:t>
            </a:r>
          </a:p>
        </p:txBody>
      </p:sp>
      <p:sp>
        <p:nvSpPr>
          <p:cNvPr id="48" name="Овал 47"/>
          <p:cNvSpPr/>
          <p:nvPr/>
        </p:nvSpPr>
        <p:spPr>
          <a:xfrm>
            <a:off x="6646135" y="3611427"/>
            <a:ext cx="193675" cy="21050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257335" y="3669019"/>
            <a:ext cx="94175" cy="1436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605419" y="2743201"/>
            <a:ext cx="2366881" cy="3321049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4619143" y="846667"/>
            <a:ext cx="2619857" cy="390036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303274" y="2762882"/>
            <a:ext cx="4387850" cy="2901949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5289550" y="1537061"/>
            <a:ext cx="4599517" cy="320996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396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27"/>
    </mc:Choice>
    <mc:Fallback xmlns="">
      <p:transition spd="slow" advTm="308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2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2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2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25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2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25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25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70540"/>
            <a:ext cx="10515600" cy="1325563"/>
          </a:xfrm>
        </p:spPr>
        <p:txBody>
          <a:bodyPr/>
          <a:lstStyle/>
          <a:p>
            <a:r>
              <a:rPr lang="ru-RU" dirty="0" smtClean="0"/>
              <a:t>Рассеивающая линза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96103"/>
            <a:ext cx="10515600" cy="37808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Оптика. Линза. Виды линз., калькулятор онлайн, конвертер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9439" r="664"/>
          <a:stretch/>
        </p:blipFill>
        <p:spPr bwMode="auto">
          <a:xfrm>
            <a:off x="838200" y="2540000"/>
            <a:ext cx="8102600" cy="226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5998005" y="929641"/>
            <a:ext cx="195990" cy="1415845"/>
            <a:chOff x="1127760" y="2895600"/>
            <a:chExt cx="195990" cy="1415845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1229033" y="2998839"/>
              <a:ext cx="0" cy="1209367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1127760" y="2895600"/>
              <a:ext cx="101273" cy="10323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206910" y="4203751"/>
              <a:ext cx="116840" cy="9652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1229033" y="2895600"/>
              <a:ext cx="94717" cy="10323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1134316" y="4208206"/>
              <a:ext cx="94717" cy="10323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382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32"/>
    </mc:Choice>
    <mc:Fallback xmlns="">
      <p:transition spd="slow" advTm="643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118</TotalTime>
  <Words>124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Построение изображений, даваемых линзой</vt:lpstr>
      <vt:lpstr>Обозначения:</vt:lpstr>
      <vt:lpstr>Собирающая линза</vt:lpstr>
      <vt:lpstr>Предмет находится за 2F (d&gt;2F)</vt:lpstr>
      <vt:lpstr>Предмет находится на 2F (d=2F)</vt:lpstr>
      <vt:lpstr>Предмет находится между F и 2F (F&lt;d&lt;2F)</vt:lpstr>
      <vt:lpstr>Презентация PowerPoint</vt:lpstr>
      <vt:lpstr>Предмет находится между линзой и F (d&lt;F)</vt:lpstr>
      <vt:lpstr>Рассеивающая линза</vt:lpstr>
      <vt:lpstr>Предмет находится между F и 2F (F&lt;d&lt;2F)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Изображения, даваемые линзой</dc:title>
  <dc:creator>Admin</dc:creator>
  <cp:lastModifiedBy>Admin</cp:lastModifiedBy>
  <cp:revision>13</cp:revision>
  <dcterms:created xsi:type="dcterms:W3CDTF">2022-03-13T08:42:36Z</dcterms:created>
  <dcterms:modified xsi:type="dcterms:W3CDTF">2022-03-13T10:42:09Z</dcterms:modified>
</cp:coreProperties>
</file>