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75" r:id="rId3"/>
    <p:sldId id="276" r:id="rId4"/>
    <p:sldId id="277" r:id="rId5"/>
    <p:sldId id="278" r:id="rId6"/>
    <p:sldId id="286" r:id="rId7"/>
    <p:sldId id="256" r:id="rId8"/>
    <p:sldId id="259" r:id="rId9"/>
    <p:sldId id="257" r:id="rId10"/>
    <p:sldId id="261" r:id="rId11"/>
    <p:sldId id="265" r:id="rId12"/>
    <p:sldId id="266" r:id="rId13"/>
    <p:sldId id="270" r:id="rId14"/>
    <p:sldId id="279" r:id="rId15"/>
    <p:sldId id="280" r:id="rId16"/>
    <p:sldId id="271" r:id="rId17"/>
    <p:sldId id="281" r:id="rId18"/>
    <p:sldId id="282" r:id="rId19"/>
    <p:sldId id="283" r:id="rId20"/>
    <p:sldId id="284" r:id="rId21"/>
    <p:sldId id="285" r:id="rId22"/>
    <p:sldId id="287" r:id="rId23"/>
    <p:sldId id="288" r:id="rId24"/>
    <p:sldId id="289" r:id="rId25"/>
    <p:sldId id="290" r:id="rId26"/>
    <p:sldId id="291" r:id="rId27"/>
    <p:sldId id="292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249" autoAdjust="0"/>
    <p:restoredTop sz="94660"/>
  </p:normalViewPr>
  <p:slideViewPr>
    <p:cSldViewPr snapToGrid="0">
      <p:cViewPr varScale="1">
        <p:scale>
          <a:sx n="89" d="100"/>
          <a:sy n="89" d="100"/>
        </p:scale>
        <p:origin x="408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99F9B-BEEB-469D-ABEF-7CC58E7AC924}" type="datetimeFigureOut">
              <a:rPr lang="ru-RU" smtClean="0"/>
              <a:t>08.10.2018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3B835-559F-4D20-95E2-B8665028D7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8538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99F9B-BEEB-469D-ABEF-7CC58E7AC924}" type="datetimeFigureOut">
              <a:rPr lang="ru-RU" smtClean="0"/>
              <a:t>08.10.2018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3B835-559F-4D20-95E2-B8665028D7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8343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99F9B-BEEB-469D-ABEF-7CC58E7AC924}" type="datetimeFigureOut">
              <a:rPr lang="ru-RU" smtClean="0"/>
              <a:t>08.10.2018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3B835-559F-4D20-95E2-B8665028D7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094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99F9B-BEEB-469D-ABEF-7CC58E7AC924}" type="datetimeFigureOut">
              <a:rPr lang="ru-RU" smtClean="0"/>
              <a:t>08.10.2018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3B835-559F-4D20-95E2-B8665028D7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629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99F9B-BEEB-469D-ABEF-7CC58E7AC924}" type="datetimeFigureOut">
              <a:rPr lang="ru-RU" smtClean="0"/>
              <a:t>08.10.2018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3B835-559F-4D20-95E2-B8665028D7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43249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99F9B-BEEB-469D-ABEF-7CC58E7AC924}" type="datetimeFigureOut">
              <a:rPr lang="ru-RU" smtClean="0"/>
              <a:t>08.10.2018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3B835-559F-4D20-95E2-B8665028D7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0916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99F9B-BEEB-469D-ABEF-7CC58E7AC924}" type="datetimeFigureOut">
              <a:rPr lang="ru-RU" smtClean="0"/>
              <a:t>08.10.2018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3B835-559F-4D20-95E2-B8665028D7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676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99F9B-BEEB-469D-ABEF-7CC58E7AC924}" type="datetimeFigureOut">
              <a:rPr lang="ru-RU" smtClean="0"/>
              <a:t>08.10.2018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3B835-559F-4D20-95E2-B8665028D7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5203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99F9B-BEEB-469D-ABEF-7CC58E7AC924}" type="datetimeFigureOut">
              <a:rPr lang="ru-RU" smtClean="0"/>
              <a:t>08.10.2018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3B835-559F-4D20-95E2-B8665028D7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58388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99F9B-BEEB-469D-ABEF-7CC58E7AC924}" type="datetimeFigureOut">
              <a:rPr lang="ru-RU" smtClean="0"/>
              <a:t>08.10.2018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3B835-559F-4D20-95E2-B8665028D7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8363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99F9B-BEEB-469D-ABEF-7CC58E7AC924}" type="datetimeFigureOut">
              <a:rPr lang="ru-RU" smtClean="0"/>
              <a:t>08.10.2018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33B835-559F-4D20-95E2-B8665028D7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61038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A99F9B-BEEB-469D-ABEF-7CC58E7AC924}" type="datetimeFigureOut">
              <a:rPr lang="ru-RU" smtClean="0"/>
              <a:t>08.10.2018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33B835-559F-4D20-95E2-B8665028D7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033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55608" y="1216650"/>
            <a:ext cx="1138686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lang="ru-RU" sz="6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90445" y="1570008"/>
            <a:ext cx="1012741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70C0"/>
                </a:solidFill>
              </a:rPr>
              <a:t>Инновационные </a:t>
            </a:r>
            <a:r>
              <a:rPr lang="ru-RU" sz="6000" b="1" dirty="0">
                <a:solidFill>
                  <a:srgbClr val="0070C0"/>
                </a:solidFill>
              </a:rPr>
              <a:t>технологии в преподавании изобразительного искусства</a:t>
            </a:r>
            <a:endParaRPr lang="ru-RU" sz="6000" b="1" i="0" dirty="0">
              <a:solidFill>
                <a:srgbClr val="0070C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2203445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07366" y="94890"/>
            <a:ext cx="10506974" cy="44263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endParaRPr lang="ru-RU" sz="4000" dirty="0" smtClean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4000" b="1" dirty="0" smtClean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   В Риме </a:t>
            </a:r>
            <a:r>
              <a:rPr lang="ru-RU" sz="4000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педагога больше интересовала ремесленно-техническая сторона дела – это была скорее подготовка художника-ремесленника (больше мастера для оформления своих домов).</a:t>
            </a:r>
            <a:endParaRPr lang="ru-RU" sz="4000" b="1" dirty="0">
              <a:solidFill>
                <a:schemeClr val="bg1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74121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31322" y="9923"/>
            <a:ext cx="11455878" cy="6838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1000"/>
              </a:spcAft>
            </a:pPr>
            <a:r>
              <a:rPr lang="ru-RU" sz="4800" b="1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В эпоху Возрождения впервые утвердилось понимание искусства, близкое к современному, и оно объединило все виды художественного творчества, отделив его от других видов человеческой деятельности. Рисунок должны были изучать все, кто занимался искусством.</a:t>
            </a:r>
          </a:p>
        </p:txBody>
      </p:sp>
    </p:spTree>
    <p:extLst>
      <p:ext uri="{BB962C8B-B14F-4D97-AF65-F5344CB8AC3E}">
        <p14:creationId xmlns:p14="http://schemas.microsoft.com/office/powerpoint/2010/main" val="10657986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39947" y="443740"/>
            <a:ext cx="11033185" cy="5775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ru-RU" sz="3600" b="1" dirty="0" smtClean="0">
                <a:solidFill>
                  <a:schemeClr val="bg1"/>
                </a:solidFill>
                <a:ea typeface="Times New Roman" panose="02020603050405020304" pitchFamily="18" charset="0"/>
              </a:rPr>
              <a:t>С </a:t>
            </a:r>
            <a:r>
              <a:rPr lang="ru-RU" sz="3600" b="1" dirty="0">
                <a:solidFill>
                  <a:schemeClr val="bg1"/>
                </a:solidFill>
                <a:ea typeface="Times New Roman" panose="02020603050405020304" pitchFamily="18" charset="0"/>
              </a:rPr>
              <a:t>момента зарождения искусства прошли тысячи лет, но и сегодня культуре в равной мере нужны и наука и искусство. И ученый и художник воссоздают мир во имя главной цели – постижения истины, красоты и добра. Для того, чтобы наука приносила людям пользу и радость, а не вред и горе, она должна быть тесно связана с искусством. В связи с этим, вопрос эстетического воспитания будет актуальным всегда.</a:t>
            </a:r>
            <a:endParaRPr lang="ru-RU" sz="3600" b="1" dirty="0">
              <a:solidFill>
                <a:schemeClr val="bg1"/>
              </a:solidFill>
              <a:effectLst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18067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72286" y="264406"/>
            <a:ext cx="860628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/>
              <a:t>          На </a:t>
            </a:r>
            <a:r>
              <a:rPr lang="ru-RU" sz="3200" b="1" dirty="0"/>
              <a:t>сегодняшний день основной целью эстетического воспитания и обучения школьников в России в соответствии с ФГОС является направленность на создание «единства образовательного пространства Российской Федерации; на сохранение и развитие культурного разнообразия многонационального народа Российской Федерации, на реализацию права обучающихся на овладение духовными ценностями и культурой многонационального народа России.</a:t>
            </a:r>
          </a:p>
        </p:txBody>
      </p:sp>
    </p:spTree>
    <p:extLst>
      <p:ext uri="{BB962C8B-B14F-4D97-AF65-F5344CB8AC3E}">
        <p14:creationId xmlns:p14="http://schemas.microsoft.com/office/powerpoint/2010/main" val="34542092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252" y="0"/>
            <a:ext cx="12209252" cy="691838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303917" y="895090"/>
            <a:ext cx="8298613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/>
              <a:t>      </a:t>
            </a:r>
            <a:r>
              <a:rPr lang="ru-RU" sz="3400" b="1" dirty="0" smtClean="0">
                <a:solidFill>
                  <a:srgbClr val="0070C0"/>
                </a:solidFill>
              </a:rPr>
              <a:t>Изобразительное </a:t>
            </a:r>
            <a:r>
              <a:rPr lang="ru-RU" sz="3400" b="1" dirty="0">
                <a:solidFill>
                  <a:srgbClr val="0070C0"/>
                </a:solidFill>
              </a:rPr>
              <a:t>искусство — сложный предмет, который содержит в себе знания о композиции, пропорциях, перспективе. </a:t>
            </a:r>
            <a:r>
              <a:rPr lang="ru-RU" sz="3400" b="1" dirty="0" smtClean="0">
                <a:solidFill>
                  <a:srgbClr val="0070C0"/>
                </a:solidFill>
              </a:rPr>
              <a:t>            </a:t>
            </a:r>
          </a:p>
          <a:p>
            <a:pPr algn="just"/>
            <a:r>
              <a:rPr lang="ru-RU" sz="3400" b="1" dirty="0">
                <a:solidFill>
                  <a:srgbClr val="0070C0"/>
                </a:solidFill>
              </a:rPr>
              <a:t> </a:t>
            </a:r>
            <a:r>
              <a:rPr lang="ru-RU" sz="3400" b="1" dirty="0" smtClean="0">
                <a:solidFill>
                  <a:srgbClr val="0070C0"/>
                </a:solidFill>
              </a:rPr>
              <a:t>       Задача современной </a:t>
            </a:r>
            <a:r>
              <a:rPr lang="ru-RU" sz="3400" b="1" dirty="0">
                <a:solidFill>
                  <a:srgbClr val="0070C0"/>
                </a:solidFill>
              </a:rPr>
              <a:t>школы — формировать </a:t>
            </a:r>
            <a:r>
              <a:rPr lang="ru-RU" sz="3400" b="1" dirty="0" smtClean="0">
                <a:solidFill>
                  <a:srgbClr val="0070C0"/>
                </a:solidFill>
              </a:rPr>
              <a:t>способность, </a:t>
            </a:r>
            <a:r>
              <a:rPr lang="ru-RU" sz="3400" b="1" dirty="0">
                <a:solidFill>
                  <a:srgbClr val="0070C0"/>
                </a:solidFill>
              </a:rPr>
              <a:t>действовать и быть успешным в условиях </a:t>
            </a:r>
            <a:r>
              <a:rPr lang="ru-RU" sz="3400" b="1" dirty="0" smtClean="0">
                <a:solidFill>
                  <a:srgbClr val="0070C0"/>
                </a:solidFill>
              </a:rPr>
              <a:t>динамично развивающегося </a:t>
            </a:r>
            <a:r>
              <a:rPr lang="ru-RU" sz="3400" b="1" dirty="0">
                <a:solidFill>
                  <a:srgbClr val="0070C0"/>
                </a:solidFill>
              </a:rPr>
              <a:t>современного общества. </a:t>
            </a:r>
          </a:p>
        </p:txBody>
      </p:sp>
    </p:spTree>
    <p:extLst>
      <p:ext uri="{BB962C8B-B14F-4D97-AF65-F5344CB8AC3E}">
        <p14:creationId xmlns:p14="http://schemas.microsoft.com/office/powerpoint/2010/main" val="33072146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01991" y="585014"/>
            <a:ext cx="8643669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dirty="0" smtClean="0"/>
              <a:t>        </a:t>
            </a:r>
            <a:r>
              <a:rPr lang="ru-RU" sz="3800" b="1" dirty="0" smtClean="0">
                <a:solidFill>
                  <a:srgbClr val="0070C0"/>
                </a:solidFill>
              </a:rPr>
              <a:t>Научить </a:t>
            </a:r>
            <a:r>
              <a:rPr lang="ru-RU" sz="3800" b="1" dirty="0">
                <a:solidFill>
                  <a:srgbClr val="0070C0"/>
                </a:solidFill>
              </a:rPr>
              <a:t>ребенка учиться, а именно усваивать и должным образом перерабатывать огромный поток научной информации – помогает интерактивное обучение, очень популярное на сегодняшний день. </a:t>
            </a:r>
            <a:endParaRPr lang="ru-RU" sz="3800" b="1" dirty="0" smtClean="0">
              <a:solidFill>
                <a:srgbClr val="0070C0"/>
              </a:solidFill>
            </a:endParaRPr>
          </a:p>
          <a:p>
            <a:pPr algn="just"/>
            <a:r>
              <a:rPr lang="ru-RU" sz="3800" b="1" dirty="0">
                <a:solidFill>
                  <a:srgbClr val="0070C0"/>
                </a:solidFill>
              </a:rPr>
              <a:t> </a:t>
            </a:r>
            <a:r>
              <a:rPr lang="ru-RU" sz="3800" b="1" dirty="0" smtClean="0">
                <a:solidFill>
                  <a:srgbClr val="0070C0"/>
                </a:solidFill>
              </a:rPr>
              <a:t>      Одной </a:t>
            </a:r>
            <a:r>
              <a:rPr lang="ru-RU" sz="3800" b="1" dirty="0">
                <a:solidFill>
                  <a:srgbClr val="0070C0"/>
                </a:solidFill>
              </a:rPr>
              <a:t>из новых форм интерактивного обучения является кейс-технология </a:t>
            </a:r>
            <a:r>
              <a:rPr lang="ru-RU" sz="3800" b="1" dirty="0">
                <a:solidFill>
                  <a:schemeClr val="bg1"/>
                </a:solidFill>
              </a:rPr>
              <a:t>(</a:t>
            </a:r>
            <a:r>
              <a:rPr lang="ru-RU" sz="3800" b="1" dirty="0" err="1">
                <a:solidFill>
                  <a:schemeClr val="bg1"/>
                </a:solidFill>
              </a:rPr>
              <a:t>case-study</a:t>
            </a:r>
            <a:r>
              <a:rPr lang="ru-RU" sz="3800" b="1" dirty="0">
                <a:solidFill>
                  <a:schemeClr val="bg1"/>
                </a:solidFill>
              </a:rPr>
              <a:t>). </a:t>
            </a:r>
          </a:p>
        </p:txBody>
      </p:sp>
    </p:spTree>
    <p:extLst>
      <p:ext uri="{BB962C8B-B14F-4D97-AF65-F5344CB8AC3E}">
        <p14:creationId xmlns:p14="http://schemas.microsoft.com/office/powerpoint/2010/main" val="36188433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605177" y="335845"/>
            <a:ext cx="9316529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 smtClean="0"/>
              <a:t>      </a:t>
            </a:r>
            <a:r>
              <a:rPr lang="ru-RU" sz="3200" b="1" dirty="0" smtClean="0"/>
              <a:t>Название </a:t>
            </a:r>
            <a:r>
              <a:rPr lang="ru-RU" sz="3200" b="1" dirty="0"/>
              <a:t>технологии произошло от латинского </a:t>
            </a:r>
            <a:r>
              <a:rPr lang="ru-RU" sz="3200" b="1" dirty="0" err="1">
                <a:solidFill>
                  <a:schemeClr val="bg1"/>
                </a:solidFill>
              </a:rPr>
              <a:t>casus</a:t>
            </a:r>
            <a:r>
              <a:rPr lang="ru-RU" sz="3200" b="1" dirty="0"/>
              <a:t> – запутанный необычный случай; а также от английского </a:t>
            </a:r>
            <a:r>
              <a:rPr lang="ru-RU" sz="3200" b="1" dirty="0" err="1">
                <a:solidFill>
                  <a:schemeClr val="bg1"/>
                </a:solidFill>
              </a:rPr>
              <a:t>case</a:t>
            </a:r>
            <a:r>
              <a:rPr lang="ru-RU" sz="3200" b="1" dirty="0"/>
              <a:t> – </a:t>
            </a:r>
            <a:r>
              <a:rPr lang="ru-RU" sz="3200" b="1" dirty="0">
                <a:solidFill>
                  <a:srgbClr val="0070C0"/>
                </a:solidFill>
              </a:rPr>
              <a:t>портфель, чемоданчик. </a:t>
            </a:r>
            <a:endParaRPr lang="ru-RU" sz="3200" b="1" dirty="0" smtClean="0">
              <a:solidFill>
                <a:srgbClr val="0070C0"/>
              </a:solidFill>
            </a:endParaRPr>
          </a:p>
          <a:p>
            <a:pPr algn="just"/>
            <a:r>
              <a:rPr lang="ru-RU" sz="3200" b="1" dirty="0"/>
              <a:t> </a:t>
            </a:r>
            <a:r>
              <a:rPr lang="ru-RU" sz="3200" b="1" dirty="0" smtClean="0"/>
              <a:t>     Происхождение </a:t>
            </a:r>
            <a:r>
              <a:rPr lang="ru-RU" sz="3200" b="1" dirty="0"/>
              <a:t>терминов отражает суть технологии. </a:t>
            </a:r>
            <a:r>
              <a:rPr lang="ru-RU" sz="3200" b="1" dirty="0" smtClean="0"/>
              <a:t>         </a:t>
            </a:r>
          </a:p>
          <a:p>
            <a:pPr algn="just"/>
            <a:r>
              <a:rPr lang="ru-RU" sz="3200" b="1" dirty="0"/>
              <a:t> </a:t>
            </a:r>
            <a:r>
              <a:rPr lang="ru-RU" sz="3200" b="1" dirty="0" smtClean="0"/>
              <a:t>     Учащиеся </a:t>
            </a:r>
            <a:r>
              <a:rPr lang="ru-RU" sz="3200" b="1" dirty="0"/>
              <a:t>получают от учителя пакет документов </a:t>
            </a:r>
            <a:r>
              <a:rPr lang="ru-RU" sz="3200" b="1" dirty="0">
                <a:solidFill>
                  <a:schemeClr val="bg1"/>
                </a:solidFill>
              </a:rPr>
              <a:t>(кейс), </a:t>
            </a:r>
            <a:r>
              <a:rPr lang="ru-RU" sz="3200" b="1" dirty="0"/>
              <a:t>при помощи которых либо выявляют проблему и пути её решения, либо вырабатывают варианты выхода из сложной ситуации, когда проблема обозначена. </a:t>
            </a:r>
          </a:p>
        </p:txBody>
      </p:sp>
    </p:spTree>
    <p:extLst>
      <p:ext uri="{BB962C8B-B14F-4D97-AF65-F5344CB8AC3E}">
        <p14:creationId xmlns:p14="http://schemas.microsoft.com/office/powerpoint/2010/main" val="34879118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225615" y="541883"/>
            <a:ext cx="9514937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 smtClean="0">
                <a:solidFill>
                  <a:srgbClr val="0070C0"/>
                </a:solidFill>
              </a:rPr>
              <a:t>    </a:t>
            </a:r>
            <a:r>
              <a:rPr lang="ru-RU" sz="3800" b="1" dirty="0" smtClean="0">
                <a:solidFill>
                  <a:srgbClr val="0070C0"/>
                </a:solidFill>
              </a:rPr>
              <a:t>Непосредственная </a:t>
            </a:r>
            <a:r>
              <a:rPr lang="ru-RU" sz="3800" b="1" dirty="0">
                <a:solidFill>
                  <a:srgbClr val="0070C0"/>
                </a:solidFill>
              </a:rPr>
              <a:t>цель метода </a:t>
            </a:r>
            <a:r>
              <a:rPr lang="ru-RU" sz="3800" b="1" dirty="0" err="1">
                <a:solidFill>
                  <a:schemeClr val="bg1"/>
                </a:solidFill>
              </a:rPr>
              <a:t>case-study</a:t>
            </a:r>
            <a:r>
              <a:rPr lang="ru-RU" sz="3800" b="1" dirty="0">
                <a:solidFill>
                  <a:schemeClr val="bg1"/>
                </a:solidFill>
              </a:rPr>
              <a:t> </a:t>
            </a:r>
            <a:r>
              <a:rPr lang="ru-RU" sz="3800" b="1" dirty="0">
                <a:solidFill>
                  <a:srgbClr val="0070C0"/>
                </a:solidFill>
              </a:rPr>
              <a:t>– совместными усилиями группы обучающихся </a:t>
            </a:r>
            <a:r>
              <a:rPr lang="ru-RU" sz="3800" b="1" dirty="0" smtClean="0">
                <a:solidFill>
                  <a:srgbClr val="0070C0"/>
                </a:solidFill>
              </a:rPr>
              <a:t>проанализировать ситуацию — </a:t>
            </a:r>
            <a:r>
              <a:rPr lang="ru-RU" sz="3800" b="1" dirty="0" err="1" smtClean="0">
                <a:solidFill>
                  <a:schemeClr val="bg1"/>
                </a:solidFill>
              </a:rPr>
              <a:t>case</a:t>
            </a:r>
            <a:r>
              <a:rPr lang="ru-RU" sz="3800" b="1" dirty="0">
                <a:solidFill>
                  <a:srgbClr val="0070C0"/>
                </a:solidFill>
              </a:rPr>
              <a:t>, возникающую при конкретном положении дел, и выработать практическое решение; окончание процесса – оценка предложенных алгоритмов и выбор лучшего в контексте поставленной проблемы.</a:t>
            </a:r>
          </a:p>
        </p:txBody>
      </p:sp>
    </p:spTree>
    <p:extLst>
      <p:ext uri="{BB962C8B-B14F-4D97-AF65-F5344CB8AC3E}">
        <p14:creationId xmlns:p14="http://schemas.microsoft.com/office/powerpoint/2010/main" val="926996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51826" y="463769"/>
            <a:ext cx="917850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 smtClean="0"/>
              <a:t>     Метод </a:t>
            </a:r>
            <a:r>
              <a:rPr lang="ru-RU" sz="3600" b="1" dirty="0" err="1">
                <a:solidFill>
                  <a:schemeClr val="bg1"/>
                </a:solidFill>
              </a:rPr>
              <a:t>case-study</a:t>
            </a:r>
            <a:r>
              <a:rPr lang="ru-RU" sz="3600" b="1" dirty="0"/>
              <a:t> наиболее широко используется в обучении экономике и бизнес-наукам за рубежом. </a:t>
            </a:r>
            <a:endParaRPr lang="ru-RU" sz="3600" b="1" dirty="0" smtClean="0"/>
          </a:p>
          <a:p>
            <a:pPr algn="just"/>
            <a:r>
              <a:rPr lang="ru-RU" sz="3600" b="1" dirty="0"/>
              <a:t> </a:t>
            </a:r>
            <a:r>
              <a:rPr lang="ru-RU" sz="3600" b="1" dirty="0" smtClean="0"/>
              <a:t>    Впервые </a:t>
            </a:r>
            <a:r>
              <a:rPr lang="ru-RU" sz="3600" b="1" dirty="0"/>
              <a:t>он был применен в учебном процессе в школе права Гарвардского университета в 1870 году; внедрение этого метода в Гарвардской школе бизнеса началось в 1920 году. </a:t>
            </a:r>
            <a:endParaRPr lang="ru-RU" sz="3600" b="1" dirty="0" smtClean="0"/>
          </a:p>
          <a:p>
            <a:pPr algn="just"/>
            <a:r>
              <a:rPr lang="ru-RU" sz="3600" b="1" dirty="0"/>
              <a:t> </a:t>
            </a:r>
            <a:r>
              <a:rPr lang="ru-RU" sz="3600" b="1" dirty="0" smtClean="0"/>
              <a:t>     Первые </a:t>
            </a:r>
            <a:r>
              <a:rPr lang="ru-RU" sz="3600" b="1" dirty="0"/>
              <a:t>подборки кейсов были опубликованы в 1925 году в Отчетах Гарвардского университета о бизнесе.</a:t>
            </a:r>
          </a:p>
        </p:txBody>
      </p:sp>
    </p:spTree>
    <p:extLst>
      <p:ext uri="{BB962C8B-B14F-4D97-AF65-F5344CB8AC3E}">
        <p14:creationId xmlns:p14="http://schemas.microsoft.com/office/powerpoint/2010/main" val="16395884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31653" y="267267"/>
            <a:ext cx="1105043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 smtClean="0"/>
              <a:t>      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Применять</a:t>
            </a:r>
            <a:r>
              <a:rPr lang="ru-RU" sz="3600" b="1" dirty="0" smtClean="0"/>
              <a:t> </a:t>
            </a:r>
            <a:r>
              <a:rPr lang="ru-RU" sz="3600" b="1" dirty="0" err="1">
                <a:solidFill>
                  <a:schemeClr val="bg1"/>
                </a:solidFill>
              </a:rPr>
              <a:t>case-study</a:t>
            </a:r>
            <a:r>
              <a:rPr lang="ru-RU" sz="3600" b="1" dirty="0"/>
              <a:t> </a:t>
            </a: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</a:rPr>
              <a:t>можно не только в обучении экономике, но и в изучении других школьных предметов эта технология успешно используется.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7147" y="2186796"/>
            <a:ext cx="5618672" cy="4214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806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77173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7102" y="1240346"/>
            <a:ext cx="9014604" cy="4377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796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976113" y="488693"/>
            <a:ext cx="9023230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/>
              <a:t>         </a:t>
            </a:r>
            <a:r>
              <a:rPr lang="ru-RU" sz="3400" b="1" dirty="0" smtClean="0">
                <a:solidFill>
                  <a:schemeClr val="accent1">
                    <a:lumMod val="75000"/>
                  </a:schemeClr>
                </a:solidFill>
              </a:rPr>
              <a:t>Кейс по предмету </a:t>
            </a:r>
            <a:r>
              <a:rPr lang="ru-RU" sz="3400" b="1" dirty="0" smtClean="0">
                <a:solidFill>
                  <a:srgbClr val="C00000"/>
                </a:solidFill>
              </a:rPr>
              <a:t>«Искусство» </a:t>
            </a:r>
            <a:r>
              <a:rPr lang="ru-RU" sz="3400" b="1" dirty="0" smtClean="0">
                <a:solidFill>
                  <a:schemeClr val="accent1">
                    <a:lumMod val="75000"/>
                  </a:schemeClr>
                </a:solidFill>
              </a:rPr>
              <a:t>своей структурой ничем не отличается от </a:t>
            </a:r>
            <a:r>
              <a:rPr lang="ru-RU" sz="3400" b="1" dirty="0">
                <a:solidFill>
                  <a:schemeClr val="accent1">
                    <a:lumMod val="75000"/>
                  </a:schemeClr>
                </a:solidFill>
              </a:rPr>
              <a:t>кейсов по другим дисциплинам и представляет собой описание конкретной реальной ситуации, подготовленное по определенному формату и предназначенное для обучения учащихся </a:t>
            </a:r>
            <a:r>
              <a:rPr lang="ru-RU" sz="3400" b="1" dirty="0" smtClean="0">
                <a:solidFill>
                  <a:schemeClr val="accent1">
                    <a:lumMod val="75000"/>
                  </a:schemeClr>
                </a:solidFill>
              </a:rPr>
              <a:t>анализу </a:t>
            </a:r>
            <a:r>
              <a:rPr lang="ru-RU" sz="3400" b="1" dirty="0">
                <a:solidFill>
                  <a:schemeClr val="accent1">
                    <a:lumMod val="75000"/>
                  </a:schemeClr>
                </a:solidFill>
              </a:rPr>
              <a:t>разных видов информации, ее обобщению, навыкам формулирования проблемы и выработки возможных вариантов ее решения в соответствии с установленными критериями. </a:t>
            </a:r>
          </a:p>
        </p:txBody>
      </p:sp>
    </p:spTree>
    <p:extLst>
      <p:ext uri="{BB962C8B-B14F-4D97-AF65-F5344CB8AC3E}">
        <p14:creationId xmlns:p14="http://schemas.microsoft.com/office/powerpoint/2010/main" val="1809934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60785" y="566678"/>
            <a:ext cx="8531524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</a:rPr>
              <a:t>Кейс обычно содержит</a:t>
            </a:r>
            <a:r>
              <a:rPr lang="ru-RU" sz="3200" b="1" dirty="0" smtClean="0">
                <a:solidFill>
                  <a:srgbClr val="C00000"/>
                </a:solidFill>
              </a:rPr>
              <a:t>:</a:t>
            </a:r>
          </a:p>
          <a:p>
            <a:pPr algn="ctr"/>
            <a:endParaRPr lang="ru-RU" sz="3200" b="1" dirty="0">
              <a:solidFill>
                <a:srgbClr val="C00000"/>
              </a:solidFill>
            </a:endParaRPr>
          </a:p>
          <a:p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</a:rPr>
              <a:t>1 - описание конкретной практической ситуации, методический прием обучения по принципу «от типичных ситуаций, примеров – к правилу, а не наоборот», предполагает активный метод обучения, основанный на рассмотрении конкретных (реальных) ситуаций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</a:rPr>
              <a:t>;</a:t>
            </a:r>
          </a:p>
          <a:p>
            <a:endParaRPr lang="ru-RU" sz="2400" b="1" i="1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</a:rPr>
              <a:t>2 – набор специально разработанных учебно-методических материалов на различных носителях (печатных, аудио-, видео- и электронные материалы), выдаваемых учащимся для самостоятельной работы.</a:t>
            </a:r>
          </a:p>
        </p:txBody>
      </p:sp>
    </p:spTree>
    <p:extLst>
      <p:ext uri="{BB962C8B-B14F-4D97-AF65-F5344CB8AC3E}">
        <p14:creationId xmlns:p14="http://schemas.microsoft.com/office/powerpoint/2010/main" val="20282874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88190" y="309445"/>
            <a:ext cx="1157664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        </a:t>
            </a:r>
            <a:r>
              <a:rPr lang="ru-RU" sz="2800" b="1" dirty="0" smtClean="0">
                <a:solidFill>
                  <a:schemeClr val="bg1"/>
                </a:solidFill>
              </a:rPr>
              <a:t>Кейс-технологии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– это не повторение за учителем, не пересказ параграфа или статьи, не ответ на вопрос преподавателя, это анализ конкретной ситуации, который заставляет поднять пласт полученных знаний и применить их на практике.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3797" y="2249338"/>
            <a:ext cx="5420264" cy="4065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2694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41873" y="181155"/>
            <a:ext cx="111970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Технология работы 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</a:rPr>
              <a:t>с кейсом в учебном процессе сравнительно проста и включает 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в 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</a:rPr>
              <a:t>себя следующие этапы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: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96551" y="1552755"/>
            <a:ext cx="895421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-индивидуальная самостоятельная </a:t>
            </a:r>
            <a:r>
              <a:rPr lang="ru-RU" sz="3200" b="1" dirty="0" smtClean="0"/>
              <a:t>работа </a:t>
            </a:r>
            <a:endParaRPr lang="ru-RU" sz="32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1578" y="2514983"/>
            <a:ext cx="2974172" cy="39655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5518" y="2251494"/>
            <a:ext cx="2971440" cy="3961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3924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78634" y="474779"/>
            <a:ext cx="98858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-работа в малых группах по согласованию видения ключевой проблемы и ее решений;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448" y="1627619"/>
            <a:ext cx="3308152" cy="44108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5095" y="2430252"/>
            <a:ext cx="3100837" cy="4134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825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90777" y="198408"/>
            <a:ext cx="10058401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/>
              <a:t>         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На </a:t>
            </a: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</a:rPr>
              <a:t>уроках кейс-технологии можно применять при изучении новых тем, практических занятиях, на повторительно-обобщающих уроках, индивидуально и в группе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36166" y="2260511"/>
            <a:ext cx="94718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 </a:t>
            </a:r>
            <a:endParaRPr lang="ru-RU" sz="32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4785" y="2260511"/>
            <a:ext cx="5566913" cy="4175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89544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654062" y="1259022"/>
            <a:ext cx="933378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b="1" dirty="0" smtClean="0"/>
              <a:t>Результатом </a:t>
            </a:r>
            <a:r>
              <a:rPr lang="ru-RU" sz="2400" b="1" dirty="0"/>
              <a:t>применения метода являются знания и практические навыки. </a:t>
            </a:r>
            <a:endParaRPr lang="ru-RU" sz="2400" b="1" dirty="0" smtClean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b="1" dirty="0" smtClean="0"/>
              <a:t>Его </a:t>
            </a:r>
            <a:r>
              <a:rPr lang="ru-RU" sz="2400" b="1" dirty="0"/>
              <a:t>суть также состоит в том, что учащимся предлагают осмыслить реальную жизненную ситуацию, описание которой одновременно отражает не только какую-либо практическую проблему, но и актуализирует определенный комплекс знаний, который необходимо усвоить при разрешении данной проблемы. </a:t>
            </a:r>
            <a:r>
              <a:rPr lang="ru-RU" sz="2400" b="1" dirty="0" smtClean="0"/>
              <a:t>      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b="1" dirty="0" smtClean="0"/>
              <a:t> При </a:t>
            </a:r>
            <a:r>
              <a:rPr lang="ru-RU" sz="2400" b="1" dirty="0"/>
              <a:t>этом сама проблема не имеет однозначных решений, а обучение становится как бы необходимым условием выживания. </a:t>
            </a:r>
            <a:r>
              <a:rPr lang="ru-RU" sz="2400" b="1" dirty="0" smtClean="0"/>
              <a:t>    </a:t>
            </a:r>
            <a:r>
              <a:rPr lang="ru-RU" sz="2800" b="1" i="1" dirty="0" smtClean="0">
                <a:solidFill>
                  <a:schemeClr val="accent5">
                    <a:lumMod val="75000"/>
                  </a:schemeClr>
                </a:solidFill>
              </a:rPr>
              <a:t>Метод </a:t>
            </a:r>
            <a:r>
              <a:rPr lang="ru-RU" sz="2800" b="1" i="1" dirty="0">
                <a:solidFill>
                  <a:schemeClr val="accent5">
                    <a:lumMod val="75000"/>
                  </a:schemeClr>
                </a:solidFill>
              </a:rPr>
              <a:t>кейсов способствует развитию умения анализировать ситуации, оценивать альтернативы, выбирать оптимальный вариант и планировать его осуществление.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863306" y="181804"/>
            <a:ext cx="992037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Таким образом, использование метода </a:t>
            </a:r>
            <a:r>
              <a:rPr lang="ru-RU" sz="3200" b="1" dirty="0" err="1">
                <a:solidFill>
                  <a:schemeClr val="bg1"/>
                </a:solidFill>
              </a:rPr>
              <a:t>case-study</a:t>
            </a:r>
            <a:r>
              <a:rPr lang="ru-RU" sz="3200" b="1" dirty="0">
                <a:solidFill>
                  <a:schemeClr val="bg1"/>
                </a:solidFill>
              </a:rPr>
              <a:t> имеет множество преимуществ.</a:t>
            </a:r>
          </a:p>
        </p:txBody>
      </p:sp>
    </p:spTree>
    <p:extLst>
      <p:ext uri="{BB962C8B-B14F-4D97-AF65-F5344CB8AC3E}">
        <p14:creationId xmlns:p14="http://schemas.microsoft.com/office/powerpoint/2010/main" val="27064822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39351" y="172528"/>
            <a:ext cx="885070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2256" y="1591574"/>
            <a:ext cx="5618672" cy="4214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1754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907101" y="510280"/>
            <a:ext cx="897147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/>
              <a:t> </a:t>
            </a:r>
            <a:r>
              <a:rPr lang="ru-RU" sz="3600" b="1" dirty="0" smtClean="0"/>
              <a:t>    В </a:t>
            </a:r>
            <a:r>
              <a:rPr lang="ru-RU" sz="3600" b="1" dirty="0"/>
              <a:t>современной школе основная задача педагога заключается в том, чтобы научить ребенка быть успешным в условиях современного общества. </a:t>
            </a:r>
            <a:endParaRPr lang="ru-RU" sz="3600" b="1" dirty="0" smtClean="0"/>
          </a:p>
          <a:p>
            <a:pPr algn="just"/>
            <a:r>
              <a:rPr lang="ru-RU" sz="3600" b="1" dirty="0"/>
              <a:t> </a:t>
            </a:r>
            <a:r>
              <a:rPr lang="ru-RU" sz="3600" b="1" dirty="0" smtClean="0"/>
              <a:t>   Помочь </a:t>
            </a:r>
            <a:r>
              <a:rPr lang="ru-RU" sz="3600" b="1" dirty="0"/>
              <a:t>не только ориентироваться и находить информацию, но и уметь выразить себя, свою индивидуальность, осознать свое место не только в современной цивилизации, но и в истории развития культуры.</a:t>
            </a:r>
          </a:p>
        </p:txBody>
      </p:sp>
    </p:spTree>
    <p:extLst>
      <p:ext uri="{BB962C8B-B14F-4D97-AF65-F5344CB8AC3E}">
        <p14:creationId xmlns:p14="http://schemas.microsoft.com/office/powerpoint/2010/main" val="14085087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34574" y="1319842"/>
            <a:ext cx="9307901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dirty="0" smtClean="0"/>
              <a:t>      </a:t>
            </a:r>
            <a:r>
              <a:rPr lang="ru-RU" sz="4400" b="1" dirty="0" smtClean="0"/>
              <a:t>Миссия </a:t>
            </a:r>
            <a:r>
              <a:rPr lang="ru-RU" sz="4400" b="1" dirty="0"/>
              <a:t>учителя на уроке -развивать творчески мыслящую и эстетически развитую личность. </a:t>
            </a:r>
            <a:r>
              <a:rPr lang="ru-RU" sz="4400" b="1" dirty="0" smtClean="0"/>
              <a:t> Поэтому  </a:t>
            </a:r>
            <a:r>
              <a:rPr lang="ru-RU" sz="4400" b="1" dirty="0"/>
              <a:t>педагоги задумываются о том, как сделать </a:t>
            </a:r>
            <a:r>
              <a:rPr lang="ru-RU" sz="4400" b="1" dirty="0" smtClean="0"/>
              <a:t>процесс обучения </a:t>
            </a:r>
            <a:r>
              <a:rPr lang="ru-RU" sz="4400" b="1" dirty="0"/>
              <a:t>более результативным и радостным.</a:t>
            </a:r>
          </a:p>
        </p:txBody>
      </p:sp>
    </p:spTree>
    <p:extLst>
      <p:ext uri="{BB962C8B-B14F-4D97-AF65-F5344CB8AC3E}">
        <p14:creationId xmlns:p14="http://schemas.microsoft.com/office/powerpoint/2010/main" val="36528842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09955" y="1078303"/>
            <a:ext cx="1003252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70C0"/>
                </a:solidFill>
              </a:rPr>
              <a:t>Использование кейс-технологии как новой формы </a:t>
            </a:r>
            <a:r>
              <a:rPr lang="ru-RU" sz="5400" b="1" dirty="0">
                <a:solidFill>
                  <a:srgbClr val="0070C0"/>
                </a:solidFill>
              </a:rPr>
              <a:t>интерактивного </a:t>
            </a:r>
            <a:r>
              <a:rPr lang="ru-RU" sz="5400" b="1" dirty="0" smtClean="0">
                <a:solidFill>
                  <a:srgbClr val="0070C0"/>
                </a:solidFill>
              </a:rPr>
              <a:t>обучения</a:t>
            </a:r>
          </a:p>
          <a:p>
            <a:pPr algn="ctr"/>
            <a:r>
              <a:rPr lang="ru-RU" sz="5400" b="1" dirty="0" smtClean="0">
                <a:solidFill>
                  <a:srgbClr val="0070C0"/>
                </a:solidFill>
              </a:rPr>
              <a:t> </a:t>
            </a:r>
            <a:r>
              <a:rPr lang="ru-RU" sz="5400" b="1" dirty="0">
                <a:solidFill>
                  <a:srgbClr val="0070C0"/>
                </a:solidFill>
              </a:rPr>
              <a:t>на </a:t>
            </a:r>
            <a:r>
              <a:rPr lang="ru-RU" sz="5400" b="1" dirty="0" smtClean="0">
                <a:solidFill>
                  <a:srgbClr val="0070C0"/>
                </a:solidFill>
              </a:rPr>
              <a:t>уроках</a:t>
            </a:r>
          </a:p>
          <a:p>
            <a:pPr algn="ctr"/>
            <a:r>
              <a:rPr lang="ru-RU" sz="5400" b="1" dirty="0" smtClean="0">
                <a:solidFill>
                  <a:srgbClr val="0070C0"/>
                </a:solidFill>
              </a:rPr>
              <a:t> </a:t>
            </a:r>
            <a:r>
              <a:rPr lang="ru-RU" sz="5400" b="1" dirty="0">
                <a:solidFill>
                  <a:srgbClr val="0070C0"/>
                </a:solidFill>
              </a:rPr>
              <a:t>изобразительного </a:t>
            </a:r>
            <a:r>
              <a:rPr lang="ru-RU" sz="5400" b="1" dirty="0" smtClean="0">
                <a:solidFill>
                  <a:srgbClr val="0070C0"/>
                </a:solidFill>
              </a:rPr>
              <a:t>искусства</a:t>
            </a:r>
            <a:endParaRPr lang="ru-RU" sz="5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3358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656937" y="1859340"/>
            <a:ext cx="91181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7200" b="1" dirty="0" smtClean="0">
                <a:solidFill>
                  <a:schemeClr val="accent1">
                    <a:lumMod val="75000"/>
                  </a:schemeClr>
                </a:solidFill>
              </a:rPr>
              <a:t>Экскурсия </a:t>
            </a:r>
            <a:r>
              <a:rPr lang="ru-RU" sz="7200" b="1" dirty="0">
                <a:solidFill>
                  <a:schemeClr val="accent1">
                    <a:lumMod val="75000"/>
                  </a:schemeClr>
                </a:solidFill>
              </a:rPr>
              <a:t>в историю</a:t>
            </a:r>
          </a:p>
        </p:txBody>
      </p:sp>
    </p:spTree>
    <p:extLst>
      <p:ext uri="{BB962C8B-B14F-4D97-AF65-F5344CB8AC3E}">
        <p14:creationId xmlns:p14="http://schemas.microsoft.com/office/powerpoint/2010/main" val="8214358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93299" y="828136"/>
            <a:ext cx="11611154" cy="5713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  <a:r>
              <a:rPr lang="ru-RU" sz="4000" b="1" dirty="0" smtClean="0">
                <a:solidFill>
                  <a:schemeClr val="bg1"/>
                </a:solidFill>
                <a:ea typeface="Times New Roman" panose="02020603050405020304" pitchFamily="18" charset="0"/>
              </a:rPr>
              <a:t>Обращение </a:t>
            </a:r>
            <a:r>
              <a:rPr lang="ru-RU" sz="4000" b="1" dirty="0">
                <a:solidFill>
                  <a:schemeClr val="bg1"/>
                </a:solidFill>
                <a:ea typeface="Times New Roman" panose="02020603050405020304" pitchFamily="18" charset="0"/>
              </a:rPr>
              <a:t>первобытных людей к новому для них виду деятельности - искусству - одно из величайших событий в истории человечества. Первобытное искусство отразило первые представления человека об окружающем мире, благодаря ему сохранялись и передавались знания и навыки, происходило общение людей друг с </a:t>
            </a:r>
            <a:r>
              <a:rPr lang="ru-RU" sz="4000" b="1" dirty="0" smtClean="0">
                <a:solidFill>
                  <a:schemeClr val="bg1"/>
                </a:solidFill>
                <a:ea typeface="Times New Roman" panose="02020603050405020304" pitchFamily="18" charset="0"/>
              </a:rPr>
              <a:t>другом.</a:t>
            </a:r>
            <a:endParaRPr lang="ru-RU" sz="4000" b="1" dirty="0">
              <a:solidFill>
                <a:schemeClr val="bg1"/>
              </a:solidFill>
              <a:effectLst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63088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0166" y="457200"/>
            <a:ext cx="11714672" cy="582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solidFill>
                  <a:schemeClr val="bg1"/>
                </a:solidFill>
                <a:ea typeface="Times New Roman" panose="02020603050405020304" pitchFamily="18" charset="0"/>
              </a:rPr>
              <a:t>В </a:t>
            </a:r>
            <a:r>
              <a:rPr lang="ru-RU" sz="3600" b="1" dirty="0" smtClean="0">
                <a:solidFill>
                  <a:schemeClr val="bg1"/>
                </a:solidFill>
                <a:ea typeface="Times New Roman" panose="02020603050405020304" pitchFamily="18" charset="0"/>
              </a:rPr>
              <a:t>древнем </a:t>
            </a:r>
            <a:r>
              <a:rPr lang="ru-RU" sz="3600" b="1" dirty="0">
                <a:solidFill>
                  <a:schemeClr val="bg1"/>
                </a:solidFill>
                <a:ea typeface="Times New Roman" panose="02020603050405020304" pitchFamily="18" charset="0"/>
              </a:rPr>
              <a:t>Египте возникла и укрепилась специальная художественная школа. Метод и система обучения у всех педагогов были едиными, ибо утвержденные каноны предписывали строжайшее соблюдение установленных норм. Обучение рисованию строилось на заучивании выработанных правил и канонов. Каноны облегчали изучение приемов рисования, но они сковывали художника, не давали ему изобразить мир таким каким он его видит. </a:t>
            </a:r>
            <a:endParaRPr lang="ru-RU" sz="3600" b="1" dirty="0">
              <a:solidFill>
                <a:schemeClr val="bg1"/>
              </a:solidFill>
              <a:effectLst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65377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05442" y="218121"/>
            <a:ext cx="11386867" cy="6105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3800" b="1" dirty="0" smtClean="0">
                <a:solidFill>
                  <a:schemeClr val="bg1"/>
                </a:solidFill>
                <a:ea typeface="Times New Roman" panose="02020603050405020304" pitchFamily="18" charset="0"/>
              </a:rPr>
              <a:t>   Греческие </a:t>
            </a:r>
            <a:r>
              <a:rPr lang="ru-RU" sz="3800" b="1" dirty="0">
                <a:solidFill>
                  <a:schemeClr val="bg1"/>
                </a:solidFill>
                <a:ea typeface="Times New Roman" panose="02020603050405020304" pitchFamily="18" charset="0"/>
              </a:rPr>
              <a:t>художники-педагоги установили новый метод обучения рисованию, в основе которого лежало рисование с натуры. Они призывали внимательно изучать земную жизнь, а не загробную. </a:t>
            </a:r>
            <a:endParaRPr lang="ru-RU" sz="3800" b="1" dirty="0" smtClean="0">
              <a:solidFill>
                <a:schemeClr val="bg1"/>
              </a:solidFill>
              <a:effectLst/>
              <a:ea typeface="Times New Roman" panose="02020603050405020304" pitchFamily="18" charset="0"/>
            </a:endParaRPr>
          </a:p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3800" b="1" dirty="0">
                <a:solidFill>
                  <a:schemeClr val="bg1"/>
                </a:solidFill>
                <a:ea typeface="Times New Roman" panose="02020603050405020304" pitchFamily="18" charset="0"/>
              </a:rPr>
              <a:t>Изобразительное искусство античного мира по сравнению с египетским обогатилось новыми принципами и методами построения изображения, а вместе с тем и новыми методами обучения. </a:t>
            </a:r>
            <a:endParaRPr lang="ru-RU" sz="3800" b="1" dirty="0">
              <a:solidFill>
                <a:schemeClr val="bg1"/>
              </a:solidFill>
              <a:effectLst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997467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</TotalTime>
  <Words>1044</Words>
  <Application>Microsoft Office PowerPoint</Application>
  <PresentationFormat>Широкоэкранный</PresentationFormat>
  <Paragraphs>47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2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31</cp:revision>
  <dcterms:created xsi:type="dcterms:W3CDTF">2018-10-05T20:59:14Z</dcterms:created>
  <dcterms:modified xsi:type="dcterms:W3CDTF">2018-10-08T15:00:22Z</dcterms:modified>
</cp:coreProperties>
</file>