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7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86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331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858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1901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994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417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8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12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650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49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998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407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954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89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54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2ADC4-03E8-411E-A2AD-336D0A6BE70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D78C0EB-A076-46E9-AAEF-21474C676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92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300" y="1"/>
            <a:ext cx="10882313" cy="13335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Национальные блюда  Германии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34184" y="5156886"/>
            <a:ext cx="4216529" cy="155957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Работу выполнили ученицы 8 г:</a:t>
            </a:r>
          </a:p>
          <a:p>
            <a:r>
              <a:rPr lang="ru-RU" b="1" dirty="0" err="1">
                <a:solidFill>
                  <a:schemeClr val="tx1"/>
                </a:solidFill>
              </a:rPr>
              <a:t>М.Федорова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Е.Солощенко</a:t>
            </a:r>
            <a:endParaRPr lang="ru-RU" b="1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Учитель </a:t>
            </a:r>
            <a:r>
              <a:rPr lang="ru-RU" b="1" dirty="0" err="1">
                <a:solidFill>
                  <a:schemeClr val="tx1"/>
                </a:solidFill>
              </a:rPr>
              <a:t>нем.языка</a:t>
            </a:r>
            <a:r>
              <a:rPr lang="ru-RU" b="1" dirty="0">
                <a:solidFill>
                  <a:schemeClr val="tx1"/>
                </a:solidFill>
              </a:rPr>
              <a:t>: </a:t>
            </a:r>
            <a:r>
              <a:rPr lang="ru-RU" b="1" dirty="0" err="1">
                <a:solidFill>
                  <a:schemeClr val="tx1"/>
                </a:solidFill>
              </a:rPr>
              <a:t>Плясуля</a:t>
            </a:r>
            <a:r>
              <a:rPr lang="ru-RU" b="1" dirty="0">
                <a:solidFill>
                  <a:schemeClr val="tx1"/>
                </a:solidFill>
              </a:rPr>
              <a:t> Т.Г.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1416565"/>
            <a:ext cx="6705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208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325" y="0"/>
            <a:ext cx="3909476" cy="88719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1.</a:t>
            </a:r>
            <a:r>
              <a:rPr lang="en-US" dirty="0" err="1">
                <a:solidFill>
                  <a:schemeClr val="tx1"/>
                </a:solidFill>
              </a:rPr>
              <a:t>Maultaschen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0" y="1143000"/>
            <a:ext cx="5397500" cy="3733800"/>
          </a:xfrm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075773" y="3670300"/>
            <a:ext cx="3992732" cy="5600700"/>
          </a:xfrm>
        </p:spPr>
        <p:txBody>
          <a:bodyPr/>
          <a:lstStyle/>
          <a:p>
            <a:r>
              <a:rPr lang="ru-RU" sz="1800" dirty="0" err="1">
                <a:solidFill>
                  <a:schemeClr val="tx1"/>
                </a:solidFill>
              </a:rPr>
              <a:t>Maultaschen</a:t>
            </a:r>
            <a:r>
              <a:rPr lang="ru-RU" sz="1800" dirty="0">
                <a:solidFill>
                  <a:schemeClr val="tx1"/>
                </a:solidFill>
              </a:rPr>
              <a:t> из Швабии очень похожи на равиоли, но больше. Как правило, они представляют собой квадратные карманы теста размером с ладонь с  начинками, которые охватывают гамму от несладких до сладких и от мясистых до вегетарианских.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Традиционная комбинация - фарш, панировочные сухари, лук и шпинат,  приправленные солью, перцем и петрушкой. Их часто готовят на медленном огне и подают с бульоном вместо соуса для нежного, сливочного лакомства, но иногда жарят на сковороде и намазывают маслом для  дополнительной сытности и придания особенных цвета и вкуса.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83122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376" y="38100"/>
            <a:ext cx="3464976" cy="87449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2.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Labskaus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4360" y="2021250"/>
            <a:ext cx="3992732" cy="6386150"/>
          </a:xfrm>
        </p:spPr>
        <p:txBody>
          <a:bodyPr/>
          <a:lstStyle/>
          <a:p>
            <a:r>
              <a:rPr lang="ru-RU" sz="1800" dirty="0" err="1">
                <a:solidFill>
                  <a:schemeClr val="tx1"/>
                </a:solidFill>
              </a:rPr>
              <a:t>Лабскаус</a:t>
            </a:r>
            <a:r>
              <a:rPr lang="ru-RU" sz="1800" dirty="0">
                <a:solidFill>
                  <a:schemeClr val="tx1"/>
                </a:solidFill>
              </a:rPr>
              <a:t> - не самое привлекательное блюдо, а восхитительное месиво,  которое, как никто другой, представляет морские традиции северной  Германии. Соленая говядина, лук, картофель и маринованная свекла  растираются как каша и подаются с маринованными корнишонами и  </a:t>
            </a:r>
            <a:r>
              <a:rPr lang="ru-RU" sz="1800" dirty="0" err="1">
                <a:solidFill>
                  <a:schemeClr val="tx1"/>
                </a:solidFill>
              </a:rPr>
              <a:t>рулетиками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sz="1800" dirty="0">
                <a:solidFill>
                  <a:schemeClr val="tx1"/>
                </a:solidFill>
              </a:rPr>
              <a:t>Издавна это любимое блюдо  моряков  Балтики  и  Северного моря. Сегодня блюдо подается по всей северной Германии, но особенно в Бремене, Киле и Гамбурге. И хотя на современных кораблях установлены холодильники, он остается популярным средством от  похмелья.</a:t>
            </a:r>
            <a:endParaRPr lang="ru-RU" sz="1800" b="1" dirty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0" y="1104487"/>
            <a:ext cx="4889499" cy="4109838"/>
          </a:xfrm>
        </p:spPr>
      </p:pic>
    </p:spTree>
    <p:extLst>
      <p:ext uri="{BB962C8B-B14F-4D97-AF65-F5344CB8AC3E}">
        <p14:creationId xmlns:p14="http://schemas.microsoft.com/office/powerpoint/2010/main" val="4031215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0925" y="0"/>
            <a:ext cx="2817276" cy="81099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3.</a:t>
            </a:r>
            <a:r>
              <a:rPr lang="en-US" dirty="0">
                <a:solidFill>
                  <a:schemeClr val="tx1"/>
                </a:solidFill>
              </a:rPr>
              <a:t> Schnitzel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47900" y="1003300"/>
            <a:ext cx="4036505" cy="5854700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Некоторые могут утверждать, что шницель австрийский, а не немецкий, но его происхождение на самом деле итальянское.</a:t>
            </a:r>
          </a:p>
          <a:p>
            <a:r>
              <a:rPr lang="ru-RU" sz="2000" dirty="0">
                <a:solidFill>
                  <a:schemeClr val="tx1"/>
                </a:solidFill>
              </a:rPr>
              <a:t>Однако это противоречие не помешало панированным и жареным мясным котлетам стать популярными повсюду в Германии. В то время как  австрийский или венский шницель по закону готовится только из  телятины, немецкий вариант готовится из нежной свинины или индейки и стал  одним из основных продуктов в большинстве  традиционных  ресторанов.</a:t>
            </a:r>
          </a:p>
          <a:p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1346201"/>
            <a:ext cx="5029199" cy="3830438"/>
          </a:xfrm>
        </p:spPr>
      </p:pic>
    </p:spTree>
    <p:extLst>
      <p:ext uri="{BB962C8B-B14F-4D97-AF65-F5344CB8AC3E}">
        <p14:creationId xmlns:p14="http://schemas.microsoft.com/office/powerpoint/2010/main" val="3368651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0125" y="0"/>
            <a:ext cx="3617376" cy="68399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4.</a:t>
            </a:r>
            <a:r>
              <a:rPr lang="en-US" dirty="0" err="1">
                <a:solidFill>
                  <a:schemeClr val="tx1"/>
                </a:solidFill>
              </a:rPr>
              <a:t>Reibekuchen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6572" y="2296680"/>
            <a:ext cx="4198027" cy="4662920"/>
          </a:xfrm>
        </p:spPr>
        <p:txBody>
          <a:bodyPr/>
          <a:lstStyle/>
          <a:p>
            <a:r>
              <a:rPr lang="ru-RU" sz="2000" dirty="0"/>
              <a:t>Жареные картофельные оладьи настолько популярны в Германии, что у нас для них более 40 наименований. Они известны как </a:t>
            </a:r>
            <a:r>
              <a:rPr lang="ru-RU" sz="2000" dirty="0" err="1"/>
              <a:t>reibekuchen</a:t>
            </a:r>
            <a:r>
              <a:rPr lang="ru-RU" sz="2000" dirty="0"/>
              <a:t>, </a:t>
            </a:r>
            <a:r>
              <a:rPr lang="ru-RU" sz="2000" dirty="0" err="1"/>
              <a:t>kartoffelpuffer</a:t>
            </a:r>
            <a:r>
              <a:rPr lang="ru-RU" sz="2000" dirty="0"/>
              <a:t>, </a:t>
            </a:r>
            <a:r>
              <a:rPr lang="ru-RU" sz="2000" dirty="0" err="1"/>
              <a:t>reibeplätzchen</a:t>
            </a:r>
            <a:r>
              <a:rPr lang="ru-RU" sz="2000" dirty="0"/>
              <a:t>, </a:t>
            </a:r>
            <a:r>
              <a:rPr lang="ru-RU" sz="2000" dirty="0" err="1"/>
              <a:t>reiberdatschi</a:t>
            </a:r>
            <a:r>
              <a:rPr lang="ru-RU" sz="2000" dirty="0"/>
              <a:t>, </a:t>
            </a:r>
            <a:r>
              <a:rPr lang="ru-RU" sz="2000" dirty="0" err="1"/>
              <a:t>grumbeerpannekuche</a:t>
            </a:r>
            <a:r>
              <a:rPr lang="ru-RU" sz="2000" dirty="0"/>
              <a:t> и так далее. Они популярны круглый год: в Кельне и Рейнской области они любимы  гуляками во время весенних праздников, и на всех немецких  рождественских ярмарках есть продавцы </a:t>
            </a:r>
            <a:r>
              <a:rPr lang="ru-RU" sz="2000" dirty="0" err="1"/>
              <a:t>рейбекучен</a:t>
            </a:r>
            <a:r>
              <a:rPr lang="ru-RU" sz="2000" dirty="0"/>
              <a:t>, где сотни литров  картофельного теста обрабатываются каждый день в течение  праздничного сезона.</a:t>
            </a:r>
          </a:p>
          <a:p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400" y="1267730"/>
            <a:ext cx="4953000" cy="3812270"/>
          </a:xfrm>
        </p:spPr>
      </p:pic>
    </p:spTree>
    <p:extLst>
      <p:ext uri="{BB962C8B-B14F-4D97-AF65-F5344CB8AC3E}">
        <p14:creationId xmlns:p14="http://schemas.microsoft.com/office/powerpoint/2010/main" val="1295896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25" y="0"/>
            <a:ext cx="2702976" cy="7474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5.</a:t>
            </a:r>
            <a:r>
              <a:rPr lang="en-US" dirty="0">
                <a:solidFill>
                  <a:schemeClr val="tx1"/>
                </a:solidFill>
              </a:rPr>
              <a:t>Rollmops</a:t>
            </a:r>
            <a:br>
              <a:rPr lang="en-US" b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99435" y="1969475"/>
            <a:ext cx="3992732" cy="3927095"/>
          </a:xfrm>
        </p:spPr>
        <p:txBody>
          <a:bodyPr/>
          <a:lstStyle/>
          <a:p>
            <a:r>
              <a:rPr lang="ru-RU" sz="2000" dirty="0" err="1"/>
              <a:t>Роллмопс</a:t>
            </a:r>
            <a:r>
              <a:rPr lang="ru-RU" sz="2000" dirty="0"/>
              <a:t> (во множественном числе),  маринованные филе сельди,  обваливают в соленой начинке, как маринованный корнишон или  зеленая маслина с пиментом, и подают на побережьях со  средневековых времен. Став популярным в начале 19-го века,  когда сеть поездов дальнего следования позволяла перевозить  маринованные продукты, с тех пор </a:t>
            </a:r>
            <a:r>
              <a:rPr lang="ru-RU" sz="2000" dirty="0" err="1"/>
              <a:t>Rollmöpse</a:t>
            </a:r>
            <a:r>
              <a:rPr lang="ru-RU" sz="2000" dirty="0"/>
              <a:t> стал основной закуской  на немецких столах.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980" y="1333500"/>
            <a:ext cx="4633119" cy="3632200"/>
          </a:xfrm>
        </p:spPr>
      </p:pic>
    </p:spTree>
    <p:extLst>
      <p:ext uri="{BB962C8B-B14F-4D97-AF65-F5344CB8AC3E}">
        <p14:creationId xmlns:p14="http://schemas.microsoft.com/office/powerpoint/2010/main" val="1083742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6624" y="0"/>
            <a:ext cx="3820576" cy="72209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6.</a:t>
            </a:r>
            <a:r>
              <a:rPr lang="en-US" dirty="0" err="1">
                <a:solidFill>
                  <a:schemeClr val="tx1"/>
                </a:solidFill>
              </a:rPr>
              <a:t>Käsekuchen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76500" y="596900"/>
            <a:ext cx="4089399" cy="6642100"/>
          </a:xfrm>
        </p:spPr>
        <p:txBody>
          <a:bodyPr/>
          <a:lstStyle/>
          <a:p>
            <a:r>
              <a:rPr lang="ru-RU" sz="1900" dirty="0"/>
              <a:t>В немецком </a:t>
            </a:r>
            <a:r>
              <a:rPr lang="ru-RU" sz="1900" dirty="0" err="1"/>
              <a:t>чизкейке</a:t>
            </a:r>
            <a:r>
              <a:rPr lang="ru-RU" sz="1900" dirty="0"/>
              <a:t> редко встречаются клубника (или любые другие  фрукты), и основа, конечно же, состоит не из крекеров, а из  свежеприготовленного теста (или даже без основы, как например в восточно-прусской версии).</a:t>
            </a:r>
          </a:p>
          <a:p>
            <a:r>
              <a:rPr lang="ru-RU" sz="1900" dirty="0"/>
              <a:t>Начинка производится из нежирного кварка вместо сливочного сыра и  яичной пены, чтобы придать ей больше пуха, а также лимона и ванили для дополнительной свежести. Где бы вы его ни пробовали, вы можете быть уверены,  что это  идеальное угощение с добавлением свежих сливок и горячей чашки кофе.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900" y="1428750"/>
            <a:ext cx="4686299" cy="3803650"/>
          </a:xfrm>
        </p:spPr>
      </p:pic>
    </p:spTree>
    <p:extLst>
      <p:ext uri="{BB962C8B-B14F-4D97-AF65-F5344CB8AC3E}">
        <p14:creationId xmlns:p14="http://schemas.microsoft.com/office/powerpoint/2010/main" val="1614386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025" y="0"/>
            <a:ext cx="3122076" cy="60779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7</a:t>
            </a:r>
            <a:r>
              <a:rPr lang="ru-RU" dirty="0">
                <a:solidFill>
                  <a:schemeClr val="tx1"/>
                </a:solidFill>
              </a:rPr>
              <a:t>.</a:t>
            </a:r>
            <a:r>
              <a:rPr lang="en-US" dirty="0" err="1">
                <a:solidFill>
                  <a:schemeClr val="tx1"/>
                </a:solidFill>
              </a:rPr>
              <a:t>Spaghettieis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35200" y="1972702"/>
            <a:ext cx="5271428" cy="4885297"/>
          </a:xfrm>
        </p:spPr>
        <p:txBody>
          <a:bodyPr/>
          <a:lstStyle/>
          <a:p>
            <a:r>
              <a:rPr lang="ru-RU" sz="1800" dirty="0"/>
              <a:t>Этот десерт является еще одним наследием иммигрантов и популярен  среди немецких детей.</a:t>
            </a:r>
          </a:p>
          <a:p>
            <a:r>
              <a:rPr lang="ru-RU" sz="1800" dirty="0"/>
              <a:t>Спагетти - это блюдо из мороженого, похожее на тарелку спагетти.  Ванильное мороженое отжимают через модифицированный пресс для  лапши, придавая ему вид спагетти. Затем его  помещают поверх  взбитых сливок и покрывают клубничным соусом,  представляющим  собой "томатный соус" и белую шоколадную стружку  для "пармезана".</a:t>
            </a:r>
          </a:p>
          <a:p>
            <a:r>
              <a:rPr lang="ru-RU" sz="1800" dirty="0"/>
              <a:t>Помимо обычного блюда с клубничным соусом, есть также вариации с  темным шоколадным мороженым и орехами, напоминающие спагетти  </a:t>
            </a:r>
            <a:br>
              <a:rPr lang="ru-RU" sz="1800" dirty="0"/>
            </a:br>
            <a:r>
              <a:rPr lang="ru-RU" sz="1800" dirty="0"/>
              <a:t>карбонара вместо спагетти </a:t>
            </a:r>
            <a:r>
              <a:rPr lang="ru-RU" sz="1800" dirty="0" err="1"/>
              <a:t>болоньезе</a:t>
            </a:r>
            <a:r>
              <a:rPr lang="ru-RU" sz="1800" dirty="0"/>
              <a:t>.</a:t>
            </a:r>
          </a:p>
          <a:p>
            <a:r>
              <a:rPr lang="ru-RU" sz="1800" dirty="0"/>
              <a:t>Мороженое спагетти было изобретено в 1969 году </a:t>
            </a:r>
            <a:r>
              <a:rPr lang="ru-RU" sz="1800" dirty="0" err="1"/>
              <a:t>Дарио</a:t>
            </a:r>
            <a:r>
              <a:rPr lang="ru-RU" sz="1800" dirty="0"/>
              <a:t> </a:t>
            </a:r>
            <a:r>
              <a:rPr lang="ru-RU" sz="1800" dirty="0" err="1"/>
              <a:t>Фонтанеллой</a:t>
            </a:r>
            <a:r>
              <a:rPr lang="ru-RU" sz="1800" dirty="0"/>
              <a:t>,  сыном итальянского иммигранта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628" y="1377950"/>
            <a:ext cx="4393272" cy="3752850"/>
          </a:xfrm>
        </p:spPr>
      </p:pic>
    </p:spTree>
    <p:extLst>
      <p:ext uri="{BB962C8B-B14F-4D97-AF65-F5344CB8AC3E}">
        <p14:creationId xmlns:p14="http://schemas.microsoft.com/office/powerpoint/2010/main" val="2552953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1925" y="0"/>
            <a:ext cx="8911687" cy="93980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tx1"/>
                </a:solidFill>
              </a:rPr>
              <a:t>Спасибо за внимание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0" y="1295400"/>
            <a:ext cx="8393112" cy="4902200"/>
          </a:xfrm>
        </p:spPr>
      </p:pic>
    </p:spTree>
    <p:extLst>
      <p:ext uri="{BB962C8B-B14F-4D97-AF65-F5344CB8AC3E}">
        <p14:creationId xmlns:p14="http://schemas.microsoft.com/office/powerpoint/2010/main" val="194318981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</TotalTime>
  <Words>627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Национальные блюда  Германии</vt:lpstr>
      <vt:lpstr>1.Maultaschen</vt:lpstr>
      <vt:lpstr>2. Labskaus</vt:lpstr>
      <vt:lpstr>3. Schnitzel</vt:lpstr>
      <vt:lpstr>4.Reibekuchen</vt:lpstr>
      <vt:lpstr>5.Rollmops </vt:lpstr>
      <vt:lpstr>6.Käsekuchen</vt:lpstr>
      <vt:lpstr>7.Spaghettieis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Национальные блюда  Германии</dc:title>
  <dc:creator>Ритуся</dc:creator>
  <cp:lastModifiedBy>1</cp:lastModifiedBy>
  <cp:revision>9</cp:revision>
  <dcterms:created xsi:type="dcterms:W3CDTF">2021-05-16T17:48:36Z</dcterms:created>
  <dcterms:modified xsi:type="dcterms:W3CDTF">2023-11-13T14:31:57Z</dcterms:modified>
</cp:coreProperties>
</file>