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15"/>
  </p:notes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73" r:id="rId10"/>
    <p:sldId id="269" r:id="rId11"/>
    <p:sldId id="270" r:id="rId12"/>
    <p:sldId id="271" r:id="rId13"/>
    <p:sldId id="27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8CE92-F15D-487F-8C26-4DCE3A784FA7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DB3FDC-A3A8-4C34-AF03-A116668767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55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7412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1996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630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8625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566635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815879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61351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8638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E8595-5071-4576-B9E1-386C1E60BCA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B7F916BC-83A9-427E-BFB4-DA1E8E194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257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E8595-5071-4576-B9E1-386C1E60BCA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916BC-83A9-427E-BFB4-DA1E8E194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13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E8595-5071-4576-B9E1-386C1E60BCA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916BC-83A9-427E-BFB4-DA1E8E194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357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7813"/>
            <a:ext cx="10363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192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6502400" y="1600201"/>
            <a:ext cx="5080000" cy="4530725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D18E3-DEE2-4F8A-8761-7F04C1F690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3243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E349A0-A0D2-49C6-91A7-21545EF058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4219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E8595-5071-4576-B9E1-386C1E60BCA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916BC-83A9-427E-BFB4-DA1E8E194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966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E0E8595-5071-4576-B9E1-386C1E60BCA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B7F916BC-83A9-427E-BFB4-DA1E8E194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279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E8595-5071-4576-B9E1-386C1E60BCA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916BC-83A9-427E-BFB4-DA1E8E194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396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E8595-5071-4576-B9E1-386C1E60BCA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916BC-83A9-427E-BFB4-DA1E8E194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622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E8595-5071-4576-B9E1-386C1E60BCA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916BC-83A9-427E-BFB4-DA1E8E194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36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E8595-5071-4576-B9E1-386C1E60BCA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916BC-83A9-427E-BFB4-DA1E8E194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702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E8595-5071-4576-B9E1-386C1E60BCA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916BC-83A9-427E-BFB4-DA1E8E194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622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E8595-5071-4576-B9E1-386C1E60BCAA}" type="datetimeFigureOut">
              <a:rPr lang="ru-RU" smtClean="0"/>
              <a:pPr/>
              <a:t>13.11.2023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916BC-83A9-427E-BFB4-DA1E8E194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214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CE0E8595-5071-4576-B9E1-386C1E60BCA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B7F916BC-83A9-427E-BFB4-DA1E8E194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992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ое\Физика\8 класс\Электризация тел. Два рода зарядов\electricity-blue-lightning-desig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0" cy="102412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6508" y="453577"/>
            <a:ext cx="11685492" cy="5612925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Электризация тел </a:t>
            </a:r>
            <a:br>
              <a:rPr lang="ru-RU" sz="7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соприкосновении </a:t>
            </a:r>
            <a:br>
              <a:rPr lang="ru-RU" sz="7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Взаимодействие заряженных тел</a:t>
            </a:r>
            <a:br>
              <a:rPr lang="ru-RU" sz="7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 рода зарядов</a:t>
            </a:r>
            <a:endParaRPr lang="ru-RU" sz="72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73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2695" y="-103435"/>
            <a:ext cx="10058400" cy="1609344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Проверь себя!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6627" name="Содержимое 4"/>
          <p:cNvSpPr>
            <a:spLocks noGrp="1"/>
          </p:cNvSpPr>
          <p:nvPr>
            <p:ph idx="1"/>
          </p:nvPr>
        </p:nvSpPr>
        <p:spPr>
          <a:xfrm>
            <a:off x="681671" y="1268943"/>
            <a:ext cx="9182100" cy="4800600"/>
          </a:xfrm>
        </p:spPr>
        <p:txBody>
          <a:bodyPr>
            <a:normAutofit/>
          </a:bodyPr>
          <a:lstStyle/>
          <a:p>
            <a:r>
              <a:rPr lang="ru-RU" altLang="ru-RU" sz="3200" dirty="0" smtClean="0"/>
              <a:t>Пробковые шарики, подвешенные на нитях, заряжены. Какого знака заряды на шариках?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444422" y="2310581"/>
            <a:ext cx="4317282" cy="3655809"/>
            <a:chOff x="3381376" y="3286125"/>
            <a:chExt cx="2214563" cy="230663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3881438" y="3286125"/>
              <a:ext cx="500062" cy="714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095876" y="3286125"/>
              <a:ext cx="500063" cy="714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9" name="Прямая соединительная линия 8"/>
            <p:cNvCxnSpPr>
              <a:stCxn id="6" idx="2"/>
            </p:cNvCxnSpPr>
            <p:nvPr/>
          </p:nvCxnSpPr>
          <p:spPr>
            <a:xfrm rot="5400000">
              <a:off x="3541713" y="3554413"/>
              <a:ext cx="785812" cy="392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>
              <a:stCxn id="7" idx="2"/>
            </p:cNvCxnSpPr>
            <p:nvPr/>
          </p:nvCxnSpPr>
          <p:spPr>
            <a:xfrm rot="5400000">
              <a:off x="4791870" y="3590132"/>
              <a:ext cx="785812" cy="3206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Овал 16"/>
            <p:cNvSpPr/>
            <p:nvPr/>
          </p:nvSpPr>
          <p:spPr>
            <a:xfrm>
              <a:off x="3595689" y="4071939"/>
              <a:ext cx="357187" cy="357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4810125" y="4071939"/>
              <a:ext cx="357188" cy="357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4095750" y="4357688"/>
              <a:ext cx="571500" cy="57150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4381500" y="4929188"/>
              <a:ext cx="46038" cy="5715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 flipV="1">
              <a:off x="4095750" y="5429251"/>
              <a:ext cx="571500" cy="163513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 rot="5400000">
              <a:off x="4237832" y="4644232"/>
              <a:ext cx="285750" cy="158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4238625" y="4643439"/>
              <a:ext cx="285750" cy="158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6639" name="TextBox 28"/>
            <p:cNvSpPr txBox="1">
              <a:spLocks noChangeArrowheads="1"/>
            </p:cNvSpPr>
            <p:nvPr/>
          </p:nvSpPr>
          <p:spPr bwMode="auto">
            <a:xfrm>
              <a:off x="3381376" y="4429125"/>
              <a:ext cx="40957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r>
                <a:rPr lang="ru-RU" altLang="ru-RU"/>
                <a:t>А</a:t>
              </a:r>
            </a:p>
          </p:txBody>
        </p:sp>
        <p:sp>
          <p:nvSpPr>
            <p:cNvPr id="26640" name="TextBox 29"/>
            <p:cNvSpPr txBox="1">
              <a:spLocks noChangeArrowheads="1"/>
            </p:cNvSpPr>
            <p:nvPr/>
          </p:nvSpPr>
          <p:spPr bwMode="auto">
            <a:xfrm>
              <a:off x="5095875" y="4429125"/>
              <a:ext cx="33655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r>
                <a:rPr lang="ru-RU" altLang="ru-RU"/>
                <a:t>Б</a:t>
              </a:r>
            </a:p>
          </p:txBody>
        </p:sp>
      </p:grpSp>
      <p:sp>
        <p:nvSpPr>
          <p:cNvPr id="30737" name="TextBox 30"/>
          <p:cNvSpPr txBox="1">
            <a:spLocks noChangeArrowheads="1"/>
          </p:cNvSpPr>
          <p:nvPr/>
        </p:nvSpPr>
        <p:spPr bwMode="auto">
          <a:xfrm>
            <a:off x="6667499" y="2996953"/>
            <a:ext cx="3991401" cy="206210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32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На А  +, </a:t>
            </a:r>
            <a:r>
              <a:rPr lang="ru-RU" sz="3200" b="1" dirty="0" err="1">
                <a:solidFill>
                  <a:srgbClr val="FFC000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а</a:t>
            </a:r>
            <a:r>
              <a:rPr lang="ru-RU" sz="32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 на Б -.</a:t>
            </a:r>
            <a:endParaRPr lang="ru-RU" sz="32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32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На А -, </a:t>
            </a:r>
            <a:r>
              <a:rPr lang="ru-RU" sz="3200" b="1" dirty="0" err="1">
                <a:solidFill>
                  <a:srgbClr val="FFC000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а</a:t>
            </a:r>
            <a:r>
              <a:rPr lang="ru-RU" sz="32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 на Б +.</a:t>
            </a:r>
            <a:endParaRPr lang="ru-RU" sz="32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32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На А + и на Б +.</a:t>
            </a:r>
            <a:endParaRPr lang="ru-RU" sz="32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32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На А - и на Б -.</a:t>
            </a:r>
            <a:endParaRPr lang="ru-RU" sz="32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24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 bwMode="auto">
          <a:xfrm>
            <a:off x="2959100" y="274638"/>
            <a:ext cx="7499350" cy="1143000"/>
          </a:xfr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altLang="ru-RU" b="1" dirty="0">
                <a:latin typeface="Arial" panose="020B0604020202020204" pitchFamily="34" charset="0"/>
                <a:cs typeface="Arial" panose="020B0604020202020204" pitchFamily="34" charset="0"/>
              </a:rPr>
              <a:t>Какой знак заряда на шариках?</a:t>
            </a:r>
          </a:p>
        </p:txBody>
      </p:sp>
      <p:sp>
        <p:nvSpPr>
          <p:cNvPr id="33808" name="Содержимое 28"/>
          <p:cNvSpPr>
            <a:spLocks noGrp="1"/>
          </p:cNvSpPr>
          <p:nvPr>
            <p:ph sz="half" idx="2"/>
          </p:nvPr>
        </p:nvSpPr>
        <p:spPr>
          <a:xfrm>
            <a:off x="6800852" y="2153097"/>
            <a:ext cx="3912642" cy="23083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Wingdings 2" panose="05020102010507070707" pitchFamily="18" charset="2"/>
              <a:buAutoNum type="arabicPeriod"/>
              <a:defRPr/>
            </a:pPr>
            <a:r>
              <a:rPr lang="ru-RU" sz="3600" dirty="0" smtClean="0">
                <a:solidFill>
                  <a:srgbClr val="FFC000"/>
                </a:solidFill>
                <a:hlinkClick r:id="rId3" action="ppaction://hlinksldjump"/>
              </a:rPr>
              <a:t>На А  +, </a:t>
            </a:r>
            <a:r>
              <a:rPr lang="ru-RU" sz="3600" dirty="0" err="1" smtClean="0">
                <a:solidFill>
                  <a:srgbClr val="FFC000"/>
                </a:solidFill>
                <a:hlinkClick r:id="rId3" action="ppaction://hlinksldjump"/>
              </a:rPr>
              <a:t>а</a:t>
            </a:r>
            <a:r>
              <a:rPr lang="ru-RU" sz="3600" dirty="0" smtClean="0">
                <a:solidFill>
                  <a:srgbClr val="FFC000"/>
                </a:solidFill>
                <a:hlinkClick r:id="rId3" action="ppaction://hlinksldjump"/>
              </a:rPr>
              <a:t> на Б -.</a:t>
            </a:r>
            <a:endParaRPr lang="ru-RU" sz="3600" dirty="0" smtClean="0">
              <a:solidFill>
                <a:srgbClr val="FFC000"/>
              </a:solidFill>
            </a:endParaRPr>
          </a:p>
          <a:p>
            <a:pPr marL="342900" indent="-342900">
              <a:spcAft>
                <a:spcPts val="0"/>
              </a:spcAft>
              <a:buFont typeface="Wingdings 2" panose="05020102010507070707" pitchFamily="18" charset="2"/>
              <a:buAutoNum type="arabicPeriod"/>
              <a:defRPr/>
            </a:pPr>
            <a:r>
              <a:rPr lang="ru-RU" sz="3600" dirty="0" smtClean="0">
                <a:solidFill>
                  <a:srgbClr val="FFC000"/>
                </a:solidFill>
                <a:hlinkClick r:id="rId3" action="ppaction://hlinksldjump"/>
              </a:rPr>
              <a:t>На А -, </a:t>
            </a:r>
            <a:r>
              <a:rPr lang="ru-RU" sz="3600" dirty="0" err="1" smtClean="0">
                <a:solidFill>
                  <a:srgbClr val="FFC000"/>
                </a:solidFill>
                <a:hlinkClick r:id="rId3" action="ppaction://hlinksldjump"/>
              </a:rPr>
              <a:t>а</a:t>
            </a:r>
            <a:r>
              <a:rPr lang="ru-RU" sz="3600" dirty="0" smtClean="0">
                <a:solidFill>
                  <a:srgbClr val="FFC000"/>
                </a:solidFill>
                <a:hlinkClick r:id="rId3" action="ppaction://hlinksldjump"/>
              </a:rPr>
              <a:t> на Б +.</a:t>
            </a:r>
            <a:endParaRPr lang="ru-RU" sz="3600" dirty="0" smtClean="0">
              <a:solidFill>
                <a:srgbClr val="FFC000"/>
              </a:solidFill>
            </a:endParaRPr>
          </a:p>
          <a:p>
            <a:pPr marL="342900" indent="-342900">
              <a:spcAft>
                <a:spcPts val="0"/>
              </a:spcAft>
              <a:buFont typeface="Wingdings 2" panose="05020102010507070707" pitchFamily="18" charset="2"/>
              <a:buAutoNum type="arabicPeriod"/>
              <a:defRPr/>
            </a:pPr>
            <a:r>
              <a:rPr lang="ru-RU" sz="3600" dirty="0" smtClean="0">
                <a:solidFill>
                  <a:srgbClr val="FFC000"/>
                </a:solidFill>
                <a:hlinkClick r:id="rId3" action="ppaction://hlinksldjump"/>
              </a:rPr>
              <a:t>На А + и на Б +.</a:t>
            </a:r>
            <a:endParaRPr lang="ru-RU" sz="3600" dirty="0" smtClean="0">
              <a:solidFill>
                <a:srgbClr val="FFC000"/>
              </a:solidFill>
            </a:endParaRPr>
          </a:p>
          <a:p>
            <a:pPr marL="342900" indent="-342900">
              <a:spcAft>
                <a:spcPts val="0"/>
              </a:spcAft>
              <a:buFont typeface="Wingdings 2" panose="05020102010507070707" pitchFamily="18" charset="2"/>
              <a:buAutoNum type="arabicPeriod"/>
              <a:defRPr/>
            </a:pPr>
            <a:r>
              <a:rPr lang="ru-RU" sz="3600" dirty="0" smtClean="0">
                <a:solidFill>
                  <a:srgbClr val="FFC000"/>
                </a:solidFill>
                <a:hlinkClick r:id="rId4" action="ppaction://hlinksldjump"/>
              </a:rPr>
              <a:t>На А - и на Б -.</a:t>
            </a:r>
            <a:endParaRPr lang="ru-RU" sz="3600" dirty="0" smtClean="0">
              <a:solidFill>
                <a:srgbClr val="FFC00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042219" y="1799303"/>
            <a:ext cx="4376180" cy="4090220"/>
            <a:chOff x="2809875" y="2500313"/>
            <a:chExt cx="2608524" cy="264318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3381376" y="2500314"/>
              <a:ext cx="500063" cy="4603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381501" y="2500314"/>
              <a:ext cx="500063" cy="4603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3005932" y="2732882"/>
              <a:ext cx="857250" cy="3921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>
              <a:stCxn id="7" idx="0"/>
              <a:endCxn id="15" idx="0"/>
            </p:cNvCxnSpPr>
            <p:nvPr/>
          </p:nvCxnSpPr>
          <p:spPr>
            <a:xfrm rot="16200000" flipH="1">
              <a:off x="4398963" y="2732088"/>
              <a:ext cx="857250" cy="3937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Овал 13"/>
            <p:cNvSpPr/>
            <p:nvPr/>
          </p:nvSpPr>
          <p:spPr>
            <a:xfrm>
              <a:off x="3024188" y="3357563"/>
              <a:ext cx="285750" cy="2857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4881563" y="3357563"/>
              <a:ext cx="285750" cy="2857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3738563" y="3429000"/>
              <a:ext cx="914400" cy="91440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4167189" y="4357689"/>
              <a:ext cx="71437" cy="71437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738563" y="5072064"/>
              <a:ext cx="857250" cy="71437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27662" name="Прямая соединительная линия 20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0326" y="3790950"/>
              <a:ext cx="6524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63" name="TextBox 22"/>
            <p:cNvSpPr txBox="1">
              <a:spLocks noChangeArrowheads="1"/>
            </p:cNvSpPr>
            <p:nvPr/>
          </p:nvSpPr>
          <p:spPr bwMode="auto">
            <a:xfrm>
              <a:off x="2809875" y="3643314"/>
              <a:ext cx="33813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r>
                <a:rPr lang="ru-RU" altLang="ru-RU"/>
                <a:t>А</a:t>
              </a:r>
            </a:p>
          </p:txBody>
        </p:sp>
        <p:sp>
          <p:nvSpPr>
            <p:cNvPr id="27664" name="TextBox 24"/>
            <p:cNvSpPr txBox="1">
              <a:spLocks noChangeArrowheads="1"/>
            </p:cNvSpPr>
            <p:nvPr/>
          </p:nvSpPr>
          <p:spPr bwMode="auto">
            <a:xfrm>
              <a:off x="5095875" y="3643313"/>
              <a:ext cx="3225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r>
                <a:rPr lang="ru-RU" altLang="ru-RU"/>
                <a:t>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667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733" y="0"/>
            <a:ext cx="10131425" cy="1456267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знаете ли вы, что…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4733" y="1268760"/>
            <a:ext cx="10764670" cy="5184576"/>
          </a:xfrm>
        </p:spPr>
        <p:txBody>
          <a:bodyPr>
            <a:noAutofit/>
          </a:bodyPr>
          <a:lstStyle/>
          <a:p>
            <a:pPr algn="just"/>
            <a:r>
              <a:rPr lang="ru-RU" sz="2300" dirty="0"/>
              <a:t>... в XVIII веке образованные горожане устраивали светские забавы – электризовали людей, растения и домашних животных, при помощи электрической искры поджигали спирт и т.д.</a:t>
            </a:r>
          </a:p>
          <a:p>
            <a:pPr algn="just"/>
            <a:r>
              <a:rPr lang="ru-RU" sz="2300" dirty="0"/>
              <a:t>... электризация тел нам хорошо знакома в быту. По её вине несказанно быстро притягивают пыль полированная мебель и ковры-паласы, липнут к телу синтетические рубашки и платья, «искрят» кофты и свитера.</a:t>
            </a:r>
          </a:p>
          <a:p>
            <a:pPr algn="just"/>
            <a:r>
              <a:rPr lang="ru-RU" sz="2300" dirty="0"/>
              <a:t>... электризации поддаются все тела: большие и маленькие, твёрдые, жидкие и даже газообразные (вспомните грозовые тучи).</a:t>
            </a:r>
          </a:p>
          <a:p>
            <a:pPr algn="just"/>
            <a:r>
              <a:rPr lang="ru-RU" sz="2300" dirty="0"/>
              <a:t>... если опыты с расчёской или янтарём проводить в темноте и тишине, то можно легко заметить маленькие искорки и даже услышать их треск. Вспомним, что различные искровые явления мы относим к явлениям электрическим. Вот почему электричество назвали «янтарным» именем.</a:t>
            </a:r>
          </a:p>
        </p:txBody>
      </p:sp>
    </p:spTree>
    <p:extLst>
      <p:ext uri="{BB962C8B-B14F-4D97-AF65-F5344CB8AC3E}">
        <p14:creationId xmlns:p14="http://schemas.microsoft.com/office/powerpoint/2010/main" val="204618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4" y="476672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</a:t>
            </a: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1277" y="1556793"/>
            <a:ext cx="11228439" cy="4968551"/>
          </a:xfrm>
        </p:spPr>
        <p:txBody>
          <a:bodyPr>
            <a:noAutofit/>
          </a:bodyPr>
          <a:lstStyle/>
          <a:p>
            <a:r>
              <a:rPr lang="ru-RU" sz="3000" dirty="0">
                <a:latin typeface="+mj-lt"/>
                <a:cs typeface="Times New Roman" pitchFamily="18" charset="0"/>
              </a:rPr>
              <a:t>§ 25, 26</a:t>
            </a:r>
          </a:p>
          <a:p>
            <a:pPr lvl="0"/>
            <a:r>
              <a:rPr lang="ru-RU" sz="3000" dirty="0" smtClean="0">
                <a:latin typeface="+mj-lt"/>
                <a:cs typeface="Times New Roman" pitchFamily="18" charset="0"/>
              </a:rPr>
              <a:t>Домашнее </a:t>
            </a:r>
            <a:r>
              <a:rPr lang="ru-RU" sz="3000" dirty="0">
                <a:latin typeface="+mj-lt"/>
                <a:cs typeface="Times New Roman" pitchFamily="18" charset="0"/>
              </a:rPr>
              <a:t>экспериментальное задание (ДЭЗ): </a:t>
            </a:r>
          </a:p>
          <a:p>
            <a:pPr lvl="0" algn="just"/>
            <a:r>
              <a:rPr lang="ru-RU" sz="3000" u="sng" dirty="0" smtClean="0">
                <a:latin typeface="+mj-lt"/>
                <a:cs typeface="Times New Roman" pitchFamily="18" charset="0"/>
              </a:rPr>
              <a:t>1 </a:t>
            </a:r>
            <a:r>
              <a:rPr lang="ru-RU" sz="3000" u="sng" dirty="0">
                <a:latin typeface="+mj-lt"/>
                <a:cs typeface="Times New Roman" pitchFamily="18" charset="0"/>
              </a:rPr>
              <a:t>вариант</a:t>
            </a:r>
            <a:r>
              <a:rPr lang="ru-RU" sz="3000" dirty="0">
                <a:latin typeface="+mj-lt"/>
                <a:cs typeface="Times New Roman" pitchFamily="18" charset="0"/>
              </a:rPr>
              <a:t>. </a:t>
            </a:r>
            <a:r>
              <a:rPr lang="ru-RU" sz="3000" dirty="0"/>
              <a:t>Исследуйте в домашних условиях синтетическую и натуральную одежду. Какая электризуется сильнее? Напишите </a:t>
            </a:r>
            <a:r>
              <a:rPr lang="ru-RU" sz="3000" dirty="0" smtClean="0"/>
              <a:t>отчет.</a:t>
            </a:r>
          </a:p>
          <a:p>
            <a:pPr lvl="0" algn="just"/>
            <a:r>
              <a:rPr lang="ru-RU" sz="3000" u="sng" dirty="0" smtClean="0"/>
              <a:t>2 </a:t>
            </a:r>
            <a:r>
              <a:rPr lang="ru-RU" sz="3000" u="sng" dirty="0"/>
              <a:t>вариант</a:t>
            </a:r>
            <a:r>
              <a:rPr lang="ru-RU" sz="3000" dirty="0"/>
              <a:t>. Потрите пластмассовую линейку о шерсть и поднесите линейку к тонкой струе воды из крана. Объясните письменно полученное явление.</a:t>
            </a:r>
          </a:p>
        </p:txBody>
      </p:sp>
    </p:spTree>
    <p:extLst>
      <p:ext uri="{BB962C8B-B14F-4D97-AF65-F5344CB8AC3E}">
        <p14:creationId xmlns:p14="http://schemas.microsoft.com/office/powerpoint/2010/main" val="254401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0686" y="189664"/>
            <a:ext cx="10058400" cy="1609344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открытия электричества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12955" y="1484784"/>
            <a:ext cx="6403125" cy="5184576"/>
          </a:xfrm>
        </p:spPr>
        <p:txBody>
          <a:bodyPr>
            <a:noAutofit/>
          </a:bodyPr>
          <a:lstStyle/>
          <a:p>
            <a:pPr marL="0" indent="355600" algn="just">
              <a:buNone/>
            </a:pPr>
            <a:r>
              <a:rPr lang="ru-RU" sz="2100" b="1" dirty="0"/>
              <a:t>Открытие электрических явлений</a:t>
            </a:r>
            <a:r>
              <a:rPr lang="ru-RU" sz="2100" dirty="0"/>
              <a:t> легенда приписывает мыслителю древней Греции </a:t>
            </a:r>
            <a:r>
              <a:rPr lang="ru-RU" sz="2100" b="1" dirty="0"/>
              <a:t>Фалесу</a:t>
            </a:r>
            <a:r>
              <a:rPr lang="ru-RU" sz="2100" dirty="0"/>
              <a:t>, жившему более двух тысячелетий назад. В окрестностях города Магнезия </a:t>
            </a:r>
            <a:r>
              <a:rPr lang="ru-RU" sz="2100" b="1" dirty="0"/>
              <a:t>Фалес</a:t>
            </a:r>
            <a:r>
              <a:rPr lang="ru-RU" sz="2100" dirty="0"/>
              <a:t>  находил  таинственные камешки,  красивые и легкие. Эти дары моря обладали любопытным свойством: если их натирали шерстяной тряпочкой, то к ним прилипали пушинки, легкие кусочки дерева, травы. Такие камешки, выбрасываемые морем, мы сейчас называем </a:t>
            </a:r>
            <a:r>
              <a:rPr lang="ru-RU" sz="2100" b="1" dirty="0"/>
              <a:t>янтарем</a:t>
            </a:r>
            <a:r>
              <a:rPr lang="ru-RU" sz="2100" dirty="0"/>
              <a:t>. Древние же греки </a:t>
            </a:r>
            <a:r>
              <a:rPr lang="ru-RU" sz="2100" b="1" dirty="0"/>
              <a:t>янтарь</a:t>
            </a:r>
            <a:r>
              <a:rPr lang="ru-RU" sz="2100" dirty="0"/>
              <a:t> называли </a:t>
            </a:r>
            <a:r>
              <a:rPr lang="ru-RU" sz="2100" b="1" dirty="0"/>
              <a:t>электроном</a:t>
            </a:r>
            <a:r>
              <a:rPr lang="ru-RU" sz="2100" dirty="0"/>
              <a:t>. </a:t>
            </a:r>
          </a:p>
          <a:p>
            <a:pPr marL="0" indent="355600" algn="just">
              <a:buNone/>
            </a:pPr>
            <a:r>
              <a:rPr lang="ru-RU" sz="2100" dirty="0"/>
              <a:t>Отсюда и образовалось слово </a:t>
            </a:r>
            <a:r>
              <a:rPr lang="ru-RU" sz="2100" b="1" dirty="0"/>
              <a:t>электричество</a:t>
            </a:r>
            <a:r>
              <a:rPr lang="ru-RU" sz="2100" dirty="0"/>
              <a:t>.</a:t>
            </a:r>
          </a:p>
        </p:txBody>
      </p:sp>
      <p:pic>
        <p:nvPicPr>
          <p:cNvPr id="2050" name="Picture 2" descr="E:\Мое\Физика\8 класс\Электризация тел. Два рода зарядов\108414maxi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7861" y="1484784"/>
            <a:ext cx="3655790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818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300251" y="260350"/>
            <a:ext cx="11177516" cy="29527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b="1" dirty="0">
                <a:latin typeface="Times New Roman" pitchFamily="18" charset="0"/>
              </a:rPr>
              <a:t>Янтарь</a:t>
            </a:r>
            <a:r>
              <a:rPr lang="ru-RU" sz="2800" dirty="0">
                <a:latin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</a:rPr>
              <a:t>(окаменевшая смола хвойных деревьев, которые росли на Земле много сотен тысяч лет назад)</a:t>
            </a:r>
            <a:br>
              <a:rPr lang="ru-RU" sz="2800" b="1" dirty="0">
                <a:latin typeface="Times New Roman" pitchFamily="18" charset="0"/>
              </a:rPr>
            </a:br>
            <a:r>
              <a:rPr lang="ru-RU" sz="2800" dirty="0">
                <a:latin typeface="Times New Roman" pitchFamily="18" charset="0"/>
              </a:rPr>
              <a:t>По- </a:t>
            </a:r>
            <a:r>
              <a:rPr lang="ru-RU" sz="2800" dirty="0" err="1">
                <a:latin typeface="Times New Roman" pitchFamily="18" charset="0"/>
              </a:rPr>
              <a:t>гречески</a:t>
            </a:r>
            <a:r>
              <a:rPr lang="ru-RU" sz="2800" dirty="0">
                <a:latin typeface="Times New Roman" pitchFamily="18" charset="0"/>
              </a:rPr>
              <a:t> янтарь – </a:t>
            </a:r>
            <a:r>
              <a:rPr lang="ru-RU" sz="2800" b="1" dirty="0">
                <a:latin typeface="Times New Roman" pitchFamily="18" charset="0"/>
              </a:rPr>
              <a:t>электрон</a:t>
            </a:r>
            <a:r>
              <a:rPr lang="ru-RU" sz="2800" dirty="0">
                <a:latin typeface="Times New Roman" pitchFamily="18" charset="0"/>
              </a:rPr>
              <a:t> «электричество»</a:t>
            </a:r>
            <a:br>
              <a:rPr lang="ru-RU" sz="2800" dirty="0">
                <a:latin typeface="Times New Roman" pitchFamily="18" charset="0"/>
              </a:rPr>
            </a:br>
            <a:r>
              <a:rPr lang="ru-RU" sz="2800" dirty="0">
                <a:latin typeface="Times New Roman" pitchFamily="18" charset="0"/>
              </a:rPr>
              <a:t>Про тело , которое после натирания притягивает к себе другие тела, говорят, что оно </a:t>
            </a:r>
            <a:r>
              <a:rPr lang="ru-RU" sz="2800" b="1" dirty="0">
                <a:latin typeface="Times New Roman" pitchFamily="18" charset="0"/>
              </a:rPr>
              <a:t>наэлектризовано</a:t>
            </a:r>
            <a:r>
              <a:rPr lang="ru-RU" sz="2800" dirty="0">
                <a:latin typeface="Times New Roman" pitchFamily="18" charset="0"/>
              </a:rPr>
              <a:t> или что ему сообщен </a:t>
            </a:r>
            <a:r>
              <a:rPr lang="ru-RU" sz="2800" b="1" dirty="0">
                <a:latin typeface="Times New Roman" pitchFamily="18" charset="0"/>
              </a:rPr>
              <a:t>электрический заряд</a:t>
            </a:r>
          </a:p>
        </p:txBody>
      </p:sp>
      <p:pic>
        <p:nvPicPr>
          <p:cNvPr id="2050" name="Picture 2" descr="Камень Янтарь — фото, магические свойства, кому подходит, каким знакам  зодиака — Jewellery Ma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459" y="2699438"/>
            <a:ext cx="5842102" cy="431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74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3" name="Rectangle 3"/>
          <p:cNvSpPr>
            <a:spLocks noGrp="1"/>
          </p:cNvSpPr>
          <p:nvPr>
            <p:ph type="body" sz="half" idx="1"/>
          </p:nvPr>
        </p:nvSpPr>
        <p:spPr>
          <a:xfrm>
            <a:off x="-235974" y="0"/>
            <a:ext cx="12113341" cy="5896845"/>
          </a:xfrm>
        </p:spPr>
        <p:txBody>
          <a:bodyPr>
            <a:normAutofit/>
          </a:bodyPr>
          <a:lstStyle/>
          <a:p>
            <a:pPr marL="365760" indent="-283464" algn="r">
              <a:spcAft>
                <a:spcPts val="0"/>
              </a:spcAft>
              <a:buNone/>
              <a:defRPr/>
            </a:pPr>
            <a:r>
              <a:rPr lang="ru-RU" sz="7200" b="1" u="sng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Электризация</a:t>
            </a:r>
            <a:r>
              <a:rPr lang="ru-RU" sz="4400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 </a:t>
            </a:r>
          </a:p>
          <a:p>
            <a:pPr marL="365760" indent="-283464" algn="r">
              <a:spcAft>
                <a:spcPts val="0"/>
              </a:spcAft>
              <a:buNone/>
              <a:defRPr/>
            </a:pPr>
            <a:r>
              <a:rPr lang="ru-RU" sz="44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 </a:t>
            </a:r>
            <a:r>
              <a:rPr lang="ru-RU" sz="44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   </a:t>
            </a:r>
          </a:p>
          <a:p>
            <a:pPr marL="365760" indent="-283464" algn="r">
              <a:spcAft>
                <a:spcPts val="0"/>
              </a:spcAft>
              <a:buNone/>
              <a:defRPr/>
            </a:pPr>
            <a:r>
              <a:rPr lang="ru-RU" sz="44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    </a:t>
            </a:r>
            <a:r>
              <a:rPr lang="ru-RU" sz="4400" b="1" i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процесс сообщения телу </a:t>
            </a:r>
          </a:p>
          <a:p>
            <a:pPr marL="365760" indent="-283464" algn="r">
              <a:spcAft>
                <a:spcPts val="0"/>
              </a:spcAft>
              <a:buNone/>
              <a:defRPr/>
            </a:pPr>
            <a:r>
              <a:rPr lang="ru-RU" sz="4400" b="1" i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     электрического заряда</a:t>
            </a:r>
          </a:p>
        </p:txBody>
      </p:sp>
      <p:pic>
        <p:nvPicPr>
          <p:cNvPr id="1026" name="Picture 2" descr="Проблема шапок: как избавиться электризации волос?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30" y="346639"/>
            <a:ext cx="3718335" cy="316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Электрические явления. Электризация тел. Два вида электрических зарядов |  Физика 8 клас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627" y="3515549"/>
            <a:ext cx="4150954" cy="3081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8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28" y="268406"/>
            <a:ext cx="10131425" cy="1456267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зарядов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4129" y="1354068"/>
            <a:ext cx="6039903" cy="5661248"/>
          </a:xfrm>
        </p:spPr>
        <p:txBody>
          <a:bodyPr>
            <a:noAutofit/>
          </a:bodyPr>
          <a:lstStyle/>
          <a:p>
            <a:pPr marL="0" indent="355600" algn="just">
              <a:buNone/>
            </a:pPr>
            <a:r>
              <a:rPr lang="ru-RU" sz="2700" dirty="0"/>
              <a:t>В ходе многочисленных опытов выяснилось, что заряд, полученный при натирании стеклянной палочки о шелк, иного рода, чем заряд, образовавшийся у эбонитовой палочки, натертой о мех.</a:t>
            </a:r>
          </a:p>
          <a:p>
            <a:pPr marL="0" indent="355600" algn="just">
              <a:buNone/>
            </a:pPr>
            <a:r>
              <a:rPr lang="ru-RU" sz="2700" dirty="0"/>
              <a:t>Два разных рода электрических зарядов были условно названы </a:t>
            </a:r>
            <a:r>
              <a:rPr lang="ru-RU" sz="2700" b="1" i="1" dirty="0"/>
              <a:t>положительный</a:t>
            </a:r>
            <a:r>
              <a:rPr lang="ru-RU" sz="2700" dirty="0"/>
              <a:t> и </a:t>
            </a:r>
            <a:r>
              <a:rPr lang="ru-RU" sz="2700" b="1" i="1" dirty="0"/>
              <a:t>отрицательный</a:t>
            </a:r>
            <a:r>
              <a:rPr lang="ru-RU" sz="2700" dirty="0"/>
              <a:t>.</a:t>
            </a:r>
          </a:p>
        </p:txBody>
      </p:sp>
      <p:pic>
        <p:nvPicPr>
          <p:cNvPr id="5122" name="Picture 2" descr="E:\Мое\Физика\8 класс\Электризация тел. Два рода зарядов\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1931" y="706193"/>
            <a:ext cx="5069426" cy="2853083"/>
          </a:xfrm>
          <a:prstGeom prst="rect">
            <a:avLst/>
          </a:prstGeom>
          <a:noFill/>
        </p:spPr>
      </p:pic>
      <p:pic>
        <p:nvPicPr>
          <p:cNvPr id="5123" name="Picture 3" descr="E:\Мое\Физика\8 класс\Электризация тел. Два рода зарядов\0013-012-Polozhitelnyj-i-otritsatelnyj-zarjad-te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61932" y="3697082"/>
            <a:ext cx="4876774" cy="299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9922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Электризация тел может осуществляться не только при трении, но и при соприкосновении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5135" y="1600200"/>
            <a:ext cx="6531591" cy="449580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Поднесем наэлектризованную эбонитовую  палочку к гильзе, изготовленной из металлической фольги и висящей на шелковой нити. Гильза сначала притянется к палочке, затем оттолкнется от нее. Очевидно, гильза, коснувшись палочки, получила от нее отрицательный заряд. </a:t>
            </a:r>
          </a:p>
        </p:txBody>
      </p:sp>
      <p:pic>
        <p:nvPicPr>
          <p:cNvPr id="24580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77747" y="1371600"/>
            <a:ext cx="3873059" cy="4724400"/>
          </a:xfrm>
          <a:noFill/>
        </p:spPr>
      </p:pic>
    </p:spTree>
    <p:extLst>
      <p:ext uri="{BB962C8B-B14F-4D97-AF65-F5344CB8AC3E}">
        <p14:creationId xmlns:p14="http://schemas.microsoft.com/office/powerpoint/2010/main" val="36982508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44129" y="274638"/>
            <a:ext cx="11729884" cy="25828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Тела, имеющие электрические заряды одинакового знака, взаимно отталкиваются.</a:t>
            </a:r>
            <a:r>
              <a:rPr lang="ru-RU" sz="3200" b="1" dirty="0">
                <a:solidFill>
                  <a:srgbClr val="002060"/>
                </a:solidFill>
              </a:rPr>
              <a:t/>
            </a:r>
            <a:br>
              <a:rPr lang="ru-RU" sz="3200" b="1" dirty="0">
                <a:solidFill>
                  <a:srgbClr val="002060"/>
                </a:solidFill>
              </a:rPr>
            </a:br>
            <a:r>
              <a:rPr lang="ru-RU" sz="3200" b="1" dirty="0">
                <a:solidFill>
                  <a:srgbClr val="FFC000"/>
                </a:solidFill>
              </a:rPr>
              <a:t>А тела, имеющие заряды противоположного знака, взаимно притягиваются.</a:t>
            </a:r>
          </a:p>
        </p:txBody>
      </p:sp>
      <p:sp>
        <p:nvSpPr>
          <p:cNvPr id="3" name="Овал 2"/>
          <p:cNvSpPr/>
          <p:nvPr/>
        </p:nvSpPr>
        <p:spPr>
          <a:xfrm>
            <a:off x="2738438" y="2857501"/>
            <a:ext cx="857250" cy="78581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/>
              <a:t>+</a:t>
            </a:r>
          </a:p>
        </p:txBody>
      </p:sp>
      <p:sp>
        <p:nvSpPr>
          <p:cNvPr id="4" name="Овал 3"/>
          <p:cNvSpPr/>
          <p:nvPr/>
        </p:nvSpPr>
        <p:spPr>
          <a:xfrm>
            <a:off x="4310063" y="2857501"/>
            <a:ext cx="857250" cy="78581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/>
              <a:t>+</a:t>
            </a:r>
          </a:p>
        </p:txBody>
      </p:sp>
      <p:sp>
        <p:nvSpPr>
          <p:cNvPr id="5" name="Овал 4"/>
          <p:cNvSpPr/>
          <p:nvPr/>
        </p:nvSpPr>
        <p:spPr>
          <a:xfrm>
            <a:off x="2667000" y="4071939"/>
            <a:ext cx="928688" cy="928687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/>
              <a:t>-</a:t>
            </a:r>
          </a:p>
        </p:txBody>
      </p:sp>
      <p:sp>
        <p:nvSpPr>
          <p:cNvPr id="6" name="Овал 5"/>
          <p:cNvSpPr/>
          <p:nvPr/>
        </p:nvSpPr>
        <p:spPr>
          <a:xfrm>
            <a:off x="4238625" y="4071939"/>
            <a:ext cx="928688" cy="928687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/>
              <a:t>-</a:t>
            </a:r>
          </a:p>
        </p:txBody>
      </p:sp>
      <p:sp>
        <p:nvSpPr>
          <p:cNvPr id="7" name="Овал 6"/>
          <p:cNvSpPr/>
          <p:nvPr/>
        </p:nvSpPr>
        <p:spPr>
          <a:xfrm>
            <a:off x="2381250" y="5286375"/>
            <a:ext cx="928688" cy="92868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/>
              <a:t>+</a:t>
            </a:r>
          </a:p>
        </p:txBody>
      </p:sp>
      <p:sp>
        <p:nvSpPr>
          <p:cNvPr id="8" name="Овал 7"/>
          <p:cNvSpPr/>
          <p:nvPr/>
        </p:nvSpPr>
        <p:spPr>
          <a:xfrm>
            <a:off x="5095875" y="5286375"/>
            <a:ext cx="928688" cy="92868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/>
              <a:t>-</a:t>
            </a:r>
          </a:p>
        </p:txBody>
      </p:sp>
      <p:sp>
        <p:nvSpPr>
          <p:cNvPr id="25609" name="Прямоугольник 8"/>
          <p:cNvSpPr>
            <a:spLocks noChangeArrowheads="1"/>
          </p:cNvSpPr>
          <p:nvPr/>
        </p:nvSpPr>
        <p:spPr bwMode="auto">
          <a:xfrm>
            <a:off x="6381750" y="3714751"/>
            <a:ext cx="35004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ru-RU" altLang="ru-RU" sz="3600" b="1">
                <a:latin typeface="Calibri" panose="020F0502020204030204" pitchFamily="34" charset="0"/>
              </a:rPr>
              <a:t>Отталкиваются</a:t>
            </a:r>
            <a:r>
              <a:rPr lang="ru-RU" altLang="ru-RU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0" name="Стрелка влево 9"/>
          <p:cNvSpPr/>
          <p:nvPr/>
        </p:nvSpPr>
        <p:spPr>
          <a:xfrm>
            <a:off x="2238376" y="3143251"/>
            <a:ext cx="500063" cy="2143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167313" y="3143251"/>
            <a:ext cx="571500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>
            <a:off x="2166938" y="4429126"/>
            <a:ext cx="500062" cy="2143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5167313" y="4429126"/>
            <a:ext cx="571500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3309939" y="5643563"/>
            <a:ext cx="428625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>
            <a:off x="4667251" y="5643563"/>
            <a:ext cx="428625" cy="21431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616" name="Прямоугольник 15"/>
          <p:cNvSpPr>
            <a:spLocks noChangeArrowheads="1"/>
          </p:cNvSpPr>
          <p:nvPr/>
        </p:nvSpPr>
        <p:spPr bwMode="auto">
          <a:xfrm>
            <a:off x="6596064" y="5286376"/>
            <a:ext cx="3546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ru-RU" altLang="ru-RU" sz="4000" b="1">
                <a:latin typeface="Calibri" panose="020F0502020204030204" pitchFamily="34" charset="0"/>
              </a:rPr>
              <a:t>Притягиваются</a:t>
            </a:r>
          </a:p>
        </p:txBody>
      </p:sp>
      <p:sp>
        <p:nvSpPr>
          <p:cNvPr id="17" name="Правая фигурная скобка 16"/>
          <p:cNvSpPr/>
          <p:nvPr/>
        </p:nvSpPr>
        <p:spPr>
          <a:xfrm>
            <a:off x="6024564" y="3357564"/>
            <a:ext cx="357187" cy="1285875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170000"/>
            <a:ext cx="10058400" cy="1609344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Взаимодействие зарядов</a:t>
            </a: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14632" y="1556793"/>
            <a:ext cx="6141408" cy="4569371"/>
          </a:xfrm>
        </p:spPr>
        <p:txBody>
          <a:bodyPr>
            <a:normAutofit/>
          </a:bodyPr>
          <a:lstStyle/>
          <a:p>
            <a:r>
              <a:rPr lang="ru-RU" sz="3000" b="1" i="1" dirty="0"/>
              <a:t>Одноименные заряды отталкиваются, разноименные – притягиваются </a:t>
            </a:r>
            <a:r>
              <a:rPr lang="ru-RU" sz="2800" dirty="0"/>
              <a:t>(учебник, стр.60).</a:t>
            </a:r>
          </a:p>
          <a:p>
            <a:pPr>
              <a:buNone/>
            </a:pPr>
            <a:endParaRPr lang="ru-RU" dirty="0" smtClean="0"/>
          </a:p>
          <a:p>
            <a:r>
              <a:rPr lang="ru-RU" sz="2800" u="sng" dirty="0"/>
              <a:t>Задание</a:t>
            </a:r>
            <a:r>
              <a:rPr lang="ru-RU" sz="2800" dirty="0"/>
              <a:t>: определить виды зарядов на взаимодействующих телах, изображенных на рисунках.</a:t>
            </a:r>
          </a:p>
        </p:txBody>
      </p:sp>
      <p:pic>
        <p:nvPicPr>
          <p:cNvPr id="7170" name="Picture 2" descr="E:\Мое\Физика\8 класс\Электризация тел. Два рода зарядов\image14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8049" y="1628800"/>
            <a:ext cx="3985558" cy="2376264"/>
          </a:xfrm>
          <a:prstGeom prst="rect">
            <a:avLst/>
          </a:prstGeom>
          <a:noFill/>
        </p:spPr>
      </p:pic>
      <p:pic>
        <p:nvPicPr>
          <p:cNvPr id="7171" name="Picture 3" descr="E:\Мое\Физика\8 класс\Электризация тел. Два рода зарядов\image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00056" y="4293096"/>
            <a:ext cx="3837806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2778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0942" y="452285"/>
            <a:ext cx="1119894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0" i="0" dirty="0" smtClean="0">
                <a:effectLst/>
              </a:rPr>
              <a:t>Представление о положительном и отрицательном зарядах, было введено в 1747 году Франклином. Эбонитовая палочка от электризации о шерсть и мех заряжается отрицательно. Заряд, который образуется на стеклянной палочке, потертой о шелк, Франклин назвал положительным</a:t>
            </a:r>
          </a:p>
          <a:p>
            <a:endParaRPr lang="ru-RU" sz="2800" b="0" i="0" dirty="0" smtClean="0">
              <a:effectLst/>
            </a:endParaRPr>
          </a:p>
          <a:p>
            <a:r>
              <a:rPr lang="ru-RU" sz="2800" b="0" i="0" dirty="0" smtClean="0">
                <a:effectLst/>
              </a:rPr>
              <a:t>Положительный заряд в физике обозначается </a:t>
            </a:r>
            <a:r>
              <a:rPr lang="ru-RU" sz="2800" b="1" i="0" dirty="0" smtClean="0">
                <a:effectLst/>
              </a:rPr>
              <a:t>+q или q</a:t>
            </a:r>
            <a:endParaRPr lang="ru-RU" sz="2800" b="0" i="0" dirty="0" smtClean="0">
              <a:effectLst/>
            </a:endParaRPr>
          </a:p>
          <a:p>
            <a:r>
              <a:rPr lang="ru-RU" sz="2800" b="0" i="0" dirty="0" smtClean="0">
                <a:effectLst/>
              </a:rPr>
              <a:t>Отрицательный заряд – </a:t>
            </a:r>
            <a:r>
              <a:rPr lang="ru-RU" sz="2800" b="1" i="0" dirty="0" smtClean="0">
                <a:effectLst/>
              </a:rPr>
              <a:t>-q</a:t>
            </a:r>
          </a:p>
          <a:p>
            <a:endParaRPr lang="ru-RU" sz="2800" b="0" i="0" dirty="0" smtClean="0">
              <a:effectLst/>
            </a:endParaRPr>
          </a:p>
          <a:p>
            <a:r>
              <a:rPr lang="ru-RU" sz="2800" b="1" i="0" u="sng" dirty="0" smtClean="0">
                <a:effectLst/>
              </a:rPr>
              <a:t>Электрический заряд </a:t>
            </a:r>
            <a:r>
              <a:rPr lang="ru-RU" sz="2800" b="1" i="0" dirty="0" smtClean="0">
                <a:effectLst/>
              </a:rPr>
              <a:t>– это мера свойств заряженных тел взаимодействовать друг с другом</a:t>
            </a:r>
            <a:r>
              <a:rPr lang="ru-RU" sz="2800" b="0" i="0" dirty="0" smtClean="0">
                <a:effectLst/>
              </a:rPr>
              <a:t>.</a:t>
            </a:r>
            <a:endParaRPr lang="ru-RU" sz="2800" b="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2518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161</TotalTime>
  <Words>581</Words>
  <Application>Microsoft Office PowerPoint</Application>
  <PresentationFormat>Широкоэкранный</PresentationFormat>
  <Paragraphs>64</Paragraphs>
  <Slides>13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Calibri</vt:lpstr>
      <vt:lpstr>Cambria</vt:lpstr>
      <vt:lpstr>Corbel</vt:lpstr>
      <vt:lpstr>Rockwell</vt:lpstr>
      <vt:lpstr>Rockwell Condensed</vt:lpstr>
      <vt:lpstr>Times New Roman</vt:lpstr>
      <vt:lpstr>Wingdings</vt:lpstr>
      <vt:lpstr>Wingdings 2</vt:lpstr>
      <vt:lpstr>Дерево</vt:lpstr>
      <vt:lpstr>Электризация тел  при соприкосновении  Взаимодействие заряженных тел Два рода зарядов</vt:lpstr>
      <vt:lpstr>История открытия электричества</vt:lpstr>
      <vt:lpstr>Янтарь (окаменевшая смола хвойных деревьев, которые росли на Земле много сотен тысяч лет назад) По- гречески янтарь – электрон «электричество» Про тело , которое после натирания притягивает к себе другие тела, говорят, что оно наэлектризовано или что ему сообщен электрический заряд</vt:lpstr>
      <vt:lpstr>Презентация PowerPoint</vt:lpstr>
      <vt:lpstr>Виды зарядов</vt:lpstr>
      <vt:lpstr>Электризация тел может осуществляться не только при трении, но и при соприкосновении</vt:lpstr>
      <vt:lpstr>Тела, имеющие электрические заряды одинакового знака, взаимно отталкиваются. А тела, имеющие заряды противоположного знака, взаимно притягиваются.</vt:lpstr>
      <vt:lpstr>Взаимодействие зарядов</vt:lpstr>
      <vt:lpstr>Презентация PowerPoint</vt:lpstr>
      <vt:lpstr>Проверь себя!</vt:lpstr>
      <vt:lpstr>Какой знак заряда на шариках?</vt:lpstr>
      <vt:lpstr>А знаете ли вы, что…</vt:lpstr>
      <vt:lpstr>Домашнее 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Елисеева Татьяна</dc:creator>
  <cp:lastModifiedBy>Admin</cp:lastModifiedBy>
  <cp:revision>12</cp:revision>
  <dcterms:created xsi:type="dcterms:W3CDTF">2016-12-06T16:28:01Z</dcterms:created>
  <dcterms:modified xsi:type="dcterms:W3CDTF">2023-11-13T14:40:32Z</dcterms:modified>
</cp:coreProperties>
</file>