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4" r:id="rId8"/>
    <p:sldId id="265" r:id="rId9"/>
    <p:sldId id="261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700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C1EBF-E27D-40BE-B79F-345BA570EF5F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CD1C6-66FF-4624-86E5-1AB358A105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20566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C1EBF-E27D-40BE-B79F-345BA570EF5F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CD1C6-66FF-4624-86E5-1AB358A105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4397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C1EBF-E27D-40BE-B79F-345BA570EF5F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CD1C6-66FF-4624-86E5-1AB358A105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7143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C1EBF-E27D-40BE-B79F-345BA570EF5F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CD1C6-66FF-4624-86E5-1AB358A105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79839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C1EBF-E27D-40BE-B79F-345BA570EF5F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CD1C6-66FF-4624-86E5-1AB358A105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66943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C1EBF-E27D-40BE-B79F-345BA570EF5F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CD1C6-66FF-4624-86E5-1AB358A105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91576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C1EBF-E27D-40BE-B79F-345BA570EF5F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CD1C6-66FF-4624-86E5-1AB358A105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29196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C1EBF-E27D-40BE-B79F-345BA570EF5F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CD1C6-66FF-4624-86E5-1AB358A105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85950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C1EBF-E27D-40BE-B79F-345BA570EF5F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CD1C6-66FF-4624-86E5-1AB358A105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2650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>
            <a:lvl1pPr>
              <a:buClr>
                <a:schemeClr val="accent1">
                  <a:lumMod val="75000"/>
                </a:schemeClr>
              </a:buClr>
              <a:defRPr/>
            </a:lvl1pPr>
            <a:lvl2pPr>
              <a:buClr>
                <a:schemeClr val="accent1">
                  <a:lumMod val="75000"/>
                </a:schemeClr>
              </a:buClr>
              <a:defRPr/>
            </a:lvl2pPr>
            <a:lvl3pPr>
              <a:buClr>
                <a:schemeClr val="accent1">
                  <a:lumMod val="75000"/>
                </a:schemeClr>
              </a:buClr>
              <a:defRPr/>
            </a:lvl3pPr>
            <a:lvl4pPr>
              <a:buClr>
                <a:schemeClr val="accent1">
                  <a:lumMod val="75000"/>
                </a:schemeClr>
              </a:buClr>
              <a:defRPr/>
            </a:lvl4pPr>
            <a:lvl5pPr>
              <a:buClr>
                <a:schemeClr val="accent1">
                  <a:lumMod val="75000"/>
                </a:schemeClr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C1EBF-E27D-40BE-B79F-345BA570EF5F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2F0CD1C6-66FF-4624-86E5-1AB358A105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40738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C1EBF-E27D-40BE-B79F-345BA570EF5F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CD1C6-66FF-4624-86E5-1AB358A105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0764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buClr>
                <a:schemeClr val="accent1">
                  <a:lumMod val="75000"/>
                </a:schemeClr>
              </a:buClr>
              <a:defRPr sz="1800"/>
            </a:lvl1pPr>
            <a:lvl2pPr>
              <a:buClr>
                <a:schemeClr val="accent1">
                  <a:lumMod val="75000"/>
                </a:schemeClr>
              </a:buClr>
              <a:defRPr sz="1600"/>
            </a:lvl2pPr>
            <a:lvl3pPr>
              <a:buClr>
                <a:schemeClr val="accent1">
                  <a:lumMod val="75000"/>
                </a:schemeClr>
              </a:buClr>
              <a:defRPr sz="1400"/>
            </a:lvl3pPr>
            <a:lvl4pPr>
              <a:buClr>
                <a:schemeClr val="accent1">
                  <a:lumMod val="75000"/>
                </a:schemeClr>
              </a:buClr>
              <a:defRPr sz="1200"/>
            </a:lvl4pPr>
            <a:lvl5pPr>
              <a:buClr>
                <a:schemeClr val="accent1">
                  <a:lumMod val="75000"/>
                </a:schemeClr>
              </a:buCl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buClr>
                <a:schemeClr val="accent1">
                  <a:lumMod val="75000"/>
                </a:schemeClr>
              </a:buClr>
              <a:defRPr sz="1800"/>
            </a:lvl1pPr>
            <a:lvl2pPr>
              <a:buClr>
                <a:schemeClr val="accent1">
                  <a:lumMod val="75000"/>
                </a:schemeClr>
              </a:buClr>
              <a:defRPr sz="1600"/>
            </a:lvl2pPr>
            <a:lvl3pPr>
              <a:buClr>
                <a:schemeClr val="accent1">
                  <a:lumMod val="75000"/>
                </a:schemeClr>
              </a:buClr>
              <a:defRPr sz="1400"/>
            </a:lvl3pPr>
            <a:lvl4pPr>
              <a:buClr>
                <a:schemeClr val="accent1">
                  <a:lumMod val="75000"/>
                </a:schemeClr>
              </a:buClr>
              <a:defRPr sz="1200"/>
            </a:lvl4pPr>
            <a:lvl5pPr>
              <a:buClr>
                <a:schemeClr val="accent1">
                  <a:lumMod val="75000"/>
                </a:schemeClr>
              </a:buCl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C1EBF-E27D-40BE-B79F-345BA570EF5F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CD1C6-66FF-4624-86E5-1AB358A105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88250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buClr>
                <a:schemeClr val="accent1">
                  <a:lumMod val="75000"/>
                </a:schemeClr>
              </a:buClr>
              <a:defRPr sz="1800"/>
            </a:lvl1pPr>
            <a:lvl2pPr>
              <a:buClr>
                <a:schemeClr val="accent1">
                  <a:lumMod val="75000"/>
                </a:schemeClr>
              </a:buClr>
              <a:defRPr sz="1600"/>
            </a:lvl2pPr>
            <a:lvl3pPr>
              <a:buClr>
                <a:schemeClr val="accent1">
                  <a:lumMod val="75000"/>
                </a:schemeClr>
              </a:buClr>
              <a:defRPr sz="1400"/>
            </a:lvl3pPr>
            <a:lvl4pPr>
              <a:buClr>
                <a:schemeClr val="accent1">
                  <a:lumMod val="75000"/>
                </a:schemeClr>
              </a:buClr>
              <a:defRPr sz="1200"/>
            </a:lvl4pPr>
            <a:lvl5pPr>
              <a:buClr>
                <a:schemeClr val="accent1">
                  <a:lumMod val="75000"/>
                </a:schemeClr>
              </a:buCl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buClr>
                <a:schemeClr val="accent1">
                  <a:lumMod val="75000"/>
                </a:schemeClr>
              </a:buClr>
              <a:defRPr sz="1800"/>
            </a:lvl1pPr>
            <a:lvl2pPr>
              <a:buClr>
                <a:schemeClr val="accent1">
                  <a:lumMod val="75000"/>
                </a:schemeClr>
              </a:buClr>
              <a:defRPr sz="1600"/>
            </a:lvl2pPr>
            <a:lvl3pPr>
              <a:buClr>
                <a:schemeClr val="accent1">
                  <a:lumMod val="75000"/>
                </a:schemeClr>
              </a:buClr>
              <a:defRPr sz="1400"/>
            </a:lvl3pPr>
            <a:lvl4pPr>
              <a:buClr>
                <a:schemeClr val="accent1">
                  <a:lumMod val="75000"/>
                </a:schemeClr>
              </a:buClr>
              <a:defRPr sz="1200"/>
            </a:lvl4pPr>
            <a:lvl5pPr>
              <a:buClr>
                <a:schemeClr val="accent1">
                  <a:lumMod val="75000"/>
                </a:schemeClr>
              </a:buCl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C1EBF-E27D-40BE-B79F-345BA570EF5F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CD1C6-66FF-4624-86E5-1AB358A105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20691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C1EBF-E27D-40BE-B79F-345BA570EF5F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CD1C6-66FF-4624-86E5-1AB358A105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24033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C1EBF-E27D-40BE-B79F-345BA570EF5F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CD1C6-66FF-4624-86E5-1AB358A105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12626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C1EBF-E27D-40BE-B79F-345BA570EF5F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CD1C6-66FF-4624-86E5-1AB358A105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6627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C1EBF-E27D-40BE-B79F-345BA570EF5F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CD1C6-66FF-4624-86E5-1AB358A105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41318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CAC1EBF-E27D-40BE-B79F-345BA570EF5F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F0CD1C6-66FF-4624-86E5-1AB358A105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2061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7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1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10.w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11500" dirty="0" smtClean="0"/>
              <a:t>Сила </a:t>
            </a:r>
            <a:endParaRPr lang="ru-RU" sz="115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96688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0" y="0"/>
            <a:ext cx="10018713" cy="3124201"/>
          </a:xfrm>
        </p:spPr>
        <p:txBody>
          <a:bodyPr>
            <a:normAutofit/>
          </a:bodyPr>
          <a:lstStyle/>
          <a:p>
            <a:r>
              <a:rPr lang="ru-RU" sz="3600" b="1" dirty="0"/>
              <a:t>Сила – это фи­зи­че­ская ве­ли­чи­на, ха­рак­те­ри­зу­ю­щая дей­ствие од­но­го тела на дру­гое.</a:t>
            </a:r>
            <a:endParaRPr lang="ru-RU" sz="3600" dirty="0"/>
          </a:p>
          <a:p>
            <a:endParaRPr lang="ru-RU" sz="3600" dirty="0"/>
          </a:p>
        </p:txBody>
      </p:sp>
      <p:pic>
        <p:nvPicPr>
          <p:cNvPr id="1026" name="Picture 2" descr="Картинки по запросу сила физика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2674" y="3842128"/>
            <a:ext cx="3886431" cy="3015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Похожее изображение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9105" y="1905828"/>
            <a:ext cx="6602896" cy="4952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37461239"/>
              </p:ext>
            </p:extLst>
          </p:nvPr>
        </p:nvGraphicFramePr>
        <p:xfrm>
          <a:off x="1377950" y="1906588"/>
          <a:ext cx="4211638" cy="949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Уравнение" r:id="rId5" imgW="1282680" imgH="317160" progId="Equation.3">
                  <p:embed/>
                </p:oleObj>
              </mc:Choice>
              <mc:Fallback>
                <p:oleObj name="Уравнение" r:id="rId5" imgW="1282680" imgH="3171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7950" y="1906588"/>
                        <a:ext cx="4211638" cy="949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1086934" y="2855913"/>
                <a:ext cx="5117911" cy="55233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ru-RU" sz="32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</m:acc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ru-RU" sz="3200" b="0" i="1" smtClean="0">
                          <a:latin typeface="Cambria Math" panose="02040503050406030204" pitchFamily="18" charset="0"/>
                        </a:rPr>
                        <m:t>векторная величина</m:t>
                      </m:r>
                    </m:oMath>
                  </m:oMathPara>
                </a14:m>
                <a:endParaRPr lang="ru-RU" sz="32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6934" y="2855913"/>
                <a:ext cx="5117911" cy="552331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74351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Картинки по запросу деформация физика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76"/>
          <a:stretch/>
        </p:blipFill>
        <p:spPr bwMode="auto">
          <a:xfrm>
            <a:off x="6605516" y="3753133"/>
            <a:ext cx="5586484" cy="3623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79844" y="122829"/>
            <a:ext cx="10612156" cy="4258102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3600" dirty="0"/>
              <a:t>Су­ще­ству­ет че­ты­ре при­зна­ка того, что на тело дей­ству­ет сила.</a:t>
            </a:r>
          </a:p>
          <a:p>
            <a:r>
              <a:rPr lang="ru-RU" sz="3600" dirty="0"/>
              <a:t>1. У тела может из­ме­нить­ся зна­че­ние ско­ро­сти.</a:t>
            </a:r>
          </a:p>
          <a:p>
            <a:r>
              <a:rPr lang="ru-RU" sz="3600" dirty="0"/>
              <a:t>2. У тела может из­ме­нить­ся на­прав­ле­ние дви­же­ния.</a:t>
            </a:r>
          </a:p>
          <a:p>
            <a:r>
              <a:rPr lang="ru-RU" sz="3600" dirty="0"/>
              <a:t>3. Может из­ме­нить­ся раз­мер тела.</a:t>
            </a:r>
          </a:p>
          <a:p>
            <a:r>
              <a:rPr lang="ru-RU" sz="3600" dirty="0"/>
              <a:t>4. Может из­ме­нить­ся форма тела.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46110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37230" y="2666999"/>
            <a:ext cx="11154770" cy="3774744"/>
          </a:xfrm>
        </p:spPr>
        <p:txBody>
          <a:bodyPr>
            <a:normAutofit/>
          </a:bodyPr>
          <a:lstStyle/>
          <a:p>
            <a:r>
              <a:rPr lang="ru-RU" sz="3600" b="1" dirty="0"/>
              <a:t>Де­фор­ма­ция – это из­ме­не­ние вза­им­но­го по­ло­же­ния ча­стиц тела, свя­зан­ное с их пе­ре­ме­ще­ни­ем друг от­но­си­тель­но друга</a:t>
            </a:r>
            <a:r>
              <a:rPr lang="ru-RU" sz="3600" dirty="0"/>
              <a:t>.</a:t>
            </a:r>
          </a:p>
          <a:p>
            <a:endParaRPr lang="ru-RU" sz="3600" dirty="0"/>
          </a:p>
        </p:txBody>
      </p:sp>
      <p:pic>
        <p:nvPicPr>
          <p:cNvPr id="3074" name="Picture 2" descr="Картинки по запросу деформация физика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2488" y="-331742"/>
            <a:ext cx="4286250" cy="3514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1916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40" name="Rectangle 24"/>
          <p:cNvSpPr>
            <a:spLocks noChangeArrowheads="1"/>
          </p:cNvSpPr>
          <p:nvPr/>
        </p:nvSpPr>
        <p:spPr bwMode="auto">
          <a:xfrm rot="-1948382">
            <a:off x="5507039" y="2381250"/>
            <a:ext cx="936625" cy="107950"/>
          </a:xfrm>
          <a:prstGeom prst="rect">
            <a:avLst/>
          </a:prstGeom>
          <a:gradFill rotWithShape="1">
            <a:gsLst>
              <a:gs pos="0">
                <a:srgbClr val="053005"/>
              </a:gs>
              <a:gs pos="50000">
                <a:srgbClr val="11A711"/>
              </a:gs>
              <a:gs pos="100000">
                <a:srgbClr val="053005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34839" name="Line 23"/>
          <p:cNvSpPr>
            <a:spLocks noChangeShapeType="1"/>
          </p:cNvSpPr>
          <p:nvPr/>
        </p:nvSpPr>
        <p:spPr bwMode="auto">
          <a:xfrm>
            <a:off x="5519739" y="2708275"/>
            <a:ext cx="4752975" cy="0"/>
          </a:xfrm>
          <a:prstGeom prst="line">
            <a:avLst/>
          </a:prstGeom>
          <a:noFill/>
          <a:ln w="76200">
            <a:solidFill>
              <a:srgbClr val="8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436" name="Freeform 12"/>
          <p:cNvSpPr>
            <a:spLocks/>
          </p:cNvSpPr>
          <p:nvPr/>
        </p:nvSpPr>
        <p:spPr bwMode="auto">
          <a:xfrm>
            <a:off x="2136776" y="1196976"/>
            <a:ext cx="2303463" cy="2447925"/>
          </a:xfrm>
          <a:custGeom>
            <a:avLst/>
            <a:gdLst>
              <a:gd name="T0" fmla="*/ 2147483647 w 1451"/>
              <a:gd name="T1" fmla="*/ 2147483647 h 1542"/>
              <a:gd name="T2" fmla="*/ 2147483647 w 1451"/>
              <a:gd name="T3" fmla="*/ 2147483647 h 1542"/>
              <a:gd name="T4" fmla="*/ 2147483647 w 1451"/>
              <a:gd name="T5" fmla="*/ 2147483647 h 1542"/>
              <a:gd name="T6" fmla="*/ 0 w 1451"/>
              <a:gd name="T7" fmla="*/ 2147483647 h 1542"/>
              <a:gd name="T8" fmla="*/ 2147483647 w 1451"/>
              <a:gd name="T9" fmla="*/ 0 h 1542"/>
              <a:gd name="T10" fmla="*/ 2147483647 w 1451"/>
              <a:gd name="T11" fmla="*/ 2147483647 h 1542"/>
              <a:gd name="T12" fmla="*/ 2147483647 w 1451"/>
              <a:gd name="T13" fmla="*/ 2147483647 h 1542"/>
              <a:gd name="T14" fmla="*/ 2147483647 w 1451"/>
              <a:gd name="T15" fmla="*/ 2147483647 h 1542"/>
              <a:gd name="T16" fmla="*/ 2147483647 w 1451"/>
              <a:gd name="T17" fmla="*/ 2147483647 h 1542"/>
              <a:gd name="T18" fmla="*/ 2147483647 w 1451"/>
              <a:gd name="T19" fmla="*/ 2147483647 h 1542"/>
              <a:gd name="T20" fmla="*/ 2147483647 w 1451"/>
              <a:gd name="T21" fmla="*/ 2147483647 h 1542"/>
              <a:gd name="T22" fmla="*/ 2147483647 w 1451"/>
              <a:gd name="T23" fmla="*/ 2147483647 h 1542"/>
              <a:gd name="T24" fmla="*/ 2147483647 w 1451"/>
              <a:gd name="T25" fmla="*/ 2147483647 h 1542"/>
              <a:gd name="T26" fmla="*/ 2147483647 w 1451"/>
              <a:gd name="T27" fmla="*/ 2147483647 h 1542"/>
              <a:gd name="T28" fmla="*/ 2147483647 w 1451"/>
              <a:gd name="T29" fmla="*/ 2147483647 h 1542"/>
              <a:gd name="T30" fmla="*/ 2147483647 w 1451"/>
              <a:gd name="T31" fmla="*/ 2147483647 h 1542"/>
              <a:gd name="T32" fmla="*/ 2147483647 w 1451"/>
              <a:gd name="T33" fmla="*/ 2147483647 h 1542"/>
              <a:gd name="T34" fmla="*/ 2147483647 w 1451"/>
              <a:gd name="T35" fmla="*/ 2147483647 h 1542"/>
              <a:gd name="T36" fmla="*/ 2147483647 w 1451"/>
              <a:gd name="T37" fmla="*/ 2147483647 h 1542"/>
              <a:gd name="T38" fmla="*/ 2147483647 w 1451"/>
              <a:gd name="T39" fmla="*/ 2147483647 h 1542"/>
              <a:gd name="T40" fmla="*/ 2147483647 w 1451"/>
              <a:gd name="T41" fmla="*/ 2147483647 h 1542"/>
              <a:gd name="T42" fmla="*/ 2147483647 w 1451"/>
              <a:gd name="T43" fmla="*/ 2147483647 h 1542"/>
              <a:gd name="T44" fmla="*/ 2147483647 w 1451"/>
              <a:gd name="T45" fmla="*/ 2147483647 h 1542"/>
              <a:gd name="T46" fmla="*/ 2147483647 w 1451"/>
              <a:gd name="T47" fmla="*/ 2147483647 h 1542"/>
              <a:gd name="T48" fmla="*/ 2147483647 w 1451"/>
              <a:gd name="T49" fmla="*/ 2147483647 h 1542"/>
              <a:gd name="T50" fmla="*/ 2147483647 w 1451"/>
              <a:gd name="T51" fmla="*/ 2147483647 h 1542"/>
              <a:gd name="T52" fmla="*/ 2147483647 w 1451"/>
              <a:gd name="T53" fmla="*/ 2147483647 h 1542"/>
              <a:gd name="T54" fmla="*/ 2147483647 w 1451"/>
              <a:gd name="T55" fmla="*/ 2147483647 h 1542"/>
              <a:gd name="T56" fmla="*/ 2147483647 w 1451"/>
              <a:gd name="T57" fmla="*/ 2147483647 h 1542"/>
              <a:gd name="T58" fmla="*/ 2147483647 w 1451"/>
              <a:gd name="T59" fmla="*/ 2147483647 h 1542"/>
              <a:gd name="T60" fmla="*/ 2147483647 w 1451"/>
              <a:gd name="T61" fmla="*/ 2147483647 h 1542"/>
              <a:gd name="T62" fmla="*/ 2147483647 w 1451"/>
              <a:gd name="T63" fmla="*/ 2147483647 h 1542"/>
              <a:gd name="T64" fmla="*/ 2147483647 w 1451"/>
              <a:gd name="T65" fmla="*/ 2147483647 h 1542"/>
              <a:gd name="T66" fmla="*/ 2147483647 w 1451"/>
              <a:gd name="T67" fmla="*/ 2147483647 h 1542"/>
              <a:gd name="T68" fmla="*/ 2147483647 w 1451"/>
              <a:gd name="T69" fmla="*/ 2147483647 h 1542"/>
              <a:gd name="T70" fmla="*/ 2147483647 w 1451"/>
              <a:gd name="T71" fmla="*/ 2147483647 h 1542"/>
              <a:gd name="T72" fmla="*/ 2147483647 w 1451"/>
              <a:gd name="T73" fmla="*/ 2147483647 h 1542"/>
              <a:gd name="T74" fmla="*/ 2147483647 w 1451"/>
              <a:gd name="T75" fmla="*/ 2147483647 h 1542"/>
              <a:gd name="T76" fmla="*/ 0 w 1451"/>
              <a:gd name="T77" fmla="*/ 2147483647 h 1542"/>
              <a:gd name="T78" fmla="*/ 2147483647 w 1451"/>
              <a:gd name="T79" fmla="*/ 2147483647 h 1542"/>
              <a:gd name="T80" fmla="*/ 2147483647 w 1451"/>
              <a:gd name="T81" fmla="*/ 2147483647 h 1542"/>
              <a:gd name="T82" fmla="*/ 2147483647 w 1451"/>
              <a:gd name="T83" fmla="*/ 2147483647 h 1542"/>
              <a:gd name="T84" fmla="*/ 2147483647 w 1451"/>
              <a:gd name="T85" fmla="*/ 2147483647 h 1542"/>
              <a:gd name="T86" fmla="*/ 2147483647 w 1451"/>
              <a:gd name="T87" fmla="*/ 2147483647 h 1542"/>
              <a:gd name="T88" fmla="*/ 2147483647 w 1451"/>
              <a:gd name="T89" fmla="*/ 2147483647 h 1542"/>
              <a:gd name="T90" fmla="*/ 2147483647 w 1451"/>
              <a:gd name="T91" fmla="*/ 2147483647 h 1542"/>
              <a:gd name="T92" fmla="*/ 2147483647 w 1451"/>
              <a:gd name="T93" fmla="*/ 2147483647 h 1542"/>
              <a:gd name="T94" fmla="*/ 2147483647 w 1451"/>
              <a:gd name="T95" fmla="*/ 2147483647 h 1542"/>
              <a:gd name="T96" fmla="*/ 2147483647 w 1451"/>
              <a:gd name="T97" fmla="*/ 2147483647 h 1542"/>
              <a:gd name="T98" fmla="*/ 2147483647 w 1451"/>
              <a:gd name="T99" fmla="*/ 2147483647 h 1542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1451" h="1542">
                <a:moveTo>
                  <a:pt x="211" y="443"/>
                </a:moveTo>
                <a:lnTo>
                  <a:pt x="136" y="362"/>
                </a:lnTo>
                <a:lnTo>
                  <a:pt x="91" y="226"/>
                </a:lnTo>
                <a:lnTo>
                  <a:pt x="0" y="136"/>
                </a:lnTo>
                <a:lnTo>
                  <a:pt x="91" y="0"/>
                </a:lnTo>
                <a:lnTo>
                  <a:pt x="227" y="226"/>
                </a:lnTo>
                <a:lnTo>
                  <a:pt x="408" y="226"/>
                </a:lnTo>
                <a:lnTo>
                  <a:pt x="363" y="362"/>
                </a:lnTo>
                <a:lnTo>
                  <a:pt x="408" y="544"/>
                </a:lnTo>
                <a:lnTo>
                  <a:pt x="453" y="317"/>
                </a:lnTo>
                <a:lnTo>
                  <a:pt x="618" y="257"/>
                </a:lnTo>
                <a:lnTo>
                  <a:pt x="635" y="359"/>
                </a:lnTo>
                <a:lnTo>
                  <a:pt x="544" y="498"/>
                </a:lnTo>
                <a:lnTo>
                  <a:pt x="499" y="680"/>
                </a:lnTo>
                <a:lnTo>
                  <a:pt x="589" y="725"/>
                </a:lnTo>
                <a:lnTo>
                  <a:pt x="589" y="816"/>
                </a:lnTo>
                <a:lnTo>
                  <a:pt x="680" y="680"/>
                </a:lnTo>
                <a:lnTo>
                  <a:pt x="816" y="725"/>
                </a:lnTo>
                <a:lnTo>
                  <a:pt x="816" y="589"/>
                </a:lnTo>
                <a:lnTo>
                  <a:pt x="998" y="589"/>
                </a:lnTo>
                <a:lnTo>
                  <a:pt x="998" y="771"/>
                </a:lnTo>
                <a:lnTo>
                  <a:pt x="862" y="861"/>
                </a:lnTo>
                <a:lnTo>
                  <a:pt x="816" y="907"/>
                </a:lnTo>
                <a:lnTo>
                  <a:pt x="635" y="907"/>
                </a:lnTo>
                <a:lnTo>
                  <a:pt x="558" y="977"/>
                </a:lnTo>
                <a:lnTo>
                  <a:pt x="408" y="1088"/>
                </a:lnTo>
                <a:lnTo>
                  <a:pt x="635" y="1043"/>
                </a:lnTo>
                <a:lnTo>
                  <a:pt x="779" y="1002"/>
                </a:lnTo>
                <a:lnTo>
                  <a:pt x="907" y="1043"/>
                </a:lnTo>
                <a:lnTo>
                  <a:pt x="1211" y="1011"/>
                </a:lnTo>
                <a:lnTo>
                  <a:pt x="1451" y="1088"/>
                </a:lnTo>
                <a:lnTo>
                  <a:pt x="1278" y="1240"/>
                </a:lnTo>
                <a:lnTo>
                  <a:pt x="952" y="1224"/>
                </a:lnTo>
                <a:lnTo>
                  <a:pt x="816" y="1270"/>
                </a:lnTo>
                <a:lnTo>
                  <a:pt x="589" y="1224"/>
                </a:lnTo>
                <a:lnTo>
                  <a:pt x="317" y="1360"/>
                </a:lnTo>
                <a:lnTo>
                  <a:pt x="181" y="1360"/>
                </a:lnTo>
                <a:lnTo>
                  <a:pt x="45" y="1542"/>
                </a:lnTo>
                <a:lnTo>
                  <a:pt x="0" y="1315"/>
                </a:lnTo>
                <a:lnTo>
                  <a:pt x="181" y="1134"/>
                </a:lnTo>
                <a:lnTo>
                  <a:pt x="181" y="952"/>
                </a:lnTo>
                <a:lnTo>
                  <a:pt x="272" y="952"/>
                </a:lnTo>
                <a:lnTo>
                  <a:pt x="270" y="808"/>
                </a:lnTo>
                <a:lnTo>
                  <a:pt x="321" y="689"/>
                </a:lnTo>
                <a:lnTo>
                  <a:pt x="372" y="816"/>
                </a:lnTo>
                <a:lnTo>
                  <a:pt x="321" y="884"/>
                </a:lnTo>
                <a:lnTo>
                  <a:pt x="406" y="884"/>
                </a:lnTo>
                <a:lnTo>
                  <a:pt x="408" y="771"/>
                </a:lnTo>
                <a:lnTo>
                  <a:pt x="321" y="545"/>
                </a:lnTo>
                <a:lnTo>
                  <a:pt x="211" y="443"/>
                </a:lnTo>
                <a:close/>
              </a:path>
            </a:pathLst>
          </a:custGeom>
          <a:solidFill>
            <a:srgbClr val="11A71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4821" name="Oval 5"/>
          <p:cNvSpPr>
            <a:spLocks noChangeArrowheads="1"/>
          </p:cNvSpPr>
          <p:nvPr/>
        </p:nvSpPr>
        <p:spPr bwMode="auto">
          <a:xfrm>
            <a:off x="5303839" y="4760914"/>
            <a:ext cx="1081087" cy="1044575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grpSp>
        <p:nvGrpSpPr>
          <p:cNvPr id="34826" name="Group 10"/>
          <p:cNvGrpSpPr>
            <a:grpSpLocks/>
          </p:cNvGrpSpPr>
          <p:nvPr/>
        </p:nvGrpSpPr>
        <p:grpSpPr bwMode="auto">
          <a:xfrm rot="-6945487">
            <a:off x="5661819" y="3969544"/>
            <a:ext cx="431800" cy="503238"/>
            <a:chOff x="1655" y="1525"/>
            <a:chExt cx="272" cy="317"/>
          </a:xfrm>
        </p:grpSpPr>
        <p:sp>
          <p:nvSpPr>
            <p:cNvPr id="18450" name="Oval 6"/>
            <p:cNvSpPr>
              <a:spLocks noChangeArrowheads="1"/>
            </p:cNvSpPr>
            <p:nvPr/>
          </p:nvSpPr>
          <p:spPr bwMode="auto">
            <a:xfrm>
              <a:off x="1655" y="1706"/>
              <a:ext cx="136" cy="136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8451" name="Line 7"/>
            <p:cNvSpPr>
              <a:spLocks noChangeShapeType="1"/>
            </p:cNvSpPr>
            <p:nvPr/>
          </p:nvSpPr>
          <p:spPr bwMode="auto">
            <a:xfrm flipV="1">
              <a:off x="1701" y="1525"/>
              <a:ext cx="90" cy="22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52" name="Line 8"/>
            <p:cNvSpPr>
              <a:spLocks noChangeShapeType="1"/>
            </p:cNvSpPr>
            <p:nvPr/>
          </p:nvSpPr>
          <p:spPr bwMode="auto">
            <a:xfrm flipV="1">
              <a:off x="1746" y="1570"/>
              <a:ext cx="136" cy="18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53" name="Line 9"/>
            <p:cNvSpPr>
              <a:spLocks noChangeShapeType="1"/>
            </p:cNvSpPr>
            <p:nvPr/>
          </p:nvSpPr>
          <p:spPr bwMode="auto">
            <a:xfrm flipV="1">
              <a:off x="1746" y="1661"/>
              <a:ext cx="181" cy="1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8440" name="Freeform 11"/>
          <p:cNvSpPr>
            <a:spLocks/>
          </p:cNvSpPr>
          <p:nvPr/>
        </p:nvSpPr>
        <p:spPr bwMode="auto">
          <a:xfrm>
            <a:off x="2063750" y="1339851"/>
            <a:ext cx="2305050" cy="2447925"/>
          </a:xfrm>
          <a:custGeom>
            <a:avLst/>
            <a:gdLst>
              <a:gd name="T0" fmla="*/ 0 w 1452"/>
              <a:gd name="T1" fmla="*/ 2147483647 h 1542"/>
              <a:gd name="T2" fmla="*/ 2147483647 w 1452"/>
              <a:gd name="T3" fmla="*/ 2147483647 h 1542"/>
              <a:gd name="T4" fmla="*/ 2147483647 w 1452"/>
              <a:gd name="T5" fmla="*/ 2147483647 h 1542"/>
              <a:gd name="T6" fmla="*/ 2147483647 w 1452"/>
              <a:gd name="T7" fmla="*/ 2147483647 h 1542"/>
              <a:gd name="T8" fmla="*/ 2147483647 w 1452"/>
              <a:gd name="T9" fmla="*/ 2147483647 h 1542"/>
              <a:gd name="T10" fmla="*/ 2147483647 w 1452"/>
              <a:gd name="T11" fmla="*/ 2147483647 h 1542"/>
              <a:gd name="T12" fmla="*/ 2147483647 w 1452"/>
              <a:gd name="T13" fmla="*/ 2147483647 h 1542"/>
              <a:gd name="T14" fmla="*/ 2147483647 w 1452"/>
              <a:gd name="T15" fmla="*/ 2147483647 h 1542"/>
              <a:gd name="T16" fmla="*/ 2147483647 w 1452"/>
              <a:gd name="T17" fmla="*/ 2147483647 h 1542"/>
              <a:gd name="T18" fmla="*/ 2147483647 w 1452"/>
              <a:gd name="T19" fmla="*/ 2147483647 h 1542"/>
              <a:gd name="T20" fmla="*/ 2147483647 w 1452"/>
              <a:gd name="T21" fmla="*/ 2147483647 h 1542"/>
              <a:gd name="T22" fmla="*/ 2147483647 w 1452"/>
              <a:gd name="T23" fmla="*/ 0 h 1542"/>
              <a:gd name="T24" fmla="*/ 2147483647 w 1452"/>
              <a:gd name="T25" fmla="*/ 2147483647 h 1542"/>
              <a:gd name="T26" fmla="*/ 2147483647 w 1452"/>
              <a:gd name="T27" fmla="*/ 2147483647 h 1542"/>
              <a:gd name="T28" fmla="*/ 2147483647 w 1452"/>
              <a:gd name="T29" fmla="*/ 2147483647 h 1542"/>
              <a:gd name="T30" fmla="*/ 2147483647 w 1452"/>
              <a:gd name="T31" fmla="*/ 2147483647 h 1542"/>
              <a:gd name="T32" fmla="*/ 2147483647 w 1452"/>
              <a:gd name="T33" fmla="*/ 2147483647 h 1542"/>
              <a:gd name="T34" fmla="*/ 0 w 1452"/>
              <a:gd name="T35" fmla="*/ 2147483647 h 1542"/>
              <a:gd name="T36" fmla="*/ 0 w 1452"/>
              <a:gd name="T37" fmla="*/ 2147483647 h 1542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1452" h="1542">
                <a:moveTo>
                  <a:pt x="0" y="1542"/>
                </a:moveTo>
                <a:lnTo>
                  <a:pt x="273" y="1180"/>
                </a:lnTo>
                <a:lnTo>
                  <a:pt x="635" y="1089"/>
                </a:lnTo>
                <a:lnTo>
                  <a:pt x="1452" y="1089"/>
                </a:lnTo>
                <a:lnTo>
                  <a:pt x="681" y="1044"/>
                </a:lnTo>
                <a:lnTo>
                  <a:pt x="318" y="1134"/>
                </a:lnTo>
                <a:lnTo>
                  <a:pt x="545" y="817"/>
                </a:lnTo>
                <a:lnTo>
                  <a:pt x="998" y="635"/>
                </a:lnTo>
                <a:lnTo>
                  <a:pt x="545" y="771"/>
                </a:lnTo>
                <a:lnTo>
                  <a:pt x="545" y="182"/>
                </a:lnTo>
                <a:lnTo>
                  <a:pt x="499" y="590"/>
                </a:lnTo>
                <a:lnTo>
                  <a:pt x="182" y="0"/>
                </a:lnTo>
                <a:lnTo>
                  <a:pt x="499" y="681"/>
                </a:lnTo>
                <a:lnTo>
                  <a:pt x="499" y="771"/>
                </a:lnTo>
                <a:lnTo>
                  <a:pt x="363" y="998"/>
                </a:lnTo>
                <a:lnTo>
                  <a:pt x="363" y="635"/>
                </a:lnTo>
                <a:lnTo>
                  <a:pt x="318" y="998"/>
                </a:lnTo>
                <a:lnTo>
                  <a:pt x="0" y="1452"/>
                </a:lnTo>
                <a:lnTo>
                  <a:pt x="0" y="1542"/>
                </a:lnTo>
                <a:close/>
              </a:path>
            </a:pathLst>
          </a:custGeom>
          <a:solidFill>
            <a:srgbClr val="8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34832" name="Group 16"/>
          <p:cNvGrpSpPr>
            <a:grpSpLocks/>
          </p:cNvGrpSpPr>
          <p:nvPr/>
        </p:nvGrpSpPr>
        <p:grpSpPr bwMode="auto">
          <a:xfrm>
            <a:off x="5664201" y="1989139"/>
            <a:ext cx="1311275" cy="719137"/>
            <a:chOff x="784" y="1979"/>
            <a:chExt cx="1993" cy="1075"/>
          </a:xfrm>
        </p:grpSpPr>
        <p:sp>
          <p:nvSpPr>
            <p:cNvPr id="18446" name="AutoShape 17"/>
            <p:cNvSpPr>
              <a:spLocks noChangeArrowheads="1"/>
            </p:cNvSpPr>
            <p:nvPr/>
          </p:nvSpPr>
          <p:spPr bwMode="auto">
            <a:xfrm rot="-1619216">
              <a:off x="1474" y="1979"/>
              <a:ext cx="740" cy="757"/>
            </a:xfrm>
            <a:prstGeom prst="parallelogram">
              <a:avLst>
                <a:gd name="adj" fmla="val 42384"/>
              </a:avLst>
            </a:prstGeom>
            <a:solidFill>
              <a:srgbClr val="286A3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8447" name="Rectangle 18"/>
            <p:cNvSpPr>
              <a:spLocks noChangeArrowheads="1"/>
            </p:cNvSpPr>
            <p:nvPr/>
          </p:nvSpPr>
          <p:spPr bwMode="auto">
            <a:xfrm rot="-895885">
              <a:off x="784" y="2866"/>
              <a:ext cx="1226" cy="91"/>
            </a:xfrm>
            <a:prstGeom prst="rect">
              <a:avLst/>
            </a:prstGeom>
            <a:solidFill>
              <a:srgbClr val="286A3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8448" name="Rectangle 19"/>
            <p:cNvSpPr>
              <a:spLocks noChangeArrowheads="1"/>
            </p:cNvSpPr>
            <p:nvPr/>
          </p:nvSpPr>
          <p:spPr bwMode="auto">
            <a:xfrm rot="-1438212">
              <a:off x="1825" y="2105"/>
              <a:ext cx="952" cy="181"/>
            </a:xfrm>
            <a:prstGeom prst="rect">
              <a:avLst/>
            </a:prstGeom>
            <a:gradFill rotWithShape="1">
              <a:gsLst>
                <a:gs pos="0">
                  <a:srgbClr val="084D08"/>
                </a:gs>
                <a:gs pos="50000">
                  <a:srgbClr val="11A711"/>
                </a:gs>
                <a:gs pos="100000">
                  <a:srgbClr val="084D08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8449" name="Oval 20"/>
            <p:cNvSpPr>
              <a:spLocks noChangeArrowheads="1"/>
            </p:cNvSpPr>
            <p:nvPr/>
          </p:nvSpPr>
          <p:spPr bwMode="auto">
            <a:xfrm>
              <a:off x="1474" y="2478"/>
              <a:ext cx="576" cy="576"/>
            </a:xfrm>
            <a:prstGeom prst="ellipse">
              <a:avLst/>
            </a:prstGeom>
            <a:gradFill rotWithShape="1">
              <a:gsLst>
                <a:gs pos="0">
                  <a:srgbClr val="13B913"/>
                </a:gs>
                <a:gs pos="100000">
                  <a:srgbClr val="021102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</p:grpSp>
      <p:sp>
        <p:nvSpPr>
          <p:cNvPr id="34837" name="Oval 21"/>
          <p:cNvSpPr>
            <a:spLocks noChangeArrowheads="1"/>
          </p:cNvSpPr>
          <p:nvPr/>
        </p:nvSpPr>
        <p:spPr bwMode="auto">
          <a:xfrm>
            <a:off x="6889751" y="1844676"/>
            <a:ext cx="144463" cy="144463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34838" name="AutoShape 22"/>
          <p:cNvSpPr>
            <a:spLocks noChangeArrowheads="1"/>
          </p:cNvSpPr>
          <p:nvPr/>
        </p:nvSpPr>
        <p:spPr bwMode="auto">
          <a:xfrm>
            <a:off x="6745289" y="1700213"/>
            <a:ext cx="503237" cy="431800"/>
          </a:xfrm>
          <a:prstGeom prst="irregularSeal1">
            <a:avLst/>
          </a:prstGeom>
          <a:gradFill rotWithShape="1">
            <a:gsLst>
              <a:gs pos="0">
                <a:srgbClr val="FFFF00"/>
              </a:gs>
              <a:gs pos="100000">
                <a:srgbClr val="FF7313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8444" name="Oval 25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9912351" y="6381750"/>
            <a:ext cx="576263" cy="215900"/>
          </a:xfrm>
          <a:prstGeom prst="ellipse">
            <a:avLst/>
          </a:prstGeom>
          <a:gradFill rotWithShape="1">
            <a:gsLst>
              <a:gs pos="0">
                <a:srgbClr val="FFFFCC"/>
              </a:gs>
              <a:gs pos="100000">
                <a:srgbClr val="DBDBAF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pic>
        <p:nvPicPr>
          <p:cNvPr id="34842" name="Picture 26" descr="appl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51" y="2997200"/>
            <a:ext cx="765175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 Box 4"/>
          <p:cNvSpPr txBox="1">
            <a:spLocks noChangeArrowheads="1"/>
          </p:cNvSpPr>
          <p:nvPr/>
        </p:nvSpPr>
        <p:spPr bwMode="auto">
          <a:xfrm>
            <a:off x="3067579" y="85564"/>
            <a:ext cx="6480175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sz="4000" b="1" dirty="0">
                <a:latin typeface="Courier New" panose="02070309020205020404" pitchFamily="49" charset="0"/>
              </a:rPr>
              <a:t>Явление тяготения</a:t>
            </a:r>
          </a:p>
          <a:p>
            <a:pPr algn="ctr"/>
            <a:r>
              <a:rPr lang="ru-RU" altLang="ru-RU" sz="4000" b="1" dirty="0">
                <a:latin typeface="Courier New" panose="02070309020205020404" pitchFamily="49" charset="0"/>
              </a:rPr>
              <a:t>Сила тяжести</a:t>
            </a:r>
          </a:p>
        </p:txBody>
      </p:sp>
    </p:spTree>
    <p:extLst>
      <p:ext uri="{BB962C8B-B14F-4D97-AF65-F5344CB8AC3E}">
        <p14:creationId xmlns:p14="http://schemas.microsoft.com/office/powerpoint/2010/main" val="4109685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0.0 L -0.00243 0.5775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48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2" y="288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348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0.00787 C 0.01406 -0.00533 0.0283 -0.01852 0.04566 -0.02685 C 0.06302 -0.03496 0.07639 -0.04514 0.10347 -0.04074 C 0.13055 -0.03611 0.17309 -0.02338 0.20833 0.00069 C 0.24357 0.025 0.27916 0.06481 0.31493 0.10509 " pathEditMode="relative" rAng="0" ptsTypes="aaaaA">
                                      <p:cBhvr>
                                        <p:cTn id="26" dur="1000" fill="hold"/>
                                        <p:tgtEl>
                                          <p:spTgt spid="348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747" y="21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2.31214E-6 C 0.06893 2.31214E-6 0.125 0.07029 0.125 0.15699 C 0.125 0.24393 0.06893 0.31468 -1.66667E-6 0.31468 C -0.06892 0.31468 -0.125 0.24393 -0.125 0.15699 C -0.125 0.07029 -0.06892 2.31214E-6 -1.66667E-6 2.31214E-6 Z " pathEditMode="relative" rAng="0" ptsTypes="fffff">
                                      <p:cBhvr>
                                        <p:cTn id="36" dur="20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723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8" dur="20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40" grpId="0" animBg="1"/>
      <p:bldP spid="34839" grpId="0" animBg="1"/>
      <p:bldP spid="34821" grpId="0" animBg="1"/>
      <p:bldP spid="34837" grpId="0" animBg="1"/>
      <p:bldP spid="34837" grpId="1" animBg="1"/>
      <p:bldP spid="34838" grpId="0" animBg="1"/>
      <p:bldP spid="34838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34658" y="428766"/>
            <a:ext cx="7511600" cy="3124201"/>
          </a:xfrm>
        </p:spPr>
        <p:txBody>
          <a:bodyPr/>
          <a:lstStyle/>
          <a:p>
            <a:r>
              <a:rPr lang="ru-RU" sz="3600" b="1" dirty="0"/>
              <a:t>Силой тя­же­сти на­зы­ва­ет­ся сила, с ко­то­рой все тела при­тя­ги­ва­ют­ся к Земле.</a:t>
            </a:r>
            <a:endParaRPr lang="ru-RU" sz="3600" dirty="0"/>
          </a:p>
          <a:p>
            <a:endParaRPr lang="ru-RU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4F2E6"/>
              </a:clrFrom>
              <a:clrTo>
                <a:srgbClr val="F4F2E6">
                  <a:alpha val="0"/>
                </a:srgbClr>
              </a:clrTo>
            </a:clrChange>
            <a:lum bright="-6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51" t="12122" r="3127" b="68686"/>
          <a:stretch>
            <a:fillRect/>
          </a:stretch>
        </p:blipFill>
        <p:spPr bwMode="auto">
          <a:xfrm>
            <a:off x="4068191" y="3898710"/>
            <a:ext cx="8123809" cy="2388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1EBDD"/>
              </a:clrFrom>
              <a:clrTo>
                <a:srgbClr val="F1EBDD">
                  <a:alpha val="0"/>
                </a:srgbClr>
              </a:clrTo>
            </a:clrChange>
            <a:lum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7"/>
          <a:stretch>
            <a:fillRect/>
          </a:stretch>
        </p:blipFill>
        <p:spPr bwMode="auto">
          <a:xfrm>
            <a:off x="1484310" y="310595"/>
            <a:ext cx="2850347" cy="5480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7744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Text Box 18"/>
          <p:cNvSpPr txBox="1">
            <a:spLocks noChangeArrowheads="1"/>
          </p:cNvSpPr>
          <p:nvPr/>
        </p:nvSpPr>
        <p:spPr bwMode="auto">
          <a:xfrm>
            <a:off x="1704181" y="116158"/>
            <a:ext cx="5545138" cy="244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800" b="1" dirty="0"/>
              <a:t>Сила тяжести, действующая на тело, пропорциональна его массе.</a:t>
            </a:r>
          </a:p>
          <a:p>
            <a:pPr eaLnBrk="1" hangingPunct="1">
              <a:spcBef>
                <a:spcPct val="50000"/>
              </a:spcBef>
            </a:pPr>
            <a:r>
              <a:rPr lang="ru-RU" altLang="ru-RU" sz="2800" b="1" dirty="0"/>
              <a:t>На тело массой 1 кг действует сила тяжести 1 Н.</a:t>
            </a:r>
          </a:p>
        </p:txBody>
      </p:sp>
      <p:grpSp>
        <p:nvGrpSpPr>
          <p:cNvPr id="43035" name="Group 27"/>
          <p:cNvGrpSpPr>
            <a:grpSpLocks/>
          </p:cNvGrpSpPr>
          <p:nvPr/>
        </p:nvGrpSpPr>
        <p:grpSpPr bwMode="auto">
          <a:xfrm>
            <a:off x="6159263" y="3028288"/>
            <a:ext cx="5041900" cy="2424113"/>
            <a:chOff x="2426" y="2614"/>
            <a:chExt cx="3176" cy="1527"/>
          </a:xfrm>
        </p:grpSpPr>
        <p:graphicFrame>
          <p:nvGraphicFramePr>
            <p:cNvPr id="21511" name="Object 28"/>
            <p:cNvGraphicFramePr>
              <a:graphicFrameLocks noChangeAspect="1"/>
            </p:cNvGraphicFramePr>
            <p:nvPr/>
          </p:nvGraphicFramePr>
          <p:xfrm>
            <a:off x="2472" y="3203"/>
            <a:ext cx="1224" cy="7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26" name="Формула" r:id="rId3" imgW="647419" imgH="393529" progId="Equation.3">
                    <p:embed/>
                  </p:oleObj>
                </mc:Choice>
                <mc:Fallback>
                  <p:oleObj name="Формула" r:id="rId3" imgW="647419" imgH="393529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72" y="3203"/>
                          <a:ext cx="1224" cy="74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1512" name="Object 29"/>
            <p:cNvGraphicFramePr>
              <a:graphicFrameLocks noChangeAspect="1"/>
            </p:cNvGraphicFramePr>
            <p:nvPr/>
          </p:nvGraphicFramePr>
          <p:xfrm>
            <a:off x="2426" y="2614"/>
            <a:ext cx="1724" cy="56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27" name="Формула" r:id="rId5" imgW="698500" imgH="228600" progId="Equation.3">
                    <p:embed/>
                  </p:oleObj>
                </mc:Choice>
                <mc:Fallback>
                  <p:oleObj name="Формула" r:id="rId5" imgW="69850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26" y="2614"/>
                          <a:ext cx="1724" cy="56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1513" name="Text Box 30"/>
            <p:cNvSpPr txBox="1">
              <a:spLocks noChangeArrowheads="1"/>
            </p:cNvSpPr>
            <p:nvPr/>
          </p:nvSpPr>
          <p:spPr bwMode="auto">
            <a:xfrm>
              <a:off x="3787" y="3385"/>
              <a:ext cx="1815" cy="7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ru-RU" altLang="ru-RU" b="1" i="1">
                  <a:latin typeface="Arial" panose="020B0604020202020204" pitchFamily="34" charset="0"/>
                </a:rPr>
                <a:t>- ускорение свободного падения</a:t>
              </a:r>
            </a:p>
          </p:txBody>
        </p:sp>
      </p:grpSp>
      <p:sp>
        <p:nvSpPr>
          <p:cNvPr id="21510" name="Oval 31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9912351" y="6381750"/>
            <a:ext cx="576263" cy="215900"/>
          </a:xfrm>
          <a:prstGeom prst="ellipse">
            <a:avLst/>
          </a:prstGeom>
          <a:gradFill rotWithShape="1">
            <a:gsLst>
              <a:gs pos="0">
                <a:srgbClr val="FFFFCC"/>
              </a:gs>
              <a:gs pos="100000">
                <a:srgbClr val="DBDBAF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2223851" y="5593910"/>
            <a:ext cx="97042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0" i="0" dirty="0" smtClean="0">
                <a:effectLst/>
                <a:latin typeface="arial" panose="020B0604020202020204" pitchFamily="34" charset="0"/>
              </a:rPr>
              <a:t>Ускорение, с которым падают на Землю тела, называется </a:t>
            </a:r>
            <a:r>
              <a:rPr lang="ru-RU" sz="2400" b="1" i="0" dirty="0" smtClean="0">
                <a:effectLst/>
                <a:latin typeface="arial" panose="020B0604020202020204" pitchFamily="34" charset="0"/>
              </a:rPr>
              <a:t>ускорением свободного падения</a:t>
            </a:r>
            <a:r>
              <a:rPr lang="ru-RU" sz="2400" b="0" i="0" dirty="0" smtClean="0">
                <a:effectLst/>
                <a:latin typeface="arial" panose="020B0604020202020204" pitchFamily="34" charset="0"/>
              </a:rPr>
              <a:t>. 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02143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Text Box 18"/>
          <p:cNvSpPr txBox="1">
            <a:spLocks noChangeArrowheads="1"/>
          </p:cNvSpPr>
          <p:nvPr/>
        </p:nvSpPr>
        <p:spPr bwMode="auto">
          <a:xfrm>
            <a:off x="6342600" y="1428302"/>
            <a:ext cx="5438775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800" b="1" dirty="0"/>
              <a:t>Сила тяжести всегда направлена к центру Земли.</a:t>
            </a:r>
          </a:p>
        </p:txBody>
      </p:sp>
      <p:grpSp>
        <p:nvGrpSpPr>
          <p:cNvPr id="22533" name="Group 81"/>
          <p:cNvGrpSpPr>
            <a:grpSpLocks/>
          </p:cNvGrpSpPr>
          <p:nvPr/>
        </p:nvGrpSpPr>
        <p:grpSpPr bwMode="auto">
          <a:xfrm>
            <a:off x="2797889" y="4053708"/>
            <a:ext cx="1271588" cy="2165350"/>
            <a:chOff x="612" y="2023"/>
            <a:chExt cx="801" cy="1364"/>
          </a:xfrm>
        </p:grpSpPr>
        <p:grpSp>
          <p:nvGrpSpPr>
            <p:cNvPr id="22552" name="Group 58"/>
            <p:cNvGrpSpPr>
              <a:grpSpLocks/>
            </p:cNvGrpSpPr>
            <p:nvPr/>
          </p:nvGrpSpPr>
          <p:grpSpPr bwMode="auto">
            <a:xfrm>
              <a:off x="612" y="2023"/>
              <a:ext cx="454" cy="91"/>
              <a:chOff x="839" y="2069"/>
              <a:chExt cx="454" cy="91"/>
            </a:xfrm>
          </p:grpSpPr>
          <p:sp>
            <p:nvSpPr>
              <p:cNvPr id="22558" name="Rectangle 54" descr="Светлый диагональный 2"/>
              <p:cNvSpPr>
                <a:spLocks noChangeArrowheads="1"/>
              </p:cNvSpPr>
              <p:nvPr/>
            </p:nvSpPr>
            <p:spPr bwMode="auto">
              <a:xfrm>
                <a:off x="839" y="2069"/>
                <a:ext cx="454" cy="91"/>
              </a:xfrm>
              <a:prstGeom prst="rect">
                <a:avLst/>
              </a:prstGeom>
              <a:pattFill prst="ltUpDiag">
                <a:fgClr>
                  <a:schemeClr val="bg2"/>
                </a:fgClr>
                <a:bgClr>
                  <a:srgbClr val="FFFFCF"/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22559" name="Line 53"/>
              <p:cNvSpPr>
                <a:spLocks noChangeShapeType="1"/>
              </p:cNvSpPr>
              <p:nvPr/>
            </p:nvSpPr>
            <p:spPr bwMode="auto">
              <a:xfrm>
                <a:off x="839" y="2160"/>
                <a:ext cx="453" cy="0"/>
              </a:xfrm>
              <a:prstGeom prst="line">
                <a:avLst/>
              </a:prstGeom>
              <a:noFill/>
              <a:ln w="76200">
                <a:solidFill>
                  <a:schemeClr val="accent2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2553" name="Line 55"/>
            <p:cNvSpPr>
              <a:spLocks noChangeShapeType="1"/>
            </p:cNvSpPr>
            <p:nvPr/>
          </p:nvSpPr>
          <p:spPr bwMode="auto">
            <a:xfrm>
              <a:off x="839" y="2114"/>
              <a:ext cx="0" cy="590"/>
            </a:xfrm>
            <a:prstGeom prst="line">
              <a:avLst/>
            </a:prstGeom>
            <a:noFill/>
            <a:ln w="28575">
              <a:solidFill>
                <a:schemeClr val="accent2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54" name="Oval 56"/>
            <p:cNvSpPr>
              <a:spLocks noChangeArrowheads="1"/>
            </p:cNvSpPr>
            <p:nvPr/>
          </p:nvSpPr>
          <p:spPr bwMode="auto">
            <a:xfrm>
              <a:off x="703" y="2704"/>
              <a:ext cx="272" cy="318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22555" name="Line 57"/>
            <p:cNvSpPr>
              <a:spLocks noChangeShapeType="1"/>
            </p:cNvSpPr>
            <p:nvPr/>
          </p:nvSpPr>
          <p:spPr bwMode="auto">
            <a:xfrm>
              <a:off x="839" y="2885"/>
              <a:ext cx="0" cy="499"/>
            </a:xfrm>
            <a:prstGeom prst="line">
              <a:avLst/>
            </a:prstGeom>
            <a:noFill/>
            <a:ln w="57150">
              <a:solidFill>
                <a:schemeClr val="accent2">
                  <a:lumMod val="50000"/>
                </a:schemeClr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56" name="Text Box 69"/>
            <p:cNvSpPr txBox="1">
              <a:spLocks noChangeArrowheads="1"/>
            </p:cNvSpPr>
            <p:nvPr/>
          </p:nvSpPr>
          <p:spPr bwMode="auto">
            <a:xfrm>
              <a:off x="884" y="3022"/>
              <a:ext cx="529" cy="36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ru-RU" sz="3200" b="1">
                  <a:solidFill>
                    <a:schemeClr val="accent2"/>
                  </a:solidFill>
                  <a:latin typeface="Arial" panose="020B0604020202020204" pitchFamily="34" charset="0"/>
                </a:rPr>
                <a:t>F</a:t>
              </a:r>
              <a:r>
                <a:rPr lang="ru-RU" altLang="ru-RU" sz="1800" b="1">
                  <a:solidFill>
                    <a:schemeClr val="accent2"/>
                  </a:solidFill>
                </a:rPr>
                <a:t>тяж</a:t>
              </a:r>
            </a:p>
          </p:txBody>
        </p:sp>
        <p:sp>
          <p:nvSpPr>
            <p:cNvPr id="22557" name="Line 70"/>
            <p:cNvSpPr>
              <a:spLocks noChangeShapeType="1"/>
            </p:cNvSpPr>
            <p:nvPr/>
          </p:nvSpPr>
          <p:spPr bwMode="auto">
            <a:xfrm>
              <a:off x="942" y="3073"/>
              <a:ext cx="227" cy="0"/>
            </a:xfrm>
            <a:prstGeom prst="line">
              <a:avLst/>
            </a:prstGeom>
            <a:noFill/>
            <a:ln w="28575">
              <a:solidFill>
                <a:schemeClr val="accent2">
                  <a:lumMod val="50000"/>
                </a:schemeClr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2534" name="Group 79"/>
          <p:cNvGrpSpPr>
            <a:grpSpLocks/>
          </p:cNvGrpSpPr>
          <p:nvPr/>
        </p:nvGrpSpPr>
        <p:grpSpPr bwMode="auto">
          <a:xfrm>
            <a:off x="4739224" y="4545014"/>
            <a:ext cx="2232025" cy="1444625"/>
            <a:chOff x="1701" y="2477"/>
            <a:chExt cx="1406" cy="910"/>
          </a:xfrm>
        </p:grpSpPr>
        <p:grpSp>
          <p:nvGrpSpPr>
            <p:cNvPr id="22544" name="Group 59"/>
            <p:cNvGrpSpPr>
              <a:grpSpLocks/>
            </p:cNvGrpSpPr>
            <p:nvPr/>
          </p:nvGrpSpPr>
          <p:grpSpPr bwMode="auto">
            <a:xfrm rot="10800000">
              <a:off x="1701" y="2795"/>
              <a:ext cx="1406" cy="363"/>
              <a:chOff x="839" y="2069"/>
              <a:chExt cx="454" cy="91"/>
            </a:xfrm>
          </p:grpSpPr>
          <p:sp>
            <p:nvSpPr>
              <p:cNvPr id="22550" name="Rectangle 60" descr="Светлый диагональный 2"/>
              <p:cNvSpPr>
                <a:spLocks noChangeArrowheads="1"/>
              </p:cNvSpPr>
              <p:nvPr/>
            </p:nvSpPr>
            <p:spPr bwMode="auto">
              <a:xfrm>
                <a:off x="839" y="2069"/>
                <a:ext cx="454" cy="91"/>
              </a:xfrm>
              <a:prstGeom prst="rect">
                <a:avLst/>
              </a:prstGeom>
              <a:pattFill prst="ltUpDiag">
                <a:fgClr>
                  <a:schemeClr val="bg2"/>
                </a:fgClr>
                <a:bgClr>
                  <a:srgbClr val="FFFFCF"/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22551" name="Line 61"/>
              <p:cNvSpPr>
                <a:spLocks noChangeShapeType="1"/>
              </p:cNvSpPr>
              <p:nvPr/>
            </p:nvSpPr>
            <p:spPr bwMode="auto">
              <a:xfrm>
                <a:off x="839" y="2160"/>
                <a:ext cx="453" cy="0"/>
              </a:xfrm>
              <a:prstGeom prst="line">
                <a:avLst/>
              </a:prstGeom>
              <a:noFill/>
              <a:ln w="76200">
                <a:solidFill>
                  <a:schemeClr val="accent2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2545" name="Rectangle 62"/>
            <p:cNvSpPr>
              <a:spLocks noChangeArrowheads="1"/>
            </p:cNvSpPr>
            <p:nvPr/>
          </p:nvSpPr>
          <p:spPr bwMode="auto">
            <a:xfrm>
              <a:off x="2018" y="2477"/>
              <a:ext cx="771" cy="318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22546" name="Line 63"/>
            <p:cNvSpPr>
              <a:spLocks noChangeShapeType="1"/>
            </p:cNvSpPr>
            <p:nvPr/>
          </p:nvSpPr>
          <p:spPr bwMode="auto">
            <a:xfrm>
              <a:off x="2381" y="2659"/>
              <a:ext cx="0" cy="680"/>
            </a:xfrm>
            <a:prstGeom prst="line">
              <a:avLst/>
            </a:prstGeom>
            <a:noFill/>
            <a:ln w="57150">
              <a:solidFill>
                <a:schemeClr val="accent2">
                  <a:lumMod val="50000"/>
                </a:schemeClr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22547" name="Group 72"/>
            <p:cNvGrpSpPr>
              <a:grpSpLocks/>
            </p:cNvGrpSpPr>
            <p:nvPr/>
          </p:nvGrpSpPr>
          <p:grpSpPr bwMode="auto">
            <a:xfrm>
              <a:off x="2426" y="3022"/>
              <a:ext cx="529" cy="365"/>
              <a:chOff x="3094" y="1519"/>
              <a:chExt cx="529" cy="365"/>
            </a:xfrm>
          </p:grpSpPr>
          <p:sp>
            <p:nvSpPr>
              <p:cNvPr id="22548" name="Text Box 73"/>
              <p:cNvSpPr txBox="1">
                <a:spLocks noChangeArrowheads="1"/>
              </p:cNvSpPr>
              <p:nvPr/>
            </p:nvSpPr>
            <p:spPr bwMode="auto">
              <a:xfrm>
                <a:off x="3094" y="1519"/>
                <a:ext cx="529" cy="365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en-US" altLang="ru-RU" sz="3200" b="1">
                    <a:solidFill>
                      <a:schemeClr val="accent2"/>
                    </a:solidFill>
                    <a:latin typeface="Arial" panose="020B0604020202020204" pitchFamily="34" charset="0"/>
                  </a:rPr>
                  <a:t>F</a:t>
                </a:r>
                <a:r>
                  <a:rPr lang="ru-RU" altLang="ru-RU" sz="1800" b="1">
                    <a:solidFill>
                      <a:schemeClr val="accent2"/>
                    </a:solidFill>
                  </a:rPr>
                  <a:t>тяж</a:t>
                </a:r>
              </a:p>
            </p:txBody>
          </p:sp>
          <p:sp>
            <p:nvSpPr>
              <p:cNvPr id="22549" name="Line 74"/>
              <p:cNvSpPr>
                <a:spLocks noChangeShapeType="1"/>
              </p:cNvSpPr>
              <p:nvPr/>
            </p:nvSpPr>
            <p:spPr bwMode="auto">
              <a:xfrm>
                <a:off x="3152" y="1570"/>
                <a:ext cx="227" cy="0"/>
              </a:xfrm>
              <a:prstGeom prst="line">
                <a:avLst/>
              </a:prstGeom>
              <a:noFill/>
              <a:ln w="28575">
                <a:solidFill>
                  <a:schemeClr val="accent2">
                    <a:lumMod val="50000"/>
                  </a:schemeClr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22535" name="Group 80"/>
          <p:cNvGrpSpPr>
            <a:grpSpLocks/>
          </p:cNvGrpSpPr>
          <p:nvPr/>
        </p:nvGrpSpPr>
        <p:grpSpPr bwMode="auto">
          <a:xfrm>
            <a:off x="8215672" y="4806952"/>
            <a:ext cx="2736850" cy="1368425"/>
            <a:chOff x="3651" y="2341"/>
            <a:chExt cx="1724" cy="862"/>
          </a:xfrm>
        </p:grpSpPr>
        <p:sp>
          <p:nvSpPr>
            <p:cNvPr id="22537" name="AutoShape 64" descr="Светлый диагональный 2"/>
            <p:cNvSpPr>
              <a:spLocks noChangeArrowheads="1"/>
            </p:cNvSpPr>
            <p:nvPr/>
          </p:nvSpPr>
          <p:spPr bwMode="auto">
            <a:xfrm rot="-5400000">
              <a:off x="4173" y="1865"/>
              <a:ext cx="680" cy="1724"/>
            </a:xfrm>
            <a:prstGeom prst="rtTriangle">
              <a:avLst/>
            </a:prstGeom>
            <a:pattFill prst="ltUpDiag">
              <a:fgClr>
                <a:schemeClr val="bg2"/>
              </a:fgClr>
              <a:bgClr>
                <a:srgbClr val="FFFFCF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22538" name="Line 65"/>
            <p:cNvSpPr>
              <a:spLocks noChangeShapeType="1"/>
            </p:cNvSpPr>
            <p:nvPr/>
          </p:nvSpPr>
          <p:spPr bwMode="auto">
            <a:xfrm flipH="1">
              <a:off x="3651" y="2387"/>
              <a:ext cx="1724" cy="635"/>
            </a:xfrm>
            <a:prstGeom prst="line">
              <a:avLst/>
            </a:prstGeom>
            <a:noFill/>
            <a:ln w="76200">
              <a:solidFill>
                <a:schemeClr val="accent2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39" name="Rectangle 67"/>
            <p:cNvSpPr>
              <a:spLocks noChangeArrowheads="1"/>
            </p:cNvSpPr>
            <p:nvPr/>
          </p:nvSpPr>
          <p:spPr bwMode="auto">
            <a:xfrm rot="-1244245">
              <a:off x="4150" y="2341"/>
              <a:ext cx="771" cy="318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22540" name="Line 68"/>
            <p:cNvSpPr>
              <a:spLocks noChangeShapeType="1"/>
            </p:cNvSpPr>
            <p:nvPr/>
          </p:nvSpPr>
          <p:spPr bwMode="auto">
            <a:xfrm>
              <a:off x="4558" y="2523"/>
              <a:ext cx="0" cy="680"/>
            </a:xfrm>
            <a:prstGeom prst="line">
              <a:avLst/>
            </a:prstGeom>
            <a:noFill/>
            <a:ln w="57150">
              <a:solidFill>
                <a:schemeClr val="accent2">
                  <a:lumMod val="50000"/>
                </a:schemeClr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22541" name="Group 75"/>
            <p:cNvGrpSpPr>
              <a:grpSpLocks/>
            </p:cNvGrpSpPr>
            <p:nvPr/>
          </p:nvGrpSpPr>
          <p:grpSpPr bwMode="auto">
            <a:xfrm>
              <a:off x="4604" y="2795"/>
              <a:ext cx="529" cy="365"/>
              <a:chOff x="3094" y="1519"/>
              <a:chExt cx="529" cy="365"/>
            </a:xfrm>
          </p:grpSpPr>
          <p:sp>
            <p:nvSpPr>
              <p:cNvPr id="22542" name="Text Box 76"/>
              <p:cNvSpPr txBox="1">
                <a:spLocks noChangeArrowheads="1"/>
              </p:cNvSpPr>
              <p:nvPr/>
            </p:nvSpPr>
            <p:spPr bwMode="auto">
              <a:xfrm>
                <a:off x="3094" y="1519"/>
                <a:ext cx="529" cy="365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en-US" altLang="ru-RU" sz="3200" b="1">
                    <a:solidFill>
                      <a:schemeClr val="accent2"/>
                    </a:solidFill>
                    <a:latin typeface="Arial" panose="020B0604020202020204" pitchFamily="34" charset="0"/>
                  </a:rPr>
                  <a:t>F</a:t>
                </a:r>
                <a:r>
                  <a:rPr lang="ru-RU" altLang="ru-RU" sz="1800" b="1">
                    <a:solidFill>
                      <a:schemeClr val="accent2"/>
                    </a:solidFill>
                  </a:rPr>
                  <a:t>тяж</a:t>
                </a:r>
              </a:p>
            </p:txBody>
          </p:sp>
          <p:sp>
            <p:nvSpPr>
              <p:cNvPr id="22543" name="Line 77"/>
              <p:cNvSpPr>
                <a:spLocks noChangeShapeType="1"/>
              </p:cNvSpPr>
              <p:nvPr/>
            </p:nvSpPr>
            <p:spPr bwMode="auto">
              <a:xfrm>
                <a:off x="3152" y="1570"/>
                <a:ext cx="227" cy="0"/>
              </a:xfrm>
              <a:prstGeom prst="line">
                <a:avLst/>
              </a:prstGeom>
              <a:noFill/>
              <a:ln w="28575">
                <a:solidFill>
                  <a:schemeClr val="accent2">
                    <a:lumMod val="50000"/>
                  </a:schemeClr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22536" name="Oval 82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9912351" y="6381750"/>
            <a:ext cx="576263" cy="215900"/>
          </a:xfrm>
          <a:prstGeom prst="ellipse">
            <a:avLst/>
          </a:prstGeom>
          <a:gradFill rotWithShape="1">
            <a:gsLst>
              <a:gs pos="0">
                <a:srgbClr val="FFFFCC"/>
              </a:gs>
              <a:gs pos="100000">
                <a:srgbClr val="DBDBAF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pic>
        <p:nvPicPr>
          <p:cNvPr id="41" name="Рисунок 40" descr="«Вниз» – это направление к центру Земли"/>
          <p:cNvPicPr/>
          <p:nvPr/>
        </p:nvPicPr>
        <p:blipFill>
          <a:blip r:embed="rId2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586" y="-281530"/>
            <a:ext cx="5018882" cy="475615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01845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0" y="0"/>
            <a:ext cx="10018713" cy="1752599"/>
          </a:xfrm>
        </p:spPr>
        <p:txBody>
          <a:bodyPr/>
          <a:lstStyle/>
          <a:p>
            <a:r>
              <a:rPr lang="ru-RU" dirty="0"/>
              <a:t>Сила </a:t>
            </a:r>
            <a:r>
              <a:rPr lang="ru-RU" dirty="0" smtClean="0"/>
              <a:t>Всемирного </a:t>
            </a:r>
            <a:r>
              <a:rPr lang="ru-RU" dirty="0"/>
              <a:t>тяготения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Приливы объясняются взаимодействием Луны и водной оболочки Земли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3141" y="1353546"/>
            <a:ext cx="9339888" cy="550445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89129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Желтый и оранжевый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Параллакс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EBEC8F79-A447-43FC-8E81-85E8468AF3F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Параллакс</Template>
  <TotalTime>29</TotalTime>
  <Words>144</Words>
  <Application>Microsoft Office PowerPoint</Application>
  <PresentationFormat>Широкоэкранный</PresentationFormat>
  <Paragraphs>21</Paragraphs>
  <Slides>9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9</vt:i4>
      </vt:variant>
    </vt:vector>
  </HeadingPairs>
  <TitlesOfParts>
    <vt:vector size="18" baseType="lpstr">
      <vt:lpstr>Arial</vt:lpstr>
      <vt:lpstr>Arial</vt:lpstr>
      <vt:lpstr>Cambria Math</vt:lpstr>
      <vt:lpstr>Corbel</vt:lpstr>
      <vt:lpstr>Courier New</vt:lpstr>
      <vt:lpstr>Times New Roman</vt:lpstr>
      <vt:lpstr>Параллакс</vt:lpstr>
      <vt:lpstr>Уравнение</vt:lpstr>
      <vt:lpstr>Формула</vt:lpstr>
      <vt:lpstr>Сила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Сила Всемирного тяготения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Сила </dc:title>
  <dc:creator>Елисеева Татьяна</dc:creator>
  <cp:lastModifiedBy>Admin</cp:lastModifiedBy>
  <cp:revision>5</cp:revision>
  <dcterms:created xsi:type="dcterms:W3CDTF">2016-11-20T15:58:13Z</dcterms:created>
  <dcterms:modified xsi:type="dcterms:W3CDTF">2023-11-13T14:46:18Z</dcterms:modified>
</cp:coreProperties>
</file>