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90" r:id="rId3"/>
    <p:sldId id="277" r:id="rId4"/>
    <p:sldId id="258" r:id="rId5"/>
    <p:sldId id="259" r:id="rId6"/>
    <p:sldId id="256" r:id="rId7"/>
    <p:sldId id="289" r:id="rId8"/>
    <p:sldId id="279" r:id="rId9"/>
    <p:sldId id="280" r:id="rId10"/>
    <p:sldId id="260" r:id="rId11"/>
    <p:sldId id="262" r:id="rId12"/>
    <p:sldId id="281" r:id="rId13"/>
    <p:sldId id="263" r:id="rId14"/>
    <p:sldId id="276" r:id="rId15"/>
    <p:sldId id="282" r:id="rId16"/>
    <p:sldId id="283" r:id="rId17"/>
    <p:sldId id="285" r:id="rId18"/>
    <p:sldId id="284" r:id="rId19"/>
    <p:sldId id="264" r:id="rId20"/>
    <p:sldId id="265" r:id="rId21"/>
    <p:sldId id="266" r:id="rId22"/>
    <p:sldId id="267" r:id="rId23"/>
    <p:sldId id="268" r:id="rId24"/>
    <p:sldId id="286" r:id="rId25"/>
    <p:sldId id="287" r:id="rId26"/>
    <p:sldId id="272" r:id="rId27"/>
    <p:sldId id="273" r:id="rId28"/>
    <p:sldId id="274" r:id="rId29"/>
    <p:sldId id="275" r:id="rId30"/>
    <p:sldId id="26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1FC7AB-8ADB-4D71-B420-D70FA251439A}" type="doc">
      <dgm:prSet loTypeId="urn:microsoft.com/office/officeart/2005/8/layout/chevron2" loCatId="list" qsTypeId="urn:microsoft.com/office/officeart/2005/8/quickstyle/simple5" qsCatId="simple" csTypeId="urn:microsoft.com/office/officeart/2005/8/colors/colorful1#1" csCatId="colorful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ru-RU"/>
        </a:p>
      </dgm:t>
    </dgm:pt>
    <dgm:pt modelId="{23753524-DDEB-45F3-BCC0-52F5E5010BC8}">
      <dgm:prSet phldrT="[Текст]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87E021CA-3D1E-4922-AC6D-6842A6D37A66}" type="parTrans" cxnId="{592B5A2D-658B-413F-9A63-16B5547A8901}">
      <dgm:prSet/>
      <dgm:spPr/>
      <dgm:t>
        <a:bodyPr/>
        <a:lstStyle/>
        <a:p>
          <a:endParaRPr lang="ru-RU"/>
        </a:p>
      </dgm:t>
    </dgm:pt>
    <dgm:pt modelId="{40972CEB-422C-4B16-BEFE-5C377209199C}" type="sibTrans" cxnId="{592B5A2D-658B-413F-9A63-16B5547A8901}">
      <dgm:prSet/>
      <dgm:spPr/>
      <dgm:t>
        <a:bodyPr/>
        <a:lstStyle/>
        <a:p>
          <a:endParaRPr lang="ru-RU"/>
        </a:p>
      </dgm:t>
    </dgm:pt>
    <dgm:pt modelId="{B713603B-BA18-444D-ADC1-19B10516F586}">
      <dgm:prSet phldrT="[Текст]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dirty="0" smtClean="0"/>
            <a:t>Мораль</a:t>
          </a:r>
          <a:endParaRPr lang="ru-RU" dirty="0"/>
        </a:p>
      </dgm:t>
    </dgm:pt>
    <dgm:pt modelId="{04533F4B-8B47-4197-86C9-84B19DF633A4}" type="parTrans" cxnId="{9B5BD6B0-B720-461F-A6E2-E0BFB3F98BFB}">
      <dgm:prSet/>
      <dgm:spPr/>
      <dgm:t>
        <a:bodyPr/>
        <a:lstStyle/>
        <a:p>
          <a:endParaRPr lang="ru-RU"/>
        </a:p>
      </dgm:t>
    </dgm:pt>
    <dgm:pt modelId="{6E2B4B91-F2B6-49FA-A038-62DD6488838B}" type="sibTrans" cxnId="{9B5BD6B0-B720-461F-A6E2-E0BFB3F98BFB}">
      <dgm:prSet/>
      <dgm:spPr/>
      <dgm:t>
        <a:bodyPr/>
        <a:lstStyle/>
        <a:p>
          <a:endParaRPr lang="ru-RU"/>
        </a:p>
      </dgm:t>
    </dgm:pt>
    <dgm:pt modelId="{3FB475D9-B12E-4E3E-8C11-83411DD3C905}">
      <dgm:prSet phldrT="[Текст]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2A83EBBF-A31A-4A44-8252-99D259841E40}" type="parTrans" cxnId="{34100154-E985-4BE9-B144-E269DB430315}">
      <dgm:prSet/>
      <dgm:spPr/>
      <dgm:t>
        <a:bodyPr/>
        <a:lstStyle/>
        <a:p>
          <a:endParaRPr lang="ru-RU"/>
        </a:p>
      </dgm:t>
    </dgm:pt>
    <dgm:pt modelId="{53827B86-5EE1-4DF9-BF5C-6316C465AFAB}" type="sibTrans" cxnId="{34100154-E985-4BE9-B144-E269DB430315}">
      <dgm:prSet/>
      <dgm:spPr/>
      <dgm:t>
        <a:bodyPr/>
        <a:lstStyle/>
        <a:p>
          <a:endParaRPr lang="ru-RU"/>
        </a:p>
      </dgm:t>
    </dgm:pt>
    <dgm:pt modelId="{71A9352B-1D0C-47D5-963C-C13C96635471}">
      <dgm:prSet phldrT="[Текст]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dirty="0" smtClean="0"/>
            <a:t>Патриотизм</a:t>
          </a:r>
          <a:endParaRPr lang="ru-RU" dirty="0"/>
        </a:p>
      </dgm:t>
    </dgm:pt>
    <dgm:pt modelId="{15398BC5-E98B-45B4-AE4B-84C3B4881281}" type="parTrans" cxnId="{E8CAC0FF-2F3A-4F12-A728-4047E69C4E64}">
      <dgm:prSet/>
      <dgm:spPr/>
      <dgm:t>
        <a:bodyPr/>
        <a:lstStyle/>
        <a:p>
          <a:endParaRPr lang="ru-RU"/>
        </a:p>
      </dgm:t>
    </dgm:pt>
    <dgm:pt modelId="{88AB193A-6B6D-4725-9CC5-148EBAE45005}" type="sibTrans" cxnId="{E8CAC0FF-2F3A-4F12-A728-4047E69C4E64}">
      <dgm:prSet/>
      <dgm:spPr/>
      <dgm:t>
        <a:bodyPr/>
        <a:lstStyle/>
        <a:p>
          <a:endParaRPr lang="ru-RU"/>
        </a:p>
      </dgm:t>
    </dgm:pt>
    <dgm:pt modelId="{13C834CD-0E36-4B23-B198-F053586B5671}">
      <dgm:prSet phldrT="[Текст]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56FCC99A-5DBA-4057-B5C5-57B2B8C08D07}" type="parTrans" cxnId="{BBA90BDE-FFB0-40D0-8707-888B111B877B}">
      <dgm:prSet/>
      <dgm:spPr/>
      <dgm:t>
        <a:bodyPr/>
        <a:lstStyle/>
        <a:p>
          <a:endParaRPr lang="ru-RU"/>
        </a:p>
      </dgm:t>
    </dgm:pt>
    <dgm:pt modelId="{A37BED8D-3BE8-45F7-8377-7E9AED2C440C}" type="sibTrans" cxnId="{BBA90BDE-FFB0-40D0-8707-888B111B877B}">
      <dgm:prSet/>
      <dgm:spPr/>
      <dgm:t>
        <a:bodyPr/>
        <a:lstStyle/>
        <a:p>
          <a:endParaRPr lang="ru-RU"/>
        </a:p>
      </dgm:t>
    </dgm:pt>
    <dgm:pt modelId="{20831658-FCC3-4164-963C-21BA2CBB615F}">
      <dgm:prSet phldrT="[Текст]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dirty="0" smtClean="0"/>
            <a:t>Гражданственность</a:t>
          </a:r>
          <a:endParaRPr lang="ru-RU" dirty="0"/>
        </a:p>
      </dgm:t>
    </dgm:pt>
    <dgm:pt modelId="{D4DCA2E2-1D4F-48B3-A840-44E10529C0B9}" type="parTrans" cxnId="{876400DA-878F-49E6-8688-A72C3999AD3B}">
      <dgm:prSet/>
      <dgm:spPr/>
      <dgm:t>
        <a:bodyPr/>
        <a:lstStyle/>
        <a:p>
          <a:endParaRPr lang="ru-RU"/>
        </a:p>
      </dgm:t>
    </dgm:pt>
    <dgm:pt modelId="{41134297-F6CF-4A1A-B9BC-E31B3F2369EA}" type="sibTrans" cxnId="{876400DA-878F-49E6-8688-A72C3999AD3B}">
      <dgm:prSet/>
      <dgm:spPr/>
      <dgm:t>
        <a:bodyPr/>
        <a:lstStyle/>
        <a:p>
          <a:endParaRPr lang="ru-RU"/>
        </a:p>
      </dgm:t>
    </dgm:pt>
    <dgm:pt modelId="{AC8FA1FF-5015-47B3-8E16-CB058F9BAB43}">
      <dgm:prSet phldrT="[Текст]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876993EC-02B9-4565-8C13-E7018006DE8E}" type="parTrans" cxnId="{BA989968-7E8D-4425-9845-6D59D25D53E9}">
      <dgm:prSet/>
      <dgm:spPr/>
      <dgm:t>
        <a:bodyPr/>
        <a:lstStyle/>
        <a:p>
          <a:endParaRPr lang="ru-RU"/>
        </a:p>
      </dgm:t>
    </dgm:pt>
    <dgm:pt modelId="{A91EB662-434A-44EB-84AF-8FC8AE39C28D}" type="sibTrans" cxnId="{BA989968-7E8D-4425-9845-6D59D25D53E9}">
      <dgm:prSet/>
      <dgm:spPr/>
      <dgm:t>
        <a:bodyPr/>
        <a:lstStyle/>
        <a:p>
          <a:endParaRPr lang="ru-RU"/>
        </a:p>
      </dgm:t>
    </dgm:pt>
    <dgm:pt modelId="{F2B210D9-9ED4-44B1-8E47-41E844AA21DB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dirty="0" smtClean="0"/>
            <a:t>Мировоззрение</a:t>
          </a:r>
          <a:endParaRPr lang="ru-RU" dirty="0"/>
        </a:p>
      </dgm:t>
    </dgm:pt>
    <dgm:pt modelId="{2F83BADB-C86F-4FA3-8F06-58C161E1F9BB}" type="parTrans" cxnId="{ADA29C6D-0D2D-418C-BB5B-CB77F13D792C}">
      <dgm:prSet/>
      <dgm:spPr/>
      <dgm:t>
        <a:bodyPr/>
        <a:lstStyle/>
        <a:p>
          <a:endParaRPr lang="ru-RU"/>
        </a:p>
      </dgm:t>
    </dgm:pt>
    <dgm:pt modelId="{8F715999-F42F-4D36-AA98-09661A759957}" type="sibTrans" cxnId="{ADA29C6D-0D2D-418C-BB5B-CB77F13D792C}">
      <dgm:prSet/>
      <dgm:spPr/>
      <dgm:t>
        <a:bodyPr/>
        <a:lstStyle/>
        <a:p>
          <a:endParaRPr lang="ru-RU"/>
        </a:p>
      </dgm:t>
    </dgm:pt>
    <dgm:pt modelId="{E7AC5A79-67C7-4073-B5AD-7A77C0175F22}" type="pres">
      <dgm:prSet presAssocID="{EE1FC7AB-8ADB-4D71-B420-D70FA251439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9BDB4D-7155-452B-8366-A32EA45E01B5}" type="pres">
      <dgm:prSet presAssocID="{23753524-DDEB-45F3-BCC0-52F5E5010BC8}" presName="composit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CF7AE6B6-B45C-47FB-B7BA-78D95A4C7D9B}" type="pres">
      <dgm:prSet presAssocID="{23753524-DDEB-45F3-BCC0-52F5E5010BC8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C52084-4D60-435B-9227-5666E1F8A179}" type="pres">
      <dgm:prSet presAssocID="{23753524-DDEB-45F3-BCC0-52F5E5010BC8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23E2C-195B-400B-B716-887A3FE635EB}" type="pres">
      <dgm:prSet presAssocID="{40972CEB-422C-4B16-BEFE-5C377209199C}" presName="sp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D7825CD5-067C-46B3-B043-3AC0970D4E36}" type="pres">
      <dgm:prSet presAssocID="{3FB475D9-B12E-4E3E-8C11-83411DD3C905}" presName="composit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1629CB00-39EB-4A2E-8799-B83AA9A4DF5D}" type="pres">
      <dgm:prSet presAssocID="{3FB475D9-B12E-4E3E-8C11-83411DD3C905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230555-4670-40EA-972D-C9FA12419247}" type="pres">
      <dgm:prSet presAssocID="{3FB475D9-B12E-4E3E-8C11-83411DD3C905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F7C964-9A70-4110-B600-D6C288BCBB0F}" type="pres">
      <dgm:prSet presAssocID="{53827B86-5EE1-4DF9-BF5C-6316C465AFAB}" presName="sp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67C92DE1-14A8-4D5C-88C5-26204C2A0F76}" type="pres">
      <dgm:prSet presAssocID="{13C834CD-0E36-4B23-B198-F053586B5671}" presName="composit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F89F0574-2BC0-4C01-BA80-7E6AC52A8AFD}" type="pres">
      <dgm:prSet presAssocID="{13C834CD-0E36-4B23-B198-F053586B567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B11FD7-05D5-44AC-BCAE-1F085BAF3FF1}" type="pres">
      <dgm:prSet presAssocID="{13C834CD-0E36-4B23-B198-F053586B567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5CDAEF-EE98-4080-9B14-728CB3E66219}" type="pres">
      <dgm:prSet presAssocID="{A37BED8D-3BE8-45F7-8377-7E9AED2C440C}" presName="sp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29323B9A-5519-4AB1-82C0-F9852F6CC1B3}" type="pres">
      <dgm:prSet presAssocID="{AC8FA1FF-5015-47B3-8E16-CB058F9BAB43}" presName="composit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6F864205-6722-4010-8998-3BAA049907B6}" type="pres">
      <dgm:prSet presAssocID="{AC8FA1FF-5015-47B3-8E16-CB058F9BAB4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4263CC-0421-4055-8928-EA5604B38CD1}" type="pres">
      <dgm:prSet presAssocID="{AC8FA1FF-5015-47B3-8E16-CB058F9BAB4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961558-4995-4C16-8727-4A980255F3D4}" type="presOf" srcId="{EE1FC7AB-8ADB-4D71-B420-D70FA251439A}" destId="{E7AC5A79-67C7-4073-B5AD-7A77C0175F22}" srcOrd="0" destOrd="0" presId="urn:microsoft.com/office/officeart/2005/8/layout/chevron2"/>
    <dgm:cxn modelId="{B6D6F088-6581-41CA-A54A-F46EB51AE36C}" type="presOf" srcId="{AC8FA1FF-5015-47B3-8E16-CB058F9BAB43}" destId="{6F864205-6722-4010-8998-3BAA049907B6}" srcOrd="0" destOrd="0" presId="urn:microsoft.com/office/officeart/2005/8/layout/chevron2"/>
    <dgm:cxn modelId="{32FAABB0-7827-4881-91AF-140D6190CE66}" type="presOf" srcId="{71A9352B-1D0C-47D5-963C-C13C96635471}" destId="{06230555-4670-40EA-972D-C9FA12419247}" srcOrd="0" destOrd="0" presId="urn:microsoft.com/office/officeart/2005/8/layout/chevron2"/>
    <dgm:cxn modelId="{ADA29C6D-0D2D-418C-BB5B-CB77F13D792C}" srcId="{AC8FA1FF-5015-47B3-8E16-CB058F9BAB43}" destId="{F2B210D9-9ED4-44B1-8E47-41E844AA21DB}" srcOrd="0" destOrd="0" parTransId="{2F83BADB-C86F-4FA3-8F06-58C161E1F9BB}" sibTransId="{8F715999-F42F-4D36-AA98-09661A759957}"/>
    <dgm:cxn modelId="{876400DA-878F-49E6-8688-A72C3999AD3B}" srcId="{13C834CD-0E36-4B23-B198-F053586B5671}" destId="{20831658-FCC3-4164-963C-21BA2CBB615F}" srcOrd="0" destOrd="0" parTransId="{D4DCA2E2-1D4F-48B3-A840-44E10529C0B9}" sibTransId="{41134297-F6CF-4A1A-B9BC-E31B3F2369EA}"/>
    <dgm:cxn modelId="{592B5A2D-658B-413F-9A63-16B5547A8901}" srcId="{EE1FC7AB-8ADB-4D71-B420-D70FA251439A}" destId="{23753524-DDEB-45F3-BCC0-52F5E5010BC8}" srcOrd="0" destOrd="0" parTransId="{87E021CA-3D1E-4922-AC6D-6842A6D37A66}" sibTransId="{40972CEB-422C-4B16-BEFE-5C377209199C}"/>
    <dgm:cxn modelId="{BBA90BDE-FFB0-40D0-8707-888B111B877B}" srcId="{EE1FC7AB-8ADB-4D71-B420-D70FA251439A}" destId="{13C834CD-0E36-4B23-B198-F053586B5671}" srcOrd="2" destOrd="0" parTransId="{56FCC99A-5DBA-4057-B5C5-57B2B8C08D07}" sibTransId="{A37BED8D-3BE8-45F7-8377-7E9AED2C440C}"/>
    <dgm:cxn modelId="{183594AD-7BF3-4C56-B730-00FDC822BE3E}" type="presOf" srcId="{20831658-FCC3-4164-963C-21BA2CBB615F}" destId="{A1B11FD7-05D5-44AC-BCAE-1F085BAF3FF1}" srcOrd="0" destOrd="0" presId="urn:microsoft.com/office/officeart/2005/8/layout/chevron2"/>
    <dgm:cxn modelId="{E8CAC0FF-2F3A-4F12-A728-4047E69C4E64}" srcId="{3FB475D9-B12E-4E3E-8C11-83411DD3C905}" destId="{71A9352B-1D0C-47D5-963C-C13C96635471}" srcOrd="0" destOrd="0" parTransId="{15398BC5-E98B-45B4-AE4B-84C3B4881281}" sibTransId="{88AB193A-6B6D-4725-9CC5-148EBAE45005}"/>
    <dgm:cxn modelId="{0A06DDB9-982E-40C3-9A00-DFC4A69BC7DD}" type="presOf" srcId="{B713603B-BA18-444D-ADC1-19B10516F586}" destId="{31C52084-4D60-435B-9227-5666E1F8A179}" srcOrd="0" destOrd="0" presId="urn:microsoft.com/office/officeart/2005/8/layout/chevron2"/>
    <dgm:cxn modelId="{34100154-E985-4BE9-B144-E269DB430315}" srcId="{EE1FC7AB-8ADB-4D71-B420-D70FA251439A}" destId="{3FB475D9-B12E-4E3E-8C11-83411DD3C905}" srcOrd="1" destOrd="0" parTransId="{2A83EBBF-A31A-4A44-8252-99D259841E40}" sibTransId="{53827B86-5EE1-4DF9-BF5C-6316C465AFAB}"/>
    <dgm:cxn modelId="{EFAB7750-8707-4E02-8A9B-6C34C17156BA}" type="presOf" srcId="{F2B210D9-9ED4-44B1-8E47-41E844AA21DB}" destId="{034263CC-0421-4055-8928-EA5604B38CD1}" srcOrd="0" destOrd="0" presId="urn:microsoft.com/office/officeart/2005/8/layout/chevron2"/>
    <dgm:cxn modelId="{9B5BD6B0-B720-461F-A6E2-E0BFB3F98BFB}" srcId="{23753524-DDEB-45F3-BCC0-52F5E5010BC8}" destId="{B713603B-BA18-444D-ADC1-19B10516F586}" srcOrd="0" destOrd="0" parTransId="{04533F4B-8B47-4197-86C9-84B19DF633A4}" sibTransId="{6E2B4B91-F2B6-49FA-A038-62DD6488838B}"/>
    <dgm:cxn modelId="{8B958D92-D734-4136-A693-B293BC173BA6}" type="presOf" srcId="{3FB475D9-B12E-4E3E-8C11-83411DD3C905}" destId="{1629CB00-39EB-4A2E-8799-B83AA9A4DF5D}" srcOrd="0" destOrd="0" presId="urn:microsoft.com/office/officeart/2005/8/layout/chevron2"/>
    <dgm:cxn modelId="{BA989968-7E8D-4425-9845-6D59D25D53E9}" srcId="{EE1FC7AB-8ADB-4D71-B420-D70FA251439A}" destId="{AC8FA1FF-5015-47B3-8E16-CB058F9BAB43}" srcOrd="3" destOrd="0" parTransId="{876993EC-02B9-4565-8C13-E7018006DE8E}" sibTransId="{A91EB662-434A-44EB-84AF-8FC8AE39C28D}"/>
    <dgm:cxn modelId="{9EAC1C18-11D6-4B0D-8AF1-00E24BE18D4E}" type="presOf" srcId="{23753524-DDEB-45F3-BCC0-52F5E5010BC8}" destId="{CF7AE6B6-B45C-47FB-B7BA-78D95A4C7D9B}" srcOrd="0" destOrd="0" presId="urn:microsoft.com/office/officeart/2005/8/layout/chevron2"/>
    <dgm:cxn modelId="{6F9C10A1-7662-43D2-8782-7A7BE6140791}" type="presOf" srcId="{13C834CD-0E36-4B23-B198-F053586B5671}" destId="{F89F0574-2BC0-4C01-BA80-7E6AC52A8AFD}" srcOrd="0" destOrd="0" presId="urn:microsoft.com/office/officeart/2005/8/layout/chevron2"/>
    <dgm:cxn modelId="{7BE3D40D-999B-41F0-AB82-54F6826C5423}" type="presParOf" srcId="{E7AC5A79-67C7-4073-B5AD-7A77C0175F22}" destId="{E89BDB4D-7155-452B-8366-A32EA45E01B5}" srcOrd="0" destOrd="0" presId="urn:microsoft.com/office/officeart/2005/8/layout/chevron2"/>
    <dgm:cxn modelId="{2DDA18D5-E331-4774-82FA-24F64E7727A6}" type="presParOf" srcId="{E89BDB4D-7155-452B-8366-A32EA45E01B5}" destId="{CF7AE6B6-B45C-47FB-B7BA-78D95A4C7D9B}" srcOrd="0" destOrd="0" presId="urn:microsoft.com/office/officeart/2005/8/layout/chevron2"/>
    <dgm:cxn modelId="{022F1499-7761-4700-A517-0AFEB0C230E0}" type="presParOf" srcId="{E89BDB4D-7155-452B-8366-A32EA45E01B5}" destId="{31C52084-4D60-435B-9227-5666E1F8A179}" srcOrd="1" destOrd="0" presId="urn:microsoft.com/office/officeart/2005/8/layout/chevron2"/>
    <dgm:cxn modelId="{FD91726A-6D23-4CF8-B8FF-02769A5835EF}" type="presParOf" srcId="{E7AC5A79-67C7-4073-B5AD-7A77C0175F22}" destId="{B6123E2C-195B-400B-B716-887A3FE635EB}" srcOrd="1" destOrd="0" presId="urn:microsoft.com/office/officeart/2005/8/layout/chevron2"/>
    <dgm:cxn modelId="{31C6C7E9-B294-43C0-837D-57F3D068B8DC}" type="presParOf" srcId="{E7AC5A79-67C7-4073-B5AD-7A77C0175F22}" destId="{D7825CD5-067C-46B3-B043-3AC0970D4E36}" srcOrd="2" destOrd="0" presId="urn:microsoft.com/office/officeart/2005/8/layout/chevron2"/>
    <dgm:cxn modelId="{8B5AEA62-075D-40A9-B21C-FA42AE73FE1E}" type="presParOf" srcId="{D7825CD5-067C-46B3-B043-3AC0970D4E36}" destId="{1629CB00-39EB-4A2E-8799-B83AA9A4DF5D}" srcOrd="0" destOrd="0" presId="urn:microsoft.com/office/officeart/2005/8/layout/chevron2"/>
    <dgm:cxn modelId="{1ABD2189-1874-45F1-A85E-11CAB89CE532}" type="presParOf" srcId="{D7825CD5-067C-46B3-B043-3AC0970D4E36}" destId="{06230555-4670-40EA-972D-C9FA12419247}" srcOrd="1" destOrd="0" presId="urn:microsoft.com/office/officeart/2005/8/layout/chevron2"/>
    <dgm:cxn modelId="{36B51E17-CBE0-44E4-8F0A-6DB9D9C9D1C8}" type="presParOf" srcId="{E7AC5A79-67C7-4073-B5AD-7A77C0175F22}" destId="{8FF7C964-9A70-4110-B600-D6C288BCBB0F}" srcOrd="3" destOrd="0" presId="urn:microsoft.com/office/officeart/2005/8/layout/chevron2"/>
    <dgm:cxn modelId="{D44B3707-41F1-4068-B991-4013C7FC456A}" type="presParOf" srcId="{E7AC5A79-67C7-4073-B5AD-7A77C0175F22}" destId="{67C92DE1-14A8-4D5C-88C5-26204C2A0F76}" srcOrd="4" destOrd="0" presId="urn:microsoft.com/office/officeart/2005/8/layout/chevron2"/>
    <dgm:cxn modelId="{F3A06687-A89B-42A9-83FA-F0302CBF8853}" type="presParOf" srcId="{67C92DE1-14A8-4D5C-88C5-26204C2A0F76}" destId="{F89F0574-2BC0-4C01-BA80-7E6AC52A8AFD}" srcOrd="0" destOrd="0" presId="urn:microsoft.com/office/officeart/2005/8/layout/chevron2"/>
    <dgm:cxn modelId="{2CDCF2B1-704E-4CD4-A89E-636A0F93B254}" type="presParOf" srcId="{67C92DE1-14A8-4D5C-88C5-26204C2A0F76}" destId="{A1B11FD7-05D5-44AC-BCAE-1F085BAF3FF1}" srcOrd="1" destOrd="0" presId="urn:microsoft.com/office/officeart/2005/8/layout/chevron2"/>
    <dgm:cxn modelId="{34D2C0B0-778D-48ED-9CB4-C478482186A4}" type="presParOf" srcId="{E7AC5A79-67C7-4073-B5AD-7A77C0175F22}" destId="{B05CDAEF-EE98-4080-9B14-728CB3E66219}" srcOrd="5" destOrd="0" presId="urn:microsoft.com/office/officeart/2005/8/layout/chevron2"/>
    <dgm:cxn modelId="{E53705EE-6DAB-42E6-A658-3ECE614A63B9}" type="presParOf" srcId="{E7AC5A79-67C7-4073-B5AD-7A77C0175F22}" destId="{29323B9A-5519-4AB1-82C0-F9852F6CC1B3}" srcOrd="6" destOrd="0" presId="urn:microsoft.com/office/officeart/2005/8/layout/chevron2"/>
    <dgm:cxn modelId="{D295CB1A-0460-404F-9E09-618A5606C393}" type="presParOf" srcId="{29323B9A-5519-4AB1-82C0-F9852F6CC1B3}" destId="{6F864205-6722-4010-8998-3BAA049907B6}" srcOrd="0" destOrd="0" presId="urn:microsoft.com/office/officeart/2005/8/layout/chevron2"/>
    <dgm:cxn modelId="{B2B4F8DD-833C-4BF5-9AAF-B687A543DC9A}" type="presParOf" srcId="{29323B9A-5519-4AB1-82C0-F9852F6CC1B3}" destId="{034263CC-0421-4055-8928-EA5604B38CD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16D1DE-08D4-44BE-944C-65F0C9C0E579}" type="doc">
      <dgm:prSet loTypeId="urn:microsoft.com/office/officeart/2005/8/layout/vProcess5" loCatId="process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D0C6C760-4BE5-43B2-B8A3-8C02BD21F269}">
      <dgm:prSet phldrT="[Текст]"/>
      <dgm:spPr/>
      <dgm:t>
        <a:bodyPr/>
        <a:lstStyle/>
        <a:p>
          <a:r>
            <a:rPr lang="ru-RU" b="1" dirty="0" smtClean="0"/>
            <a:t>знании и способности использовать и защищать личные права</a:t>
          </a:r>
          <a:endParaRPr lang="ru-RU" b="1" dirty="0"/>
        </a:p>
      </dgm:t>
    </dgm:pt>
    <dgm:pt modelId="{BAD37341-DEE5-4E24-9504-D08F3573FE87}" type="parTrans" cxnId="{E84B9834-4393-4556-A707-6F46CAF11A2E}">
      <dgm:prSet/>
      <dgm:spPr/>
      <dgm:t>
        <a:bodyPr/>
        <a:lstStyle/>
        <a:p>
          <a:endParaRPr lang="ru-RU"/>
        </a:p>
      </dgm:t>
    </dgm:pt>
    <dgm:pt modelId="{2C759FCB-4ABD-4DA9-B9E9-6CCB4FAB1CE2}" type="sibTrans" cxnId="{E84B9834-4393-4556-A707-6F46CAF11A2E}">
      <dgm:prSet/>
      <dgm:spPr/>
      <dgm:t>
        <a:bodyPr/>
        <a:lstStyle/>
        <a:p>
          <a:endParaRPr lang="ru-RU"/>
        </a:p>
      </dgm:t>
    </dgm:pt>
    <dgm:pt modelId="{1436183F-38AC-4BFC-96B5-4B759349DB1C}">
      <dgm:prSet phldrT="[Текст]"/>
      <dgm:spPr/>
      <dgm:t>
        <a:bodyPr/>
        <a:lstStyle/>
        <a:p>
          <a:r>
            <a:rPr lang="ru-RU" b="1" dirty="0" smtClean="0"/>
            <a:t>уважении прав других граждан</a:t>
          </a:r>
          <a:endParaRPr lang="ru-RU" b="1" dirty="0"/>
        </a:p>
      </dgm:t>
    </dgm:pt>
    <dgm:pt modelId="{9CCCB4D1-EA8A-47A5-AD3D-5B68B04A04D1}" type="parTrans" cxnId="{BE8AA098-6531-42C0-9FBD-871EDF2DC702}">
      <dgm:prSet/>
      <dgm:spPr/>
      <dgm:t>
        <a:bodyPr/>
        <a:lstStyle/>
        <a:p>
          <a:endParaRPr lang="ru-RU"/>
        </a:p>
      </dgm:t>
    </dgm:pt>
    <dgm:pt modelId="{D2EA3D0E-2695-4B22-875E-642691349CE7}" type="sibTrans" cxnId="{BE8AA098-6531-42C0-9FBD-871EDF2DC702}">
      <dgm:prSet/>
      <dgm:spPr/>
      <dgm:t>
        <a:bodyPr/>
        <a:lstStyle/>
        <a:p>
          <a:endParaRPr lang="ru-RU"/>
        </a:p>
      </dgm:t>
    </dgm:pt>
    <dgm:pt modelId="{8213F752-ED3F-488E-BFB1-649B517CD29D}">
      <dgm:prSet phldrT="[Текст]"/>
      <dgm:spPr/>
      <dgm:t>
        <a:bodyPr/>
        <a:lstStyle/>
        <a:p>
          <a:r>
            <a:rPr lang="ru-RU" b="1" dirty="0" smtClean="0"/>
            <a:t>соблюдении Конституции и законов страны</a:t>
          </a:r>
          <a:endParaRPr lang="ru-RU" b="1" dirty="0"/>
        </a:p>
      </dgm:t>
    </dgm:pt>
    <dgm:pt modelId="{F9D3293F-166F-4106-A965-7DFE13AFDC64}" type="parTrans" cxnId="{FA01B07E-2416-4377-80EE-3A077B868FBC}">
      <dgm:prSet/>
      <dgm:spPr/>
      <dgm:t>
        <a:bodyPr/>
        <a:lstStyle/>
        <a:p>
          <a:endParaRPr lang="ru-RU"/>
        </a:p>
      </dgm:t>
    </dgm:pt>
    <dgm:pt modelId="{8A08B73F-AA17-4D1E-9659-0F41117A85DC}" type="sibTrans" cxnId="{FA01B07E-2416-4377-80EE-3A077B868FBC}">
      <dgm:prSet/>
      <dgm:spPr/>
      <dgm:t>
        <a:bodyPr/>
        <a:lstStyle/>
        <a:p>
          <a:endParaRPr lang="ru-RU"/>
        </a:p>
      </dgm:t>
    </dgm:pt>
    <dgm:pt modelId="{4CD674C4-9C40-4F2B-94C3-8E3349A7311D}">
      <dgm:prSet/>
      <dgm:spPr/>
      <dgm:t>
        <a:bodyPr/>
        <a:lstStyle/>
        <a:p>
          <a:r>
            <a:rPr lang="ru-RU" b="1" dirty="0" smtClean="0"/>
            <a:t>неукоснительном выполнении своих обязанностей</a:t>
          </a:r>
          <a:endParaRPr lang="ru-RU" b="1" dirty="0"/>
        </a:p>
      </dgm:t>
    </dgm:pt>
    <dgm:pt modelId="{95C7CCE9-D558-43A5-9A01-F01D9D3F2873}" type="parTrans" cxnId="{42EE7F10-CFFD-4682-966F-E1F88071D964}">
      <dgm:prSet/>
      <dgm:spPr/>
      <dgm:t>
        <a:bodyPr/>
        <a:lstStyle/>
        <a:p>
          <a:endParaRPr lang="ru-RU"/>
        </a:p>
      </dgm:t>
    </dgm:pt>
    <dgm:pt modelId="{076F035D-361B-4D01-B472-D63245E1C062}" type="sibTrans" cxnId="{42EE7F10-CFFD-4682-966F-E1F88071D964}">
      <dgm:prSet/>
      <dgm:spPr/>
      <dgm:t>
        <a:bodyPr/>
        <a:lstStyle/>
        <a:p>
          <a:endParaRPr lang="ru-RU"/>
        </a:p>
      </dgm:t>
    </dgm:pt>
    <dgm:pt modelId="{5F5A873B-BC7C-4213-B886-42E056CC7B75}" type="pres">
      <dgm:prSet presAssocID="{4116D1DE-08D4-44BE-944C-65F0C9C0E57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B1B8D9-43E9-428E-9323-A21C799C8C90}" type="pres">
      <dgm:prSet presAssocID="{4116D1DE-08D4-44BE-944C-65F0C9C0E579}" presName="dummyMaxCanvas" presStyleCnt="0">
        <dgm:presLayoutVars/>
      </dgm:prSet>
      <dgm:spPr/>
    </dgm:pt>
    <dgm:pt modelId="{B5D1EB10-79BC-4945-A65F-D706527B5C88}" type="pres">
      <dgm:prSet presAssocID="{4116D1DE-08D4-44BE-944C-65F0C9C0E579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40225D-7B42-4C2C-9760-9B91071F8877}" type="pres">
      <dgm:prSet presAssocID="{4116D1DE-08D4-44BE-944C-65F0C9C0E579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D01C0-E4C9-4527-9467-468BA853D118}" type="pres">
      <dgm:prSet presAssocID="{4116D1DE-08D4-44BE-944C-65F0C9C0E579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D3D9C-015B-4B46-B168-8BAB08B70C8A}" type="pres">
      <dgm:prSet presAssocID="{4116D1DE-08D4-44BE-944C-65F0C9C0E579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5170BC-7238-4A77-93A3-01BEC7F32DF6}" type="pres">
      <dgm:prSet presAssocID="{4116D1DE-08D4-44BE-944C-65F0C9C0E579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438648-A23D-4416-87EA-244DC69A7980}" type="pres">
      <dgm:prSet presAssocID="{4116D1DE-08D4-44BE-944C-65F0C9C0E579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47A76-AEC4-4962-992C-38CD651E0DBE}" type="pres">
      <dgm:prSet presAssocID="{4116D1DE-08D4-44BE-944C-65F0C9C0E579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26D7BF-C27D-4C85-91BF-03F21DA75214}" type="pres">
      <dgm:prSet presAssocID="{4116D1DE-08D4-44BE-944C-65F0C9C0E579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E0B759-C14B-47E6-8639-A24E5436C8B7}" type="pres">
      <dgm:prSet presAssocID="{4116D1DE-08D4-44BE-944C-65F0C9C0E579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EF2123-1391-4E39-9A71-55A887FDE832}" type="pres">
      <dgm:prSet presAssocID="{4116D1DE-08D4-44BE-944C-65F0C9C0E579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29B601-E569-40DD-964F-EC41D6983475}" type="pres">
      <dgm:prSet presAssocID="{4116D1DE-08D4-44BE-944C-65F0C9C0E579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406232-90C7-411F-B70F-230C16C5A354}" type="presOf" srcId="{1436183F-38AC-4BFC-96B5-4B759349DB1C}" destId="{02E0B759-C14B-47E6-8639-A24E5436C8B7}" srcOrd="1" destOrd="0" presId="urn:microsoft.com/office/officeart/2005/8/layout/vProcess5"/>
    <dgm:cxn modelId="{439D10CA-2D43-400A-994C-91C6EDE0ECFD}" type="presOf" srcId="{D0C6C760-4BE5-43B2-B8A3-8C02BD21F269}" destId="{B826D7BF-C27D-4C85-91BF-03F21DA75214}" srcOrd="1" destOrd="0" presId="urn:microsoft.com/office/officeart/2005/8/layout/vProcess5"/>
    <dgm:cxn modelId="{898D2B41-E984-438D-833B-8211B44F66F0}" type="presOf" srcId="{D0C6C760-4BE5-43B2-B8A3-8C02BD21F269}" destId="{B5D1EB10-79BC-4945-A65F-D706527B5C88}" srcOrd="0" destOrd="0" presId="urn:microsoft.com/office/officeart/2005/8/layout/vProcess5"/>
    <dgm:cxn modelId="{4652775B-FA04-4FFC-8AF2-22E974A10C5A}" type="presOf" srcId="{1436183F-38AC-4BFC-96B5-4B759349DB1C}" destId="{D240225D-7B42-4C2C-9760-9B91071F8877}" srcOrd="0" destOrd="0" presId="urn:microsoft.com/office/officeart/2005/8/layout/vProcess5"/>
    <dgm:cxn modelId="{F5912329-29A7-49D8-9537-83C19AE5D4A1}" type="presOf" srcId="{4CD674C4-9C40-4F2B-94C3-8E3349A7311D}" destId="{F629B601-E569-40DD-964F-EC41D6983475}" srcOrd="1" destOrd="0" presId="urn:microsoft.com/office/officeart/2005/8/layout/vProcess5"/>
    <dgm:cxn modelId="{4686065B-CD31-45FF-9A28-E17CCB2EABEE}" type="presOf" srcId="{8213F752-ED3F-488E-BFB1-649B517CD29D}" destId="{1DBD01C0-E4C9-4527-9467-468BA853D118}" srcOrd="0" destOrd="0" presId="urn:microsoft.com/office/officeart/2005/8/layout/vProcess5"/>
    <dgm:cxn modelId="{FA01B07E-2416-4377-80EE-3A077B868FBC}" srcId="{4116D1DE-08D4-44BE-944C-65F0C9C0E579}" destId="{8213F752-ED3F-488E-BFB1-649B517CD29D}" srcOrd="2" destOrd="0" parTransId="{F9D3293F-166F-4106-A965-7DFE13AFDC64}" sibTransId="{8A08B73F-AA17-4D1E-9659-0F41117A85DC}"/>
    <dgm:cxn modelId="{42EE7F10-CFFD-4682-966F-E1F88071D964}" srcId="{4116D1DE-08D4-44BE-944C-65F0C9C0E579}" destId="{4CD674C4-9C40-4F2B-94C3-8E3349A7311D}" srcOrd="3" destOrd="0" parTransId="{95C7CCE9-D558-43A5-9A01-F01D9D3F2873}" sibTransId="{076F035D-361B-4D01-B472-D63245E1C062}"/>
    <dgm:cxn modelId="{1D29F4B8-2DE0-4190-B38C-25B12CD762F4}" type="presOf" srcId="{4116D1DE-08D4-44BE-944C-65F0C9C0E579}" destId="{5F5A873B-BC7C-4213-B886-42E056CC7B75}" srcOrd="0" destOrd="0" presId="urn:microsoft.com/office/officeart/2005/8/layout/vProcess5"/>
    <dgm:cxn modelId="{325D63CA-5A1D-4F57-B451-BFA6BA29BB74}" type="presOf" srcId="{2C759FCB-4ABD-4DA9-B9E9-6CCB4FAB1CE2}" destId="{C95170BC-7238-4A77-93A3-01BEC7F32DF6}" srcOrd="0" destOrd="0" presId="urn:microsoft.com/office/officeart/2005/8/layout/vProcess5"/>
    <dgm:cxn modelId="{56B7B44F-9DCE-4750-96FD-15B11C577C73}" type="presOf" srcId="{8213F752-ED3F-488E-BFB1-649B517CD29D}" destId="{71EF2123-1391-4E39-9A71-55A887FDE832}" srcOrd="1" destOrd="0" presId="urn:microsoft.com/office/officeart/2005/8/layout/vProcess5"/>
    <dgm:cxn modelId="{BE8AA098-6531-42C0-9FBD-871EDF2DC702}" srcId="{4116D1DE-08D4-44BE-944C-65F0C9C0E579}" destId="{1436183F-38AC-4BFC-96B5-4B759349DB1C}" srcOrd="1" destOrd="0" parTransId="{9CCCB4D1-EA8A-47A5-AD3D-5B68B04A04D1}" sibTransId="{D2EA3D0E-2695-4B22-875E-642691349CE7}"/>
    <dgm:cxn modelId="{576C610D-7225-42D6-8350-421CA3FC1BE5}" type="presOf" srcId="{D2EA3D0E-2695-4B22-875E-642691349CE7}" destId="{E2438648-A23D-4416-87EA-244DC69A7980}" srcOrd="0" destOrd="0" presId="urn:microsoft.com/office/officeart/2005/8/layout/vProcess5"/>
    <dgm:cxn modelId="{9E55C842-BAB1-489C-A65A-795D0D1E879F}" type="presOf" srcId="{8A08B73F-AA17-4D1E-9659-0F41117A85DC}" destId="{AFB47A76-AEC4-4962-992C-38CD651E0DBE}" srcOrd="0" destOrd="0" presId="urn:microsoft.com/office/officeart/2005/8/layout/vProcess5"/>
    <dgm:cxn modelId="{CEF8BC7B-FA48-4978-989D-B677BD6ECE1E}" type="presOf" srcId="{4CD674C4-9C40-4F2B-94C3-8E3349A7311D}" destId="{1ABD3D9C-015B-4B46-B168-8BAB08B70C8A}" srcOrd="0" destOrd="0" presId="urn:microsoft.com/office/officeart/2005/8/layout/vProcess5"/>
    <dgm:cxn modelId="{E84B9834-4393-4556-A707-6F46CAF11A2E}" srcId="{4116D1DE-08D4-44BE-944C-65F0C9C0E579}" destId="{D0C6C760-4BE5-43B2-B8A3-8C02BD21F269}" srcOrd="0" destOrd="0" parTransId="{BAD37341-DEE5-4E24-9504-D08F3573FE87}" sibTransId="{2C759FCB-4ABD-4DA9-B9E9-6CCB4FAB1CE2}"/>
    <dgm:cxn modelId="{73ACF78B-5CC3-4464-B3D2-087BAD000D8A}" type="presParOf" srcId="{5F5A873B-BC7C-4213-B886-42E056CC7B75}" destId="{7BB1B8D9-43E9-428E-9323-A21C799C8C90}" srcOrd="0" destOrd="0" presId="urn:microsoft.com/office/officeart/2005/8/layout/vProcess5"/>
    <dgm:cxn modelId="{3BA96C3A-FB2E-4972-8502-5564092E109E}" type="presParOf" srcId="{5F5A873B-BC7C-4213-B886-42E056CC7B75}" destId="{B5D1EB10-79BC-4945-A65F-D706527B5C88}" srcOrd="1" destOrd="0" presId="urn:microsoft.com/office/officeart/2005/8/layout/vProcess5"/>
    <dgm:cxn modelId="{67B033D4-1169-43F8-AFB4-5828B94A47B7}" type="presParOf" srcId="{5F5A873B-BC7C-4213-B886-42E056CC7B75}" destId="{D240225D-7B42-4C2C-9760-9B91071F8877}" srcOrd="2" destOrd="0" presId="urn:microsoft.com/office/officeart/2005/8/layout/vProcess5"/>
    <dgm:cxn modelId="{601921AD-4495-47F7-A85F-D024456102DA}" type="presParOf" srcId="{5F5A873B-BC7C-4213-B886-42E056CC7B75}" destId="{1DBD01C0-E4C9-4527-9467-468BA853D118}" srcOrd="3" destOrd="0" presId="urn:microsoft.com/office/officeart/2005/8/layout/vProcess5"/>
    <dgm:cxn modelId="{DADBCA6C-DB83-42A0-B4E9-CA9213442A3E}" type="presParOf" srcId="{5F5A873B-BC7C-4213-B886-42E056CC7B75}" destId="{1ABD3D9C-015B-4B46-B168-8BAB08B70C8A}" srcOrd="4" destOrd="0" presId="urn:microsoft.com/office/officeart/2005/8/layout/vProcess5"/>
    <dgm:cxn modelId="{8342EF14-9B0D-4AE6-969F-A383CFEB8019}" type="presParOf" srcId="{5F5A873B-BC7C-4213-B886-42E056CC7B75}" destId="{C95170BC-7238-4A77-93A3-01BEC7F32DF6}" srcOrd="5" destOrd="0" presId="urn:microsoft.com/office/officeart/2005/8/layout/vProcess5"/>
    <dgm:cxn modelId="{15D5F47A-5D6E-48FA-99BF-DAD92238DF58}" type="presParOf" srcId="{5F5A873B-BC7C-4213-B886-42E056CC7B75}" destId="{E2438648-A23D-4416-87EA-244DC69A7980}" srcOrd="6" destOrd="0" presId="urn:microsoft.com/office/officeart/2005/8/layout/vProcess5"/>
    <dgm:cxn modelId="{36278EAC-1DAA-42FD-B68C-E2298C5824BB}" type="presParOf" srcId="{5F5A873B-BC7C-4213-B886-42E056CC7B75}" destId="{AFB47A76-AEC4-4962-992C-38CD651E0DBE}" srcOrd="7" destOrd="0" presId="urn:microsoft.com/office/officeart/2005/8/layout/vProcess5"/>
    <dgm:cxn modelId="{695401A2-B0ED-4D4E-B9D4-5E1CA8332BE6}" type="presParOf" srcId="{5F5A873B-BC7C-4213-B886-42E056CC7B75}" destId="{B826D7BF-C27D-4C85-91BF-03F21DA75214}" srcOrd="8" destOrd="0" presId="urn:microsoft.com/office/officeart/2005/8/layout/vProcess5"/>
    <dgm:cxn modelId="{7F70023C-EB6C-42BE-9A54-4E3DA2B73E07}" type="presParOf" srcId="{5F5A873B-BC7C-4213-B886-42E056CC7B75}" destId="{02E0B759-C14B-47E6-8639-A24E5436C8B7}" srcOrd="9" destOrd="0" presId="urn:microsoft.com/office/officeart/2005/8/layout/vProcess5"/>
    <dgm:cxn modelId="{F643AB36-1BA6-47F3-B831-2679DA20B490}" type="presParOf" srcId="{5F5A873B-BC7C-4213-B886-42E056CC7B75}" destId="{71EF2123-1391-4E39-9A71-55A887FDE832}" srcOrd="10" destOrd="0" presId="urn:microsoft.com/office/officeart/2005/8/layout/vProcess5"/>
    <dgm:cxn modelId="{000D40FE-C99F-4D57-B54F-E249B536AA11}" type="presParOf" srcId="{5F5A873B-BC7C-4213-B886-42E056CC7B75}" destId="{F629B601-E569-40DD-964F-EC41D698347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AE6B6-B45C-47FB-B7BA-78D95A4C7D9B}">
      <dsp:nvSpPr>
        <dsp:cNvPr id="0" name=""/>
        <dsp:cNvSpPr/>
      </dsp:nvSpPr>
      <dsp:spPr>
        <a:xfrm rot="5400000">
          <a:off x="-203640" y="206911"/>
          <a:ext cx="1357601" cy="95032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0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1</a:t>
          </a:r>
          <a:endParaRPr lang="ru-RU" sz="2600" kern="1200" dirty="0"/>
        </a:p>
      </dsp:txBody>
      <dsp:txXfrm rot="-5400000">
        <a:off x="1" y="478430"/>
        <a:ext cx="950320" cy="407281"/>
      </dsp:txXfrm>
    </dsp:sp>
    <dsp:sp modelId="{31C52084-4D60-435B-9227-5666E1F8A179}">
      <dsp:nvSpPr>
        <dsp:cNvPr id="0" name=""/>
        <dsp:cNvSpPr/>
      </dsp:nvSpPr>
      <dsp:spPr>
        <a:xfrm rot="5400000">
          <a:off x="3784435" y="-2830843"/>
          <a:ext cx="882440" cy="65506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 smtClean="0"/>
            <a:t>Мораль</a:t>
          </a:r>
          <a:endParaRPr lang="ru-RU" sz="3500" kern="1200" dirty="0"/>
        </a:p>
      </dsp:txBody>
      <dsp:txXfrm rot="-5400000">
        <a:off x="950321" y="46348"/>
        <a:ext cx="6507592" cy="796286"/>
      </dsp:txXfrm>
    </dsp:sp>
    <dsp:sp modelId="{1629CB00-39EB-4A2E-8799-B83AA9A4DF5D}">
      <dsp:nvSpPr>
        <dsp:cNvPr id="0" name=""/>
        <dsp:cNvSpPr/>
      </dsp:nvSpPr>
      <dsp:spPr>
        <a:xfrm rot="5400000">
          <a:off x="-203640" y="1419083"/>
          <a:ext cx="1357601" cy="95032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0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2</a:t>
          </a:r>
          <a:endParaRPr lang="ru-RU" sz="2600" kern="1200" dirty="0"/>
        </a:p>
      </dsp:txBody>
      <dsp:txXfrm rot="-5400000">
        <a:off x="1" y="1690602"/>
        <a:ext cx="950320" cy="407281"/>
      </dsp:txXfrm>
    </dsp:sp>
    <dsp:sp modelId="{06230555-4670-40EA-972D-C9FA12419247}">
      <dsp:nvSpPr>
        <dsp:cNvPr id="0" name=""/>
        <dsp:cNvSpPr/>
      </dsp:nvSpPr>
      <dsp:spPr>
        <a:xfrm rot="5400000">
          <a:off x="3784435" y="-1618670"/>
          <a:ext cx="882440" cy="65506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 smtClean="0"/>
            <a:t>Патриотизм</a:t>
          </a:r>
          <a:endParaRPr lang="ru-RU" sz="3500" kern="1200" dirty="0"/>
        </a:p>
      </dsp:txBody>
      <dsp:txXfrm rot="-5400000">
        <a:off x="950321" y="1258521"/>
        <a:ext cx="6507592" cy="796286"/>
      </dsp:txXfrm>
    </dsp:sp>
    <dsp:sp modelId="{F89F0574-2BC0-4C01-BA80-7E6AC52A8AFD}">
      <dsp:nvSpPr>
        <dsp:cNvPr id="0" name=""/>
        <dsp:cNvSpPr/>
      </dsp:nvSpPr>
      <dsp:spPr>
        <a:xfrm rot="5400000">
          <a:off x="-203640" y="2631255"/>
          <a:ext cx="1357601" cy="95032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0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3</a:t>
          </a:r>
          <a:endParaRPr lang="ru-RU" sz="2600" kern="1200" dirty="0"/>
        </a:p>
      </dsp:txBody>
      <dsp:txXfrm rot="-5400000">
        <a:off x="1" y="2902774"/>
        <a:ext cx="950320" cy="407281"/>
      </dsp:txXfrm>
    </dsp:sp>
    <dsp:sp modelId="{A1B11FD7-05D5-44AC-BCAE-1F085BAF3FF1}">
      <dsp:nvSpPr>
        <dsp:cNvPr id="0" name=""/>
        <dsp:cNvSpPr/>
      </dsp:nvSpPr>
      <dsp:spPr>
        <a:xfrm rot="5400000">
          <a:off x="3784435" y="-406498"/>
          <a:ext cx="882440" cy="65506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 smtClean="0"/>
            <a:t>Гражданственность</a:t>
          </a:r>
          <a:endParaRPr lang="ru-RU" sz="3500" kern="1200" dirty="0"/>
        </a:p>
      </dsp:txBody>
      <dsp:txXfrm rot="-5400000">
        <a:off x="950321" y="2470693"/>
        <a:ext cx="6507592" cy="796286"/>
      </dsp:txXfrm>
    </dsp:sp>
    <dsp:sp modelId="{6F864205-6722-4010-8998-3BAA049907B6}">
      <dsp:nvSpPr>
        <dsp:cNvPr id="0" name=""/>
        <dsp:cNvSpPr/>
      </dsp:nvSpPr>
      <dsp:spPr>
        <a:xfrm rot="5400000">
          <a:off x="-203640" y="3843428"/>
          <a:ext cx="1357601" cy="95032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0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4</a:t>
          </a:r>
          <a:endParaRPr lang="ru-RU" sz="2600" kern="1200" dirty="0"/>
        </a:p>
      </dsp:txBody>
      <dsp:txXfrm rot="-5400000">
        <a:off x="1" y="4114947"/>
        <a:ext cx="950320" cy="407281"/>
      </dsp:txXfrm>
    </dsp:sp>
    <dsp:sp modelId="{034263CC-0421-4055-8928-EA5604B38CD1}">
      <dsp:nvSpPr>
        <dsp:cNvPr id="0" name=""/>
        <dsp:cNvSpPr/>
      </dsp:nvSpPr>
      <dsp:spPr>
        <a:xfrm rot="5400000">
          <a:off x="3784435" y="805673"/>
          <a:ext cx="882440" cy="65506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 smtClean="0"/>
            <a:t>Мировоззрение</a:t>
          </a:r>
          <a:endParaRPr lang="ru-RU" sz="3500" kern="1200" dirty="0"/>
        </a:p>
      </dsp:txBody>
      <dsp:txXfrm rot="-5400000">
        <a:off x="950321" y="3682865"/>
        <a:ext cx="6507592" cy="7962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D1EB10-79BC-4945-A65F-D706527B5C88}">
      <dsp:nvSpPr>
        <dsp:cNvPr id="0" name=""/>
        <dsp:cNvSpPr/>
      </dsp:nvSpPr>
      <dsp:spPr>
        <a:xfrm>
          <a:off x="0" y="0"/>
          <a:ext cx="6115092" cy="11630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знании и способности использовать и защищать личные права</a:t>
          </a:r>
          <a:endParaRPr lang="ru-RU" sz="2300" b="1" kern="1200" dirty="0"/>
        </a:p>
      </dsp:txBody>
      <dsp:txXfrm>
        <a:off x="34063" y="34063"/>
        <a:ext cx="4761840" cy="1094884"/>
      </dsp:txXfrm>
    </dsp:sp>
    <dsp:sp modelId="{D240225D-7B42-4C2C-9760-9B91071F8877}">
      <dsp:nvSpPr>
        <dsp:cNvPr id="0" name=""/>
        <dsp:cNvSpPr/>
      </dsp:nvSpPr>
      <dsp:spPr>
        <a:xfrm>
          <a:off x="512139" y="1374467"/>
          <a:ext cx="6115092" cy="11630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уважении прав других граждан</a:t>
          </a:r>
          <a:endParaRPr lang="ru-RU" sz="2300" b="1" kern="1200" dirty="0"/>
        </a:p>
      </dsp:txBody>
      <dsp:txXfrm>
        <a:off x="546202" y="1408530"/>
        <a:ext cx="4778870" cy="1094884"/>
      </dsp:txXfrm>
    </dsp:sp>
    <dsp:sp modelId="{1DBD01C0-E4C9-4527-9467-468BA853D118}">
      <dsp:nvSpPr>
        <dsp:cNvPr id="0" name=""/>
        <dsp:cNvSpPr/>
      </dsp:nvSpPr>
      <dsp:spPr>
        <a:xfrm>
          <a:off x="1016634" y="2748934"/>
          <a:ext cx="6115092" cy="11630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соблюдении Конституции и законов страны</a:t>
          </a:r>
          <a:endParaRPr lang="ru-RU" sz="2300" b="1" kern="1200" dirty="0"/>
        </a:p>
      </dsp:txBody>
      <dsp:txXfrm>
        <a:off x="1050697" y="2782997"/>
        <a:ext cx="4786514" cy="1094884"/>
      </dsp:txXfrm>
    </dsp:sp>
    <dsp:sp modelId="{1ABD3D9C-015B-4B46-B168-8BAB08B70C8A}">
      <dsp:nvSpPr>
        <dsp:cNvPr id="0" name=""/>
        <dsp:cNvSpPr/>
      </dsp:nvSpPr>
      <dsp:spPr>
        <a:xfrm>
          <a:off x="1528773" y="4123401"/>
          <a:ext cx="6115092" cy="11630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5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неукоснительном выполнении своих обязанностей</a:t>
          </a:r>
          <a:endParaRPr lang="ru-RU" sz="2300" b="1" kern="1200" dirty="0"/>
        </a:p>
      </dsp:txBody>
      <dsp:txXfrm>
        <a:off x="1562836" y="4157464"/>
        <a:ext cx="4778870" cy="1094884"/>
      </dsp:txXfrm>
    </dsp:sp>
    <dsp:sp modelId="{C95170BC-7238-4A77-93A3-01BEC7F32DF6}">
      <dsp:nvSpPr>
        <dsp:cNvPr id="0" name=""/>
        <dsp:cNvSpPr/>
      </dsp:nvSpPr>
      <dsp:spPr>
        <a:xfrm>
          <a:off x="5359135" y="890760"/>
          <a:ext cx="755956" cy="75595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5529225" y="890760"/>
        <a:ext cx="415776" cy="568857"/>
      </dsp:txXfrm>
    </dsp:sp>
    <dsp:sp modelId="{E2438648-A23D-4416-87EA-244DC69A7980}">
      <dsp:nvSpPr>
        <dsp:cNvPr id="0" name=""/>
        <dsp:cNvSpPr/>
      </dsp:nvSpPr>
      <dsp:spPr>
        <a:xfrm>
          <a:off x="5871274" y="2265227"/>
          <a:ext cx="755956" cy="75595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6041364" y="2265227"/>
        <a:ext cx="415776" cy="568857"/>
      </dsp:txXfrm>
    </dsp:sp>
    <dsp:sp modelId="{AFB47A76-AEC4-4962-992C-38CD651E0DBE}">
      <dsp:nvSpPr>
        <dsp:cNvPr id="0" name=""/>
        <dsp:cNvSpPr/>
      </dsp:nvSpPr>
      <dsp:spPr>
        <a:xfrm>
          <a:off x="6375770" y="3639694"/>
          <a:ext cx="755956" cy="75595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6545860" y="3639694"/>
        <a:ext cx="415776" cy="5688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616FF-95B2-47A1-AB43-CF2E9EBD399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026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C998C-32F2-47B6-A71A-C285087C578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971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AC2AF-214F-46A9-AD10-31EF26D91D2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953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C240E-A8B9-41CC-83FE-448D95BFAE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698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B83BE-5FC6-456F-9DF9-6487BA0F7E6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5880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1F365-883C-4DC0-A1C1-40603C10C66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4880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A0219-D100-45A8-98C0-D9743DB1EB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2223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37DE3-924E-45F7-B5D6-3B36D93C57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50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08F4C-E28A-49D7-9431-AEAA01B48CB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546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70317-CDD5-4EF2-8ED6-69B09665FE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0214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84914-4983-483E-80CA-C774921372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260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6F7E4-C121-4E3D-AF17-47214FEE10B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496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.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Прямоуг.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Прямоуг.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Прямоуг.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Прямоуг.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AD087-B34B-416A-80F4-143F76ADF6FD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63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2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25.jpeg"/><Relationship Id="rId5" Type="http://schemas.openxmlformats.org/officeDocument/2006/relationships/diagramData" Target="../diagrams/data2.xml"/><Relationship Id="rId10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microsoft.com/office/2007/relationships/diagramDrawing" Target="../diagrams/drawing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i.mycdn.me/i?r=AzEPZsRbOZEKgBhR0XGMT1Rk5SiFd2pX4cImv-jK3DYDJaaKTM5SRkZCeTgDn6uOyic" TargetMode="External"/><Relationship Id="rId7" Type="http://schemas.openxmlformats.org/officeDocument/2006/relationships/hyperlink" Target="https://img.careerlu.com/img/aviation/learn-about-nautical-miles-vs.-statute-miles.jpg" TargetMode="External"/><Relationship Id="rId2" Type="http://schemas.openxmlformats.org/officeDocument/2006/relationships/hyperlink" Target="https://altaimaya.com/wp-content/uploads/2018/06/TdSnlil2bzg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vyexec.com/career-advice/wp-content/uploads/2014/08/happy_manager.jpg" TargetMode="External"/><Relationship Id="rId5" Type="http://schemas.openxmlformats.org/officeDocument/2006/relationships/hyperlink" Target="https://letidor.ru/thumb/860x0/filters:quality(75)/imgs/2018/04/24/07/2165555/4b46cd51bcbbd33685ea781ceafae56db426ab23.jpg" TargetMode="External"/><Relationship Id="rId4" Type="http://schemas.openxmlformats.org/officeDocument/2006/relationships/hyperlink" Target="http://pngimg.com/uploads/buddha/buddha_PNG18.pn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Повторим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049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60648"/>
            <a:ext cx="85689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Духовный мир личности включает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Идеал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– это совершенство, высшая цель человеческого стремления, представления о высших моральных требованиях.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Ценности</a:t>
            </a:r>
            <a:r>
              <a:rPr lang="ru-RU" sz="2800" dirty="0" smtClean="0"/>
              <a:t> – то, что наиболее ценно для человека, дорого ему (гуманизм, справедливость, любовь, вера и пр.).</a:t>
            </a:r>
          </a:p>
        </p:txBody>
      </p:sp>
      <p:pic>
        <p:nvPicPr>
          <p:cNvPr id="18434" name="Picture 2" descr="http://i.mycdn.me/i?r=AzEPZsRbOZEKgBhR0XGMT1Rk5SiFd2pX4cImv-jK3DYDJa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717032"/>
            <a:ext cx="3024336" cy="2575468"/>
          </a:xfrm>
          <a:prstGeom prst="rect">
            <a:avLst/>
          </a:prstGeom>
          <a:noFill/>
        </p:spPr>
      </p:pic>
      <p:pic>
        <p:nvPicPr>
          <p:cNvPr id="18436" name="Picture 4" descr="http://pngimg.com/uploads/buddha/buddha_PNG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717032"/>
            <a:ext cx="2088232" cy="2389192"/>
          </a:xfrm>
          <a:prstGeom prst="rect">
            <a:avLst/>
          </a:prstGeom>
          <a:noFill/>
        </p:spPr>
      </p:pic>
      <p:pic>
        <p:nvPicPr>
          <p:cNvPr id="18438" name="Picture 6" descr="https://letidor.ru/thumb/860x0/filters:quality(75)/imgs/2018/04/24/07/2165555/4b46cd51bcbbd33685ea781ceafae56db426ab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397" y="3789040"/>
            <a:ext cx="3344483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14290"/>
            <a:ext cx="7358114" cy="78581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Элементы человеческой духовности:</a:t>
            </a:r>
            <a:endParaRPr lang="ru-RU" sz="32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85786" y="1428736"/>
          <a:ext cx="750099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58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60648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Духовный мир личности включает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Мораль</a:t>
            </a:r>
            <a:r>
              <a:rPr lang="ru-RU" sz="2800" dirty="0" smtClean="0"/>
              <a:t> – система норм, правил, основанная на представлении о добре и зле, регулирующая поведение людей.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Категорический императив И. Канта</a:t>
            </a:r>
            <a:r>
              <a:rPr lang="ru-RU" sz="2800" dirty="0" smtClean="0">
                <a:solidFill>
                  <a:srgbClr val="FF0000"/>
                </a:solidFill>
              </a:rPr>
              <a:t>: </a:t>
            </a:r>
            <a:r>
              <a:rPr lang="ru-RU" sz="2800" i="1" dirty="0" smtClean="0"/>
              <a:t>«Поступай согласно такой максиме, всеобщности которой в качестве закона ты в то же время можешь желать» </a:t>
            </a:r>
            <a:r>
              <a:rPr lang="ru-RU" sz="2400" dirty="0" smtClean="0"/>
              <a:t>(максима – высший принцип, высшее правило).</a:t>
            </a:r>
          </a:p>
          <a:p>
            <a:pPr algn="ctr"/>
            <a:r>
              <a:rPr lang="ru-RU" sz="2800" dirty="0" smtClean="0"/>
              <a:t>Переформулируйте эту мысль.</a:t>
            </a:r>
          </a:p>
        </p:txBody>
      </p:sp>
      <p:pic>
        <p:nvPicPr>
          <p:cNvPr id="20482" name="Picture 2" descr="https://www.ivyexec.com/career-advice/wp-content/uploads/2014/08/happy_mana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375271"/>
            <a:ext cx="3326300" cy="2294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ЗОЛОТОЕ ПРАВИЛО</a:t>
            </a:r>
            <a:endParaRPr lang="ru-RU" sz="4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КАТЕГОРИЧЕСКИЙ ИМПЕРАТИВ И.КАНТА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1560" y="2420888"/>
            <a:ext cx="4104456" cy="41764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Поступай всегда согласно такой максиме, всеобщности которой в качестве закона ты можешь желать</a:t>
            </a:r>
          </a:p>
          <a:p>
            <a:endParaRPr lang="ru-RU" dirty="0" smtClean="0"/>
          </a:p>
          <a:p>
            <a:r>
              <a:rPr lang="ru-RU" sz="1800" dirty="0"/>
              <a:t>э</a:t>
            </a:r>
            <a:r>
              <a:rPr lang="ru-RU" sz="1800" dirty="0" smtClean="0"/>
              <a:t>то безусловное принудительное требование, не допускающее возражений, обязательное для всех людей.</a:t>
            </a:r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ЗОЛОТОЕ ПРАВИЛО НРАВСТВЕННОСТИ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16016" y="2420888"/>
            <a:ext cx="3799728" cy="3677024"/>
          </a:xfrm>
        </p:spPr>
        <p:txBody>
          <a:bodyPr>
            <a:normAutofit/>
          </a:bodyPr>
          <a:lstStyle/>
          <a:p>
            <a:r>
              <a:rPr lang="ru-RU" dirty="0" smtClean="0"/>
              <a:t>Не делай другому того, чего не желаешь себе.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sz="2000" dirty="0"/>
          </a:p>
          <a:p>
            <a:r>
              <a:rPr lang="ru-RU" sz="2000" dirty="0" smtClean="0"/>
              <a:t>Поступай с другими так, как хочешь, чтобы поступали с тобой</a:t>
            </a:r>
            <a:endParaRPr lang="ru-RU" sz="2000" dirty="0"/>
          </a:p>
        </p:txBody>
      </p:sp>
      <p:sp>
        <p:nvSpPr>
          <p:cNvPr id="2" name="Стрелка вниз 1"/>
          <p:cNvSpPr/>
          <p:nvPr/>
        </p:nvSpPr>
        <p:spPr>
          <a:xfrm>
            <a:off x="1975843" y="4827662"/>
            <a:ext cx="388099" cy="620651"/>
          </a:xfrm>
          <a:prstGeom prst="downArrow">
            <a:avLst>
              <a:gd name="adj1" fmla="val 6489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061310" y="3921909"/>
            <a:ext cx="526914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81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Блог пользователя Михаил Звездилин Политическое образо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812922"/>
            <a:ext cx="4714876" cy="204507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64704"/>
            <a:ext cx="8229600" cy="4378808"/>
          </a:xfrm>
        </p:spPr>
        <p:txBody>
          <a:bodyPr>
            <a:normAutofit fontScale="77500" lnSpcReduction="20000"/>
          </a:bodyPr>
          <a:lstStyle/>
          <a:p>
            <a:pPr marL="0" indent="534988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Патриотизм</a:t>
            </a:r>
            <a:r>
              <a:rPr lang="ru-RU" sz="3100" dirty="0" smtClean="0"/>
              <a:t>  - ценностное </a:t>
            </a:r>
            <a:r>
              <a:rPr lang="ru-RU" sz="3100" dirty="0"/>
              <a:t>отношение человека к своему Отечеству, преданность </a:t>
            </a:r>
            <a:r>
              <a:rPr lang="ru-RU" sz="3100" dirty="0" smtClean="0"/>
              <a:t>и </a:t>
            </a:r>
            <a:r>
              <a:rPr lang="ru-RU" sz="3100" dirty="0"/>
              <a:t>любовь к </a:t>
            </a:r>
            <a:r>
              <a:rPr lang="ru-RU" sz="3100" dirty="0" smtClean="0"/>
              <a:t>Родине</a:t>
            </a:r>
            <a:r>
              <a:rPr lang="ru-RU" sz="3100" dirty="0"/>
              <a:t>, своему народу. </a:t>
            </a:r>
            <a:endParaRPr lang="ru-RU" sz="3100" dirty="0" smtClean="0"/>
          </a:p>
          <a:p>
            <a:pPr marL="0" indent="534988" algn="just">
              <a:buNone/>
            </a:pPr>
            <a:r>
              <a:rPr lang="ru-RU" dirty="0" smtClean="0"/>
              <a:t>Патриот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привержен национальным традициям, культуре, языку и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вере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своего народа</a:t>
            </a:r>
            <a:r>
              <a:rPr lang="ru-RU" dirty="0"/>
              <a:t>. </a:t>
            </a: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Патриотизм проявляется: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в гордости за </a:t>
            </a:r>
            <a:r>
              <a:rPr lang="ru-RU" dirty="0" smtClean="0"/>
              <a:t>достижения </a:t>
            </a:r>
            <a:r>
              <a:rPr lang="ru-RU" dirty="0"/>
              <a:t>родной страны,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 </a:t>
            </a:r>
            <a:r>
              <a:rPr lang="ru-RU" dirty="0"/>
              <a:t>сопереживании ее неудачам и бедам,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 </a:t>
            </a:r>
            <a:r>
              <a:rPr lang="ru-RU" dirty="0"/>
              <a:t>уважении к ее историческому прошлому,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 народной </a:t>
            </a:r>
            <a:r>
              <a:rPr lang="ru-RU" dirty="0"/>
              <a:t>памяти, культуре</a:t>
            </a:r>
            <a:r>
              <a:rPr lang="ru-RU" dirty="0" smtClean="0"/>
              <a:t>.      (стр.107 (39)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42852"/>
            <a:ext cx="6357982" cy="78581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Патриотизм</a:t>
            </a:r>
            <a:endParaRPr lang="ru-RU" sz="3600" dirty="0"/>
          </a:p>
        </p:txBody>
      </p:sp>
      <p:pic>
        <p:nvPicPr>
          <p:cNvPr id="11270" name="Picture 6" descr="Сыктывкар Отпор фальсификаторам - БезФормата.Ru - Ново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841575"/>
            <a:ext cx="2071670" cy="2016425"/>
          </a:xfrm>
          <a:prstGeom prst="rect">
            <a:avLst/>
          </a:prstGeom>
          <a:noFill/>
        </p:spPr>
      </p:pic>
      <p:pic>
        <p:nvPicPr>
          <p:cNvPr id="11272" name="Picture 8" descr="Что такое патриотизм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75006"/>
            <a:ext cx="2357422" cy="19829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95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Миссия &quot;Фотошоп&quot; Клипарты и скрап наборы: Распакованный клипарт - Российская симво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000636"/>
            <a:ext cx="7429552" cy="202886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 marL="0" indent="357188" algn="just"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Гражданственность</a:t>
            </a:r>
            <a:r>
              <a:rPr lang="ru-RU" dirty="0" smtClean="0"/>
              <a:t> - эти социально-психологические и нравственные качества личности сочетают в себе и чувство любви к Родине, и ответственность за развитие ее социальных и политических институтов, и </a:t>
            </a:r>
            <a:r>
              <a:rPr lang="ru-RU" b="1" dirty="0" smtClean="0"/>
              <a:t>осознание себя как полноправного   гражданина,   обладающего  совокупностью прав и обязанностей.</a:t>
            </a:r>
          </a:p>
          <a:p>
            <a:endParaRPr lang="ru-RU" dirty="0"/>
          </a:p>
        </p:txBody>
      </p:sp>
      <p:pic>
        <p:nvPicPr>
          <p:cNvPr id="29700" name="Picture 4" descr="Миссия &quot;Фотошоп&quot; Клипарты и скрап наборы: Распакованный клипарт - Российская символ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0"/>
            <a:ext cx="7620000" cy="13906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748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Новости сайта - Купить продать готовый бизнес SaleBizne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36355"/>
            <a:ext cx="2428860" cy="18216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214290"/>
            <a:ext cx="6143668" cy="8572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Гражданственность проявляется в:</a:t>
            </a:r>
            <a:endParaRPr lang="ru-RU" sz="2800" b="1" dirty="0"/>
          </a:p>
        </p:txBody>
      </p:sp>
      <p:pic>
        <p:nvPicPr>
          <p:cNvPr id="10242" name="Picture 2" descr="Котельники В Судак доставлена спецпосылка с государственной символикой Российской Федерации - БезФормата.Ru - Ново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57290" cy="1357290"/>
          </a:xfrm>
          <a:prstGeom prst="rect">
            <a:avLst/>
          </a:prstGeom>
          <a:noFill/>
        </p:spPr>
      </p:pic>
      <p:pic>
        <p:nvPicPr>
          <p:cNvPr id="10244" name="Picture 4" descr="Символика РФ"/>
          <p:cNvPicPr>
            <a:picLocks noChangeAspect="1" noChangeArrowheads="1"/>
          </p:cNvPicPr>
          <p:nvPr/>
        </p:nvPicPr>
        <p:blipFill>
          <a:blip r:embed="rId4" cstate="print"/>
          <a:srcRect l="8698" t="21430" b="17338"/>
          <a:stretch>
            <a:fillRect/>
          </a:stretch>
        </p:blipFill>
        <p:spPr bwMode="auto">
          <a:xfrm>
            <a:off x="7643834" y="0"/>
            <a:ext cx="1500166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734558756"/>
              </p:ext>
            </p:extLst>
          </p:nvPr>
        </p:nvGraphicFramePr>
        <p:xfrm>
          <a:off x="1214414" y="1357298"/>
          <a:ext cx="7643866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48" name="Picture 8" descr="3 класс урок конституция рф - Презентации и разработк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2643182"/>
            <a:ext cx="141651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0" name="Picture 10" descr="Получить российское гражданство"/>
          <p:cNvPicPr>
            <a:picLocks noChangeAspect="1" noChangeArrowheads="1"/>
          </p:cNvPicPr>
          <p:nvPr/>
        </p:nvPicPr>
        <p:blipFill>
          <a:blip r:embed="rId11" cstate="print"/>
          <a:srcRect l="30625" r="31875"/>
          <a:stretch>
            <a:fillRect/>
          </a:stretch>
        </p:blipFill>
        <p:spPr bwMode="auto">
          <a:xfrm>
            <a:off x="7858107" y="2071678"/>
            <a:ext cx="1285893" cy="1714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290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omenhairstyleblog.info/images/ipad-wallpapers-red-question-mark-funny-ipad-ipad-2-ipad-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28604"/>
            <a:ext cx="6072230" cy="6072230"/>
          </a:xfrm>
          <a:prstGeom prst="rect">
            <a:avLst/>
          </a:prstGeom>
          <a:noFill/>
        </p:spPr>
      </p:pic>
      <p:sp>
        <p:nvSpPr>
          <p:cNvPr id="1026" name="AutoShape 2" descr="http://xn--b1aajvpbrel.xn--p1ai/uploads/images/00/00/16/2016/02/03/82d3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000240"/>
            <a:ext cx="3786214" cy="23574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Патриотизм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000240"/>
            <a:ext cx="3786214" cy="23574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Национализм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2578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60648"/>
            <a:ext cx="7560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Духовный мир личности включает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Мировоззрение</a:t>
            </a:r>
            <a:r>
              <a:rPr lang="ru-RU" sz="2800" dirty="0" smtClean="0"/>
              <a:t> – система взглядов на мир и место человека в нем, отношение, находящее выражение в системе ценностей и идеалов личности, социальной группы, общества.</a:t>
            </a:r>
          </a:p>
          <a:p>
            <a:pPr algn="ctr"/>
            <a:r>
              <a:rPr lang="ru-RU" sz="2800" dirty="0" smtClean="0"/>
              <a:t>ИЛИ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Мировоззрение </a:t>
            </a:r>
            <a:r>
              <a:rPr lang="ru-RU" sz="2800" dirty="0" smtClean="0"/>
              <a:t>– целостное представление о природе, обществе, человеке, находящее выражение в системе ценностей и идеалов личности, социальной группы, общества.</a:t>
            </a:r>
          </a:p>
        </p:txBody>
      </p:sp>
      <p:pic>
        <p:nvPicPr>
          <p:cNvPr id="4" name="Picture 2" descr="https://altaimaya.com/wp-content/uploads/2018/06/TdSnlil2bz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692937"/>
            <a:ext cx="3312368" cy="1976423"/>
          </a:xfrm>
          <a:prstGeom prst="rect">
            <a:avLst/>
          </a:prstGeom>
          <a:noFill/>
        </p:spPr>
      </p:pic>
      <p:pic>
        <p:nvPicPr>
          <p:cNvPr id="5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1872" y="692696"/>
            <a:ext cx="1152128" cy="1152128"/>
          </a:xfrm>
          <a:prstGeom prst="rect">
            <a:avLst/>
          </a:prstGeom>
          <a:noFill/>
        </p:spPr>
      </p:pic>
      <p:pic>
        <p:nvPicPr>
          <p:cNvPr id="6" name="Picture 2" descr="Мировоззрение - что это такое, определение, уровни, структура, тип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7214" y="4692937"/>
            <a:ext cx="2976530" cy="1994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136904" cy="2773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3789040"/>
            <a:ext cx="86409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Особенности мировоззрения: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Всегда исторично, </a:t>
            </a:r>
            <a:r>
              <a:rPr lang="ru-RU" sz="2400" dirty="0" err="1" smtClean="0"/>
              <a:t>т.е</a:t>
            </a:r>
            <a:r>
              <a:rPr lang="ru-RU" sz="2400" dirty="0"/>
              <a:t> всегда тесно связано с переживаемыми обществом стадиями развития.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Всегда связано с убеждениями;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Определяет общую направленность личности;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 нем могут проявляться скептицизм, догматизм, разумный критицизм;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Носителем может быть человек, социальная группа, общество.</a:t>
            </a:r>
            <a:endParaRPr lang="ru-RU" sz="2400" dirty="0"/>
          </a:p>
        </p:txBody>
      </p:sp>
      <p:pic>
        <p:nvPicPr>
          <p:cNvPr id="4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0"/>
            <a:ext cx="1187624" cy="1187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191441"/>
              </p:ext>
            </p:extLst>
          </p:nvPr>
        </p:nvGraphicFramePr>
        <p:xfrm>
          <a:off x="4716016" y="2651254"/>
          <a:ext cx="4209415" cy="350520"/>
        </p:xfrm>
        <a:graphic>
          <a:graphicData uri="http://schemas.openxmlformats.org/drawingml/2006/table">
            <a:tbl>
              <a:tblPr/>
              <a:tblGrid>
                <a:gridCol w="699135"/>
                <a:gridCol w="899795"/>
                <a:gridCol w="900430"/>
                <a:gridCol w="899795"/>
                <a:gridCol w="81026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7504" y="131840"/>
            <a:ext cx="903649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Установите соответствие между видами культуры и их объектами: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каждой позиции , данной в первом столбце, подберите соответствующую позицию из второго столбца.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Объекты культуры                                                  Виды культуры</a:t>
            </a:r>
            <a:endParaRPr lang="ru-RU" sz="2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 пластмасса                                                            1. материальная культура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Б. музыкальный образ                                              2. духовная культура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 японский сад камней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живопись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 рубило первобытного человека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07504" y="3645024"/>
            <a:ext cx="909024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Найдите в приведенном ниже списке понятия, относящиеся к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материальной культуре  и запишите в порядке возрастания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религиозное учение.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телевизор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музыка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оборудование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научное открытие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станок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36051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8924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Классификации (типологии) мировоззрения:</a:t>
            </a:r>
          </a:p>
          <a:p>
            <a:r>
              <a:rPr lang="ru-RU" sz="2400" b="1" u="sng" dirty="0" smtClean="0"/>
              <a:t>По главенствующему понятию, которому отдается предпочтение</a:t>
            </a:r>
            <a:r>
              <a:rPr lang="ru-RU" sz="2400" b="1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Теоцентризм;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Антропоцентризм;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Природоцентризм;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Социоцентризм;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Знаниецентризм;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Наукоцентризм.</a:t>
            </a:r>
          </a:p>
          <a:p>
            <a:r>
              <a:rPr lang="ru-RU" sz="2400" b="1" u="sng" dirty="0" smtClean="0"/>
              <a:t>Соотношение с общественным прогрессом: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Прогрессивное;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Реакционное.</a:t>
            </a:r>
          </a:p>
          <a:p>
            <a:r>
              <a:rPr lang="ru-RU" sz="2400" b="1" u="sng" dirty="0" smtClean="0"/>
              <a:t>По оценке общего хода общественных изменений: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Оптимистическое;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Пессимистическое.</a:t>
            </a:r>
          </a:p>
        </p:txBody>
      </p:sp>
      <p:pic>
        <p:nvPicPr>
          <p:cNvPr id="4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484784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7484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Классификации (типологии) мировоззрения:</a:t>
            </a: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400" b="1" u="sng" dirty="0" smtClean="0"/>
              <a:t>По историческому развитию: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Обыденное (житейское);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Религиозное;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Научное;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Философское.</a:t>
            </a:r>
            <a:endParaRPr lang="ru-RU" dirty="0"/>
          </a:p>
        </p:txBody>
      </p:sp>
      <p:pic>
        <p:nvPicPr>
          <p:cNvPr id="3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1152128" cy="11521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2924944"/>
            <a:ext cx="86409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/>
              <a:t>Устно определите, к какому мировоззрению относится характеристика:</a:t>
            </a:r>
          </a:p>
          <a:p>
            <a:r>
              <a:rPr lang="ru-RU" sz="2400" dirty="0" smtClean="0"/>
              <a:t>1. Прочная научная обоснованность, связь с производственной и хозяйственной деятельностью людей;</a:t>
            </a:r>
          </a:p>
          <a:p>
            <a:r>
              <a:rPr lang="ru-RU" sz="2400" dirty="0" smtClean="0"/>
              <a:t>2. Возникает в процессе личной практической деятельности;</a:t>
            </a:r>
          </a:p>
          <a:p>
            <a:r>
              <a:rPr lang="ru-RU" sz="2400" dirty="0" smtClean="0"/>
              <a:t>3. Опирается на жизненный опыт;</a:t>
            </a:r>
          </a:p>
          <a:p>
            <a:r>
              <a:rPr lang="ru-RU" sz="2400" dirty="0" smtClean="0"/>
              <a:t>4.Основой являются религиозные учения;</a:t>
            </a:r>
          </a:p>
          <a:p>
            <a:r>
              <a:rPr lang="ru-RU" sz="2400" dirty="0" smtClean="0"/>
              <a:t>5. Формируется стихийно.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 l="15216" t="27188" r="11731" b="20641"/>
          <a:stretch>
            <a:fillRect/>
          </a:stretch>
        </p:blipFill>
        <p:spPr bwMode="auto">
          <a:xfrm>
            <a:off x="251520" y="404664"/>
            <a:ext cx="8608353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Фотография Менталитет из раздела репортаж 426951 - фото.сайт - Photosight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0570"/>
            <a:ext cx="2643174" cy="2357430"/>
          </a:xfrm>
          <a:prstGeom prst="rect">
            <a:avLst/>
          </a:prstGeom>
          <a:noFill/>
        </p:spPr>
      </p:pic>
      <p:pic>
        <p:nvPicPr>
          <p:cNvPr id="2052" name="Picture 4" descr="О так называемом русском менталитете :: NoNa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500570"/>
            <a:ext cx="2946787" cy="23574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Менталитет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64704"/>
            <a:ext cx="8229600" cy="4093056"/>
          </a:xfrm>
        </p:spPr>
        <p:txBody>
          <a:bodyPr>
            <a:normAutofit fontScale="92500" lnSpcReduction="20000"/>
          </a:bodyPr>
          <a:lstStyle/>
          <a:p>
            <a:pPr marL="0" indent="8128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Менталитет</a:t>
            </a:r>
            <a:r>
              <a:rPr lang="ru-RU" b="1" dirty="0" smtClean="0"/>
              <a:t> </a:t>
            </a:r>
            <a:r>
              <a:rPr lang="ru-RU" b="1" dirty="0"/>
              <a:t>— это специфический </a:t>
            </a:r>
            <a:r>
              <a:rPr lang="ru-RU" b="1" dirty="0" smtClean="0"/>
              <a:t>психологический </a:t>
            </a:r>
            <a:r>
              <a:rPr lang="ru-RU" b="1" dirty="0"/>
              <a:t>склад, возникший на базе культуры, </a:t>
            </a:r>
            <a:r>
              <a:rPr lang="ru-RU" b="1" dirty="0" smtClean="0"/>
              <a:t>общественного </a:t>
            </a:r>
            <a:r>
              <a:rPr lang="ru-RU" b="1" dirty="0"/>
              <a:t>и личного опыта, который проецируется на </a:t>
            </a:r>
            <a:r>
              <a:rPr lang="ru-RU" b="1" dirty="0" smtClean="0"/>
              <a:t>практическую </a:t>
            </a:r>
            <a:r>
              <a:rPr lang="ru-RU" b="1" dirty="0"/>
              <a:t>деятельность </a:t>
            </a:r>
            <a:r>
              <a:rPr lang="ru-RU" b="1" dirty="0" smtClean="0"/>
              <a:t>.</a:t>
            </a:r>
          </a:p>
          <a:p>
            <a:pPr marL="0" indent="812800" algn="just">
              <a:buNone/>
            </a:pPr>
            <a:r>
              <a:rPr lang="ru-RU" dirty="0" smtClean="0"/>
              <a:t>По сути - это </a:t>
            </a:r>
            <a:r>
              <a:rPr lang="ru-RU" dirty="0"/>
              <a:t>увязывание различных мыслей и ценностей в сознании индивида, </a:t>
            </a:r>
            <a:r>
              <a:rPr lang="ru-RU" dirty="0" smtClean="0"/>
              <a:t>своего </a:t>
            </a:r>
            <a:r>
              <a:rPr lang="ru-RU" dirty="0"/>
              <a:t>рода итоговый сплав, который и определяет духовный мир человека в </a:t>
            </a:r>
            <a:r>
              <a:rPr lang="ru-RU" dirty="0" smtClean="0"/>
              <a:t>целом</a:t>
            </a:r>
            <a:r>
              <a:rPr lang="ru-RU" dirty="0"/>
              <a:t>.</a:t>
            </a:r>
          </a:p>
        </p:txBody>
      </p:sp>
      <p:pic>
        <p:nvPicPr>
          <p:cNvPr id="2050" name="Picture 2" descr="Анализ слова менталитет: ассоциации со словом менталитет, си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976" y="4500570"/>
            <a:ext cx="3429024" cy="23574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439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$школьная библиотека$ - Символика Р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-357214"/>
            <a:ext cx="7389464" cy="3286148"/>
          </a:xfrm>
          <a:prstGeom prst="rect">
            <a:avLst/>
          </a:prstGeom>
          <a:noFill/>
        </p:spPr>
      </p:pic>
      <p:pic>
        <p:nvPicPr>
          <p:cNvPr id="1026" name="Picture 2" descr="Почему мы перекладываем ответственность? Живи Ярко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809291"/>
            <a:ext cx="4929221" cy="404870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772816"/>
            <a:ext cx="8686800" cy="4525963"/>
          </a:xfrm>
        </p:spPr>
        <p:txBody>
          <a:bodyPr/>
          <a:lstStyle/>
          <a:p>
            <a:pPr marL="0" indent="444500">
              <a:buNone/>
            </a:pPr>
            <a:r>
              <a:rPr lang="ru-RU" dirty="0"/>
              <a:t>Важным регулятором социального поведения </a:t>
            </a:r>
            <a:r>
              <a:rPr lang="ru-RU" dirty="0">
                <a:solidFill>
                  <a:srgbClr val="FF0000"/>
                </a:solidFill>
              </a:rPr>
              <a:t>является ответственность — качество </a:t>
            </a:r>
            <a:r>
              <a:rPr lang="ru-RU" dirty="0" smtClean="0">
                <a:solidFill>
                  <a:srgbClr val="FF0000"/>
                </a:solidFill>
              </a:rPr>
              <a:t>развитой</a:t>
            </a:r>
          </a:p>
          <a:p>
            <a:pPr marL="0" indent="444500"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                                 личности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08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 Задание (устно)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88840"/>
            <a:ext cx="82809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Найдите понятие, которое является обобщающим для всех остальных понятий представленного ниже ряда. Запишите это слово (словосочетание).</a:t>
            </a:r>
          </a:p>
          <a:p>
            <a:r>
              <a:rPr lang="ru-RU" sz="2800" dirty="0" smtClean="0"/>
              <a:t> </a:t>
            </a:r>
          </a:p>
          <a:p>
            <a:r>
              <a:rPr lang="ru-RU" sz="3200" i="1" dirty="0" smtClean="0"/>
              <a:t>Взгляды, мировоззрение, представления, идеалы, ценностные установки.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2. Задание (устно)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4016" y="1596856"/>
            <a:ext cx="8820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Найдите в приведённом ниже списке социальные характеристики человека. Запишите цифры, под которыми они указаны.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800" dirty="0" smtClean="0"/>
              <a:t>1) сознание</a:t>
            </a:r>
          </a:p>
          <a:p>
            <a:r>
              <a:rPr lang="ru-RU" sz="2800" dirty="0" smtClean="0"/>
              <a:t>2) инстинкты</a:t>
            </a:r>
          </a:p>
          <a:p>
            <a:r>
              <a:rPr lang="ru-RU" sz="2800" dirty="0" smtClean="0"/>
              <a:t>3) мировоззрение</a:t>
            </a:r>
          </a:p>
          <a:p>
            <a:r>
              <a:rPr lang="ru-RU" sz="2800" dirty="0" smtClean="0"/>
              <a:t>4) наличие психики</a:t>
            </a:r>
          </a:p>
          <a:p>
            <a:r>
              <a:rPr lang="ru-RU" sz="2800" dirty="0" smtClean="0"/>
              <a:t>5) проявление эмоций</a:t>
            </a:r>
          </a:p>
          <a:p>
            <a:r>
              <a:rPr lang="ru-RU" sz="2800" dirty="0" smtClean="0"/>
              <a:t>6) способность к преобразовательной деятельности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3.Задание (устно)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84784"/>
            <a:ext cx="8208912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Выберите верные суждения о мировоззрении:</a:t>
            </a:r>
          </a:p>
          <a:p>
            <a:endParaRPr lang="ru-RU" sz="2400" dirty="0" smtClean="0"/>
          </a:p>
          <a:p>
            <a:r>
              <a:rPr lang="ru-RU" sz="2800" dirty="0" smtClean="0"/>
              <a:t>1</a:t>
            </a:r>
            <a:r>
              <a:rPr lang="ru-RU" sz="2500" dirty="0" smtClean="0"/>
              <a:t>) Мировоззрение включает в себя систему взглядов, понятий и представлений об окружающем мире.</a:t>
            </a:r>
          </a:p>
          <a:p>
            <a:r>
              <a:rPr lang="ru-RU" sz="2500" dirty="0" smtClean="0"/>
              <a:t>2) Мировоззрение всегда тесно связано с переживаемыми обществом стадиями развития.</a:t>
            </a:r>
          </a:p>
          <a:p>
            <a:r>
              <a:rPr lang="ru-RU" sz="2500" dirty="0" smtClean="0"/>
              <a:t>3) Процесс формирования мировоззрения всегда носит осознанный характер.</a:t>
            </a:r>
          </a:p>
          <a:p>
            <a:r>
              <a:rPr lang="ru-RU" sz="2500" dirty="0" smtClean="0"/>
              <a:t>4) Мировоззрение дает человеку ориентиры и цели для его практической деятельности.</a:t>
            </a:r>
          </a:p>
          <a:p>
            <a:r>
              <a:rPr lang="ru-RU" sz="2500" dirty="0" smtClean="0"/>
              <a:t>5) Понятие «мировоззрение» тождественно понятию «смысл жизни человека».</a:t>
            </a:r>
            <a:endParaRPr lang="ru-RU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Параграф 11, ответы на вопросы для самопроверки (с. 119), конспект.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16" y="188640"/>
            <a:ext cx="882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https://altaimaya.com/wp-content/uploads/2018/06/TdSnlil2bzg.jpg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92696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http://i.mycdn.me/i?r=AzEPZsRbOZEKgBhR0XGMT1Rk5SiFd2pX4cImv-jK3DYDJaaKTM5SRkZCeTgDn6uOyic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412776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http://pngimg.com/uploads/buddha/buddha_PNG18.png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8884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https://letidor.ru/thumb/860x0/filters:quality(75)/imgs/2018/04/24/07/2165555/4b46cd51bcbbd33685ea781ceafae56db426ab23.jpg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780928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https://www.ivyexec.com/career-advice/wp-content/uploads/2014/08/happy_manager.jpg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573016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https://img.careerlu.com/img/aviation/learn-about-nautical-miles-vs.-statute-miles.jpg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179472"/>
          <a:ext cx="871296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Формы культуры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народная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массовая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элитарная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1628800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3. Запишите в таблицу порядковые номера:</a:t>
            </a:r>
          </a:p>
          <a:p>
            <a:r>
              <a:rPr lang="ru-RU" sz="2400" dirty="0" smtClean="0"/>
              <a:t>1.Как правило, не имеет автора.</a:t>
            </a:r>
          </a:p>
          <a:p>
            <a:r>
              <a:rPr lang="ru-RU" sz="2400" dirty="0" smtClean="0"/>
              <a:t>2.Коммерческий характер деятельности.</a:t>
            </a:r>
          </a:p>
          <a:p>
            <a:r>
              <a:rPr lang="ru-RU" sz="2400" dirty="0" smtClean="0"/>
              <a:t>3. Понятна и доступна всем возрастам.</a:t>
            </a:r>
          </a:p>
          <a:p>
            <a:r>
              <a:rPr lang="ru-RU" sz="2400" dirty="0" smtClean="0"/>
              <a:t>4.Форма выражения произведений является традиционной.</a:t>
            </a:r>
          </a:p>
          <a:p>
            <a:r>
              <a:rPr lang="ru-RU" sz="2400" dirty="0" smtClean="0"/>
              <a:t>5. Создается привилегированной частью общества.</a:t>
            </a:r>
          </a:p>
          <a:p>
            <a:r>
              <a:rPr lang="ru-RU" sz="2400" dirty="0" smtClean="0"/>
              <a:t>6. Трудна для понимания неподготовленным человеком.</a:t>
            </a:r>
          </a:p>
          <a:p>
            <a:r>
              <a:rPr lang="ru-RU" sz="2400" dirty="0" smtClean="0"/>
              <a:t>7. Круг ее потребителей – высокообразованная часть общества.</a:t>
            </a:r>
          </a:p>
          <a:p>
            <a:r>
              <a:rPr lang="ru-RU" sz="2400" dirty="0"/>
              <a:t>8</a:t>
            </a:r>
            <a:r>
              <a:rPr lang="ru-RU" sz="2400" dirty="0" smtClean="0"/>
              <a:t>. К ее разновидностям относятся светское искусство и салонная музыка.</a:t>
            </a:r>
          </a:p>
          <a:p>
            <a:r>
              <a:rPr lang="ru-RU" sz="2400" dirty="0" smtClean="0"/>
              <a:t>9. Рассчитана на широкий круг потребителей.</a:t>
            </a:r>
          </a:p>
          <a:p>
            <a:r>
              <a:rPr lang="ru-RU" sz="2400" dirty="0" smtClean="0"/>
              <a:t>10. Отличается коллективной творческой деятельностью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87129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4. Выберите верные суждения и запишите их порядковые номера:</a:t>
            </a:r>
          </a:p>
          <a:p>
            <a:r>
              <a:rPr lang="ru-RU" sz="2400" dirty="0" smtClean="0"/>
              <a:t>1.Термин культура произошел от латинского слова «возделывание», «воспитание».</a:t>
            </a:r>
          </a:p>
          <a:p>
            <a:r>
              <a:rPr lang="ru-RU" sz="2400" dirty="0" smtClean="0"/>
              <a:t>2.Под духовной культурой понимается многообразие создаваемых человеком предметов.</a:t>
            </a:r>
          </a:p>
          <a:p>
            <a:r>
              <a:rPr lang="ru-RU" sz="2400" dirty="0" smtClean="0"/>
              <a:t>3. Такие ценности как верность, честь, долг, патриотизм относятся к эстетическим ценностям.</a:t>
            </a:r>
          </a:p>
          <a:p>
            <a:r>
              <a:rPr lang="ru-RU" sz="2400" dirty="0" smtClean="0"/>
              <a:t>4. Ценности бывают мировоззренческие, нравственные, эстетические, религиозные.</a:t>
            </a:r>
          </a:p>
          <a:p>
            <a:r>
              <a:rPr lang="ru-RU" sz="2400" dirty="0" smtClean="0"/>
              <a:t>5. Среди функций культуры можно выделить познавательную, регулятивную, информативную, оценочную и др.</a:t>
            </a:r>
          </a:p>
          <a:p>
            <a:r>
              <a:rPr lang="ru-RU" sz="2400" dirty="0" smtClean="0"/>
              <a:t>6. Прессу, радио, телевидение можно считать институтами культуры.</a:t>
            </a:r>
          </a:p>
          <a:p>
            <a:r>
              <a:rPr lang="ru-RU" sz="2400" dirty="0" smtClean="0"/>
              <a:t>7. Систему ценностей, традиций, присущих определенной социальной группе, называют контркультурой.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1628800"/>
            <a:ext cx="6477000" cy="208823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Духовный мир личности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Параграф 11</a:t>
            </a:r>
            <a:endParaRPr lang="ru-RU" dirty="0"/>
          </a:p>
        </p:txBody>
      </p:sp>
      <p:pic>
        <p:nvPicPr>
          <p:cNvPr id="4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260648"/>
            <a:ext cx="1043608" cy="1043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Черно-белые картинки и обои Природа Небо, облака, солнце, лестница в неб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4" descr="Черно-белые картинки и обои Природа Небо, облака, солнце, лестница в неб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17555" y="152400"/>
            <a:ext cx="7938628" cy="1224136"/>
          </a:xfrm>
          <a:prstGeom prst="rect">
            <a:avLst/>
          </a:prstGeo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Духовный мир личности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457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3"/>
            <a:ext cx="8229600" cy="4143404"/>
          </a:xfrm>
        </p:spPr>
        <p:txBody>
          <a:bodyPr>
            <a:normAutofit/>
          </a:bodyPr>
          <a:lstStyle/>
          <a:p>
            <a:pPr marL="0" indent="446088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446088">
              <a:buNone/>
            </a:pPr>
            <a:r>
              <a:rPr lang="ru-RU" dirty="0">
                <a:solidFill>
                  <a:srgbClr val="FF0000"/>
                </a:solidFill>
              </a:rPr>
              <a:t>Духовный мир человека </a:t>
            </a:r>
          </a:p>
          <a:p>
            <a:pPr marL="0" indent="446088">
              <a:buNone/>
            </a:pPr>
            <a:endParaRPr lang="ru-RU" dirty="0" smtClean="0"/>
          </a:p>
          <a:p>
            <a:pPr marL="0" indent="446088">
              <a:buNone/>
            </a:pPr>
            <a:r>
              <a:rPr lang="ru-RU" dirty="0" smtClean="0"/>
              <a:t>обозначает </a:t>
            </a:r>
            <a:r>
              <a:rPr lang="ru-RU" dirty="0"/>
              <a:t>внутреннюю, духовную жизнь </a:t>
            </a:r>
            <a:r>
              <a:rPr lang="ru-RU" dirty="0" smtClean="0"/>
              <a:t>человека</a:t>
            </a:r>
            <a:r>
              <a:rPr lang="ru-RU" dirty="0"/>
              <a:t>, которая включает </a:t>
            </a:r>
            <a:r>
              <a:rPr lang="ru-RU" dirty="0">
                <a:solidFill>
                  <a:srgbClr val="FF0000"/>
                </a:solidFill>
              </a:rPr>
              <a:t>знания, веру, чувства, стремления </a:t>
            </a:r>
            <a:r>
              <a:rPr lang="ru-RU" dirty="0" smtClean="0">
                <a:solidFill>
                  <a:srgbClr val="FF0000"/>
                </a:solidFill>
              </a:rPr>
              <a:t>людей.</a:t>
            </a:r>
          </a:p>
          <a:p>
            <a:pPr marL="0" indent="446088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Духовность человека </a:t>
            </a:r>
            <a:r>
              <a:rPr lang="ru-RU" dirty="0" smtClean="0"/>
              <a:t>– высший уровень развития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зрелой  личности. </a:t>
            </a:r>
            <a:endParaRPr lang="ru-RU" dirty="0"/>
          </a:p>
        </p:txBody>
      </p:sp>
      <p:pic>
        <p:nvPicPr>
          <p:cNvPr id="15362" name="Picture 2" descr="Федотов Г.П. / Авторы кни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286256"/>
            <a:ext cx="1476375" cy="2190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64886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Г.П. Федотов</a:t>
            </a:r>
            <a:endParaRPr lang="ru-RU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143240" y="4429132"/>
            <a:ext cx="4286280" cy="1285884"/>
          </a:xfrm>
          <a:prstGeom prst="wedgeRoundRectCallout">
            <a:avLst>
              <a:gd name="adj1" fmla="val -62350"/>
              <a:gd name="adj2" fmla="val 9547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Дух, духовная жизнь отличают человека от других живых существ.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972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7358082" cy="635798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1.Человек</a:t>
            </a:r>
            <a:r>
              <a:rPr lang="ru-RU" dirty="0"/>
              <a:t>, у которого высоко развита духовная жизнь, </a:t>
            </a:r>
            <a:r>
              <a:rPr lang="ru-RU" dirty="0" smtClean="0"/>
              <a:t>обладает</a:t>
            </a:r>
            <a:r>
              <a:rPr lang="ru-RU" dirty="0"/>
              <a:t>, как правило, важным личностным качеством — </a:t>
            </a:r>
            <a:r>
              <a:rPr lang="ru-RU" dirty="0" smtClean="0">
                <a:solidFill>
                  <a:srgbClr val="FF0000"/>
                </a:solidFill>
              </a:rPr>
              <a:t>духовностью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2. Человек</a:t>
            </a:r>
            <a:r>
              <a:rPr lang="ru-RU" dirty="0"/>
              <a:t>, у которого духовная жизнь мало </a:t>
            </a:r>
            <a:r>
              <a:rPr lang="ru-RU" dirty="0" smtClean="0"/>
              <a:t>развита</a:t>
            </a:r>
            <a:r>
              <a:rPr lang="ru-RU" dirty="0"/>
              <a:t>, </a:t>
            </a:r>
            <a:r>
              <a:rPr lang="ru-RU" dirty="0">
                <a:solidFill>
                  <a:srgbClr val="FF0000"/>
                </a:solidFill>
              </a:rPr>
              <a:t>бездуховен</a:t>
            </a:r>
            <a:r>
              <a:rPr lang="ru-RU" dirty="0"/>
              <a:t>, не способен увидеть и почувствовать все многообразие и красоту окружающего мира.</a:t>
            </a:r>
          </a:p>
          <a:p>
            <a:endParaRPr lang="ru-RU" dirty="0"/>
          </a:p>
        </p:txBody>
      </p:sp>
      <p:pic>
        <p:nvPicPr>
          <p:cNvPr id="14338" name="Picture 2" descr="Стена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928670"/>
            <a:ext cx="2743181" cy="171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Ресурс Удава :: Читай :: Креативы :: Смелый - КЕ (комплексное единоборство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2825" y="3048000"/>
            <a:ext cx="178117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908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188640"/>
            <a:ext cx="75608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Духовный мир личности включает</a:t>
            </a:r>
          </a:p>
          <a:p>
            <a:pPr algn="ctr"/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Идеалы и ценности                   </a:t>
            </a:r>
            <a:r>
              <a:rPr lang="ru-RU" sz="2800" i="1" dirty="0" smtClean="0"/>
              <a:t>духовные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Мораль                                       </a:t>
            </a:r>
            <a:r>
              <a:rPr lang="ru-RU" sz="2800" i="1" dirty="0" smtClean="0"/>
              <a:t>ориентиры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Мировоззрение…                      </a:t>
            </a:r>
            <a:r>
              <a:rPr lang="ru-RU" sz="2800" i="1" dirty="0" smtClean="0"/>
              <a:t>личности</a:t>
            </a:r>
            <a:endParaRPr lang="ru-RU" sz="2800" i="1" dirty="0"/>
          </a:p>
        </p:txBody>
      </p:sp>
      <p:pic>
        <p:nvPicPr>
          <p:cNvPr id="1028" name="Picture 4" descr="https://img.careerlu.com/img/aviation/learn-about-nautical-miles-vs.-statute-mi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996952"/>
            <a:ext cx="4896544" cy="3265132"/>
          </a:xfrm>
          <a:prstGeom prst="rect">
            <a:avLst/>
          </a:prstGeom>
          <a:noFill/>
        </p:spPr>
      </p:pic>
      <p:sp>
        <p:nvSpPr>
          <p:cNvPr id="5" name="Правая фигурная скобка 4"/>
          <p:cNvSpPr/>
          <p:nvPr/>
        </p:nvSpPr>
        <p:spPr>
          <a:xfrm>
            <a:off x="4572000" y="1196752"/>
            <a:ext cx="504056" cy="1008112"/>
          </a:xfrm>
          <a:prstGeom prst="rightBrace">
            <a:avLst>
              <a:gd name="adj1" fmla="val 25889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322</TotalTime>
  <Words>1165</Words>
  <Application>Microsoft Office PowerPoint</Application>
  <PresentationFormat>Экран (4:3)</PresentationFormat>
  <Paragraphs>180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Обычная</vt:lpstr>
      <vt:lpstr>Оформление по умолчанию</vt:lpstr>
      <vt:lpstr>Повторим</vt:lpstr>
      <vt:lpstr>Презентация PowerPoint</vt:lpstr>
      <vt:lpstr>Презентация PowerPoint</vt:lpstr>
      <vt:lpstr>Презентация PowerPoint</vt:lpstr>
      <vt:lpstr>Духовный мир личности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ЗОЛОТОЕ ПРАВИЛО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Менталитет</vt:lpstr>
      <vt:lpstr>Презентация PowerPoint</vt:lpstr>
      <vt:lpstr>1. Задание (устно)</vt:lpstr>
      <vt:lpstr>2. Задание (устно)</vt:lpstr>
      <vt:lpstr>3.Задание (устно)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Духовный мир личности</dc:title>
  <dc:creator>User</dc:creator>
  <cp:lastModifiedBy>USER</cp:lastModifiedBy>
  <cp:revision>39</cp:revision>
  <dcterms:created xsi:type="dcterms:W3CDTF">2020-12-01T14:43:09Z</dcterms:created>
  <dcterms:modified xsi:type="dcterms:W3CDTF">2023-11-13T13:07:54Z</dcterms:modified>
</cp:coreProperties>
</file>