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3" r:id="rId4"/>
    <p:sldId id="264" r:id="rId5"/>
    <p:sldId id="258" r:id="rId6"/>
    <p:sldId id="259" r:id="rId7"/>
    <p:sldId id="260" r:id="rId8"/>
    <p:sldId id="261" r:id="rId9"/>
    <p:sldId id="262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7" d="100"/>
          <a:sy n="87" d="100"/>
        </p:scale>
        <p:origin x="66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183542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324111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706209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378000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020335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09825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052750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19673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605380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809858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711810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34CD44-0435-4E67-B2BC-54BC5193FFEA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20C0A8-EA69-4CF7-9A17-3C9CC4227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649769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Понятие о сложноподчиненном предложении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070283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86439" y="209320"/>
            <a:ext cx="11810081" cy="6566053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b="1" dirty="0"/>
              <a:t>Упражнение 1. </a:t>
            </a:r>
            <a:r>
              <a:rPr lang="ru-RU" dirty="0"/>
              <a:t>Определите, союзом или союзным словом связано придаточное предложение с главным. Впишите номера предложений в соответствующие строки.</a:t>
            </a:r>
          </a:p>
          <a:p>
            <a:pPr marL="0" indent="0">
              <a:buNone/>
            </a:pPr>
            <a:r>
              <a:rPr lang="ru-RU" dirty="0"/>
              <a:t>а) союзом: _________________________________________________________</a:t>
            </a:r>
          </a:p>
          <a:p>
            <a:pPr marL="0" indent="0">
              <a:buNone/>
            </a:pPr>
            <a:r>
              <a:rPr lang="ru-RU" dirty="0"/>
              <a:t>б) союзным словом: _________________________________________________</a:t>
            </a:r>
          </a:p>
          <a:p>
            <a:pPr marL="0" indent="0">
              <a:buNone/>
            </a:pPr>
            <a:r>
              <a:rPr lang="ru-RU" dirty="0"/>
              <a:t> </a:t>
            </a:r>
          </a:p>
          <a:p>
            <a:pPr marL="0" indent="0">
              <a:buNone/>
            </a:pPr>
            <a:r>
              <a:rPr lang="ru-RU" dirty="0"/>
              <a:t>1. До того мне стало вдруг стыдно, что слезы потекли по щекам моим. (</a:t>
            </a:r>
            <a:r>
              <a:rPr lang="ru-RU" i="1" dirty="0" err="1"/>
              <a:t>А.Куприн</a:t>
            </a:r>
            <a:r>
              <a:rPr lang="ru-RU" dirty="0"/>
              <a:t>)</a:t>
            </a:r>
          </a:p>
          <a:p>
            <a:pPr marL="0" indent="0">
              <a:buNone/>
            </a:pPr>
            <a:r>
              <a:rPr lang="ru-RU" dirty="0"/>
              <a:t>2. Пурга не страшна, если человек не будет ее бояться. (</a:t>
            </a:r>
            <a:r>
              <a:rPr lang="ru-RU" i="1" dirty="0" err="1"/>
              <a:t>Т.Сёмушкин</a:t>
            </a:r>
            <a:r>
              <a:rPr lang="ru-RU" dirty="0"/>
              <a:t>)</a:t>
            </a:r>
          </a:p>
          <a:p>
            <a:pPr marL="0" indent="0">
              <a:buNone/>
            </a:pPr>
            <a:r>
              <a:rPr lang="ru-RU" dirty="0"/>
              <a:t>3. Грустью и запустением пахнуло на Григория, когда через поваленные ворота въехал он на заросший лебедой двор имения. (</a:t>
            </a:r>
            <a:r>
              <a:rPr lang="ru-RU" i="1" dirty="0" err="1"/>
              <a:t>М.Шолохов</a:t>
            </a:r>
            <a:r>
              <a:rPr lang="ru-RU" dirty="0"/>
              <a:t>)</a:t>
            </a:r>
          </a:p>
          <a:p>
            <a:pPr marL="0" indent="0">
              <a:buNone/>
            </a:pPr>
            <a:r>
              <a:rPr lang="ru-RU" dirty="0"/>
              <a:t>4. Дождь хлынул такой, будто наверху опрокинули над землей огромную лейку. (</a:t>
            </a:r>
            <a:r>
              <a:rPr lang="ru-RU" i="1" dirty="0" err="1"/>
              <a:t>Б.Полевой</a:t>
            </a:r>
            <a:r>
              <a:rPr lang="ru-RU" dirty="0"/>
              <a:t>)</a:t>
            </a:r>
          </a:p>
          <a:p>
            <a:pPr marL="0" indent="0">
              <a:buNone/>
            </a:pPr>
            <a:r>
              <a:rPr lang="ru-RU" dirty="0"/>
              <a:t>5. Сердце мое здорово, что я объясняю совершенным воздержанием от табака и алкоголя. (</a:t>
            </a:r>
            <a:r>
              <a:rPr lang="ru-RU" i="1" dirty="0" err="1"/>
              <a:t>А.Чехов</a:t>
            </a:r>
            <a:r>
              <a:rPr lang="ru-RU" dirty="0"/>
              <a:t>)</a:t>
            </a:r>
          </a:p>
          <a:p>
            <a:pPr marL="0" indent="0">
              <a:buNone/>
            </a:pPr>
            <a:r>
              <a:rPr lang="ru-RU" dirty="0"/>
              <a:t>6. Деревня, что стояла на берегу озера, сгорела. (</a:t>
            </a:r>
            <a:r>
              <a:rPr lang="ru-RU" i="1" dirty="0" err="1"/>
              <a:t>А.Пушкин</a:t>
            </a:r>
            <a:r>
              <a:rPr lang="ru-RU" dirty="0"/>
              <a:t>)</a:t>
            </a:r>
          </a:p>
          <a:p>
            <a:pPr marL="0" indent="0">
              <a:buNone/>
            </a:pPr>
            <a:r>
              <a:rPr lang="ru-RU" dirty="0"/>
              <a:t>7. Даша несколько раз повторяла фразу, стараясь понять, что она означает. (</a:t>
            </a:r>
            <a:r>
              <a:rPr lang="ru-RU" i="1" dirty="0" err="1"/>
              <a:t>А.Толстой</a:t>
            </a:r>
            <a:r>
              <a:rPr lang="ru-RU" dirty="0"/>
              <a:t>)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156743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FF0000"/>
                </a:solidFill>
              </a:rPr>
              <a:t>Проверка!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sz="6600"/>
              <a:t>а) – 1, 2, 3</a:t>
            </a:r>
            <a:r>
              <a:rPr lang="ru-RU" sz="6600"/>
              <a:t>, </a:t>
            </a:r>
            <a:r>
              <a:rPr lang="ru-RU" sz="6600" smtClean="0"/>
              <a:t>4;</a:t>
            </a:r>
          </a:p>
          <a:p>
            <a:pPr marL="0" indent="0">
              <a:buNone/>
            </a:pPr>
            <a:r>
              <a:rPr lang="ru-RU" sz="6600" dirty="0" smtClean="0"/>
              <a:t>б</a:t>
            </a:r>
            <a:r>
              <a:rPr lang="ru-RU" sz="6600" dirty="0"/>
              <a:t>) – 5, 6, </a:t>
            </a:r>
            <a:r>
              <a:rPr lang="ru-RU" sz="6600" dirty="0" smtClean="0"/>
              <a:t>7.</a:t>
            </a:r>
            <a:endParaRPr lang="ru-RU" sz="6600" dirty="0"/>
          </a:p>
          <a:p>
            <a:pPr marL="0" indent="0">
              <a:buNone/>
            </a:pPr>
            <a:endParaRPr lang="ru-RU" sz="6600" dirty="0"/>
          </a:p>
        </p:txBody>
      </p:sp>
    </p:spTree>
    <p:extLst>
      <p:ext uri="{BB962C8B-B14F-4D97-AF65-F5344CB8AC3E}">
        <p14:creationId xmlns:p14="http://schemas.microsoft.com/office/powerpoint/2010/main" val="6789165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u="sng" dirty="0"/>
              <a:t>Определить, союзом или союзным словом связаны предложения. Доказать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ru-RU" dirty="0"/>
              <a:t>Горько думать, </a:t>
            </a:r>
            <a:r>
              <a:rPr lang="ru-RU" b="1" dirty="0"/>
              <a:t>что </a:t>
            </a:r>
            <a:r>
              <a:rPr lang="ru-RU" dirty="0" smtClean="0"/>
              <a:t> </a:t>
            </a:r>
            <a:r>
              <a:rPr lang="ru-RU" dirty="0"/>
              <a:t>пройдёт жизнь без горя и счастья, в суете дневных забот. </a:t>
            </a:r>
            <a:endParaRPr lang="ru-RU" dirty="0" smtClean="0"/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Осенью птицы улетают в такие грая, </a:t>
            </a:r>
            <a:r>
              <a:rPr lang="ru-RU" b="1" dirty="0" smtClean="0"/>
              <a:t>где</a:t>
            </a:r>
            <a:r>
              <a:rPr lang="ru-RU" dirty="0" smtClean="0"/>
              <a:t> </a:t>
            </a:r>
            <a:r>
              <a:rPr lang="ru-RU" dirty="0"/>
              <a:t>всегда тепло.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Я не услышал</a:t>
            </a:r>
            <a:r>
              <a:rPr lang="ru-RU" b="1" dirty="0"/>
              <a:t>, что </a:t>
            </a:r>
            <a:r>
              <a:rPr lang="ru-RU" dirty="0"/>
              <a:t>было сказано в конце</a:t>
            </a:r>
            <a:r>
              <a:rPr lang="ru-RU" b="1" dirty="0" smtClean="0"/>
              <a:t>.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Я утром должен быть уверен</a:t>
            </a:r>
            <a:r>
              <a:rPr lang="ru-RU" b="1" dirty="0"/>
              <a:t>, что </a:t>
            </a:r>
            <a:r>
              <a:rPr lang="ru-RU" dirty="0"/>
              <a:t>завтра вновь увижу вас</a:t>
            </a:r>
            <a:r>
              <a:rPr lang="ru-RU" b="1" dirty="0" smtClean="0"/>
              <a:t>.</a:t>
            </a:r>
            <a:endParaRPr lang="ru-RU" dirty="0"/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Ты лучше уточни, </a:t>
            </a:r>
            <a:r>
              <a:rPr lang="ru-RU" b="1" dirty="0"/>
              <a:t>когда</a:t>
            </a:r>
            <a:r>
              <a:rPr lang="ru-RU" dirty="0"/>
              <a:t> же нам встречать </a:t>
            </a:r>
            <a:r>
              <a:rPr lang="ru-RU" dirty="0" smtClean="0"/>
              <a:t>поезд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Вспомни, </a:t>
            </a:r>
            <a:r>
              <a:rPr lang="ru-RU" b="1" dirty="0"/>
              <a:t>что</a:t>
            </a:r>
            <a:r>
              <a:rPr lang="ru-RU" dirty="0"/>
              <a:t> он тебе сказал. </a:t>
            </a:r>
            <a:endParaRPr lang="ru-RU" dirty="0" smtClean="0"/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Объясни, </a:t>
            </a:r>
            <a:r>
              <a:rPr lang="ru-RU" b="1" dirty="0"/>
              <a:t>как</a:t>
            </a:r>
            <a:r>
              <a:rPr lang="ru-RU" dirty="0"/>
              <a:t> решать эту </a:t>
            </a:r>
            <a:r>
              <a:rPr lang="ru-RU" dirty="0" smtClean="0"/>
              <a:t>задачу.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21965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Из каких частей состоит СПП?</a:t>
            </a:r>
            <a:endParaRPr lang="ru-RU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6607" y="1825625"/>
            <a:ext cx="10957193" cy="4795512"/>
          </a:xfrm>
        </p:spPr>
        <p:txBody>
          <a:bodyPr>
            <a:normAutofit/>
          </a:bodyPr>
          <a:lstStyle/>
          <a:p>
            <a:pPr marL="514350" indent="-514350">
              <a:lnSpc>
                <a:spcPct val="150000"/>
              </a:lnSpc>
              <a:buFont typeface="+mj-lt"/>
              <a:buAutoNum type="arabicPeriod"/>
            </a:pPr>
            <a:r>
              <a:rPr lang="ru-RU" sz="3200" dirty="0" smtClean="0"/>
              <a:t>Запела птица голосом блаженным о том, </a:t>
            </a:r>
            <a:r>
              <a:rPr lang="ru-RU" sz="3200" b="1" dirty="0" smtClean="0"/>
              <a:t>как</a:t>
            </a:r>
            <a:r>
              <a:rPr lang="ru-RU" sz="3200" dirty="0" smtClean="0"/>
              <a:t> мы друг друга берегли.</a:t>
            </a:r>
          </a:p>
          <a:p>
            <a:pPr marL="514350" indent="-514350">
              <a:lnSpc>
                <a:spcPct val="150000"/>
              </a:lnSpc>
              <a:buFont typeface="+mj-lt"/>
              <a:buAutoNum type="arabicPeriod"/>
            </a:pPr>
            <a:r>
              <a:rPr lang="ru-RU" sz="3200" b="1" dirty="0" smtClean="0"/>
              <a:t>Чтоб</a:t>
            </a:r>
            <a:r>
              <a:rPr lang="ru-RU" sz="3200" dirty="0" smtClean="0"/>
              <a:t> чем-нибудь играть от скуки, копье стальное взял он в руки</a:t>
            </a:r>
          </a:p>
          <a:p>
            <a:pPr marL="514350" indent="-514350">
              <a:lnSpc>
                <a:spcPct val="150000"/>
              </a:lnSpc>
              <a:buFont typeface="+mj-lt"/>
              <a:buAutoNum type="arabicPeriod"/>
            </a:pPr>
            <a:r>
              <a:rPr lang="ru-RU" sz="3200" dirty="0" smtClean="0"/>
              <a:t>Метели, </a:t>
            </a:r>
            <a:r>
              <a:rPr lang="ru-RU" sz="3200" b="1" dirty="0" smtClean="0"/>
              <a:t>что</a:t>
            </a:r>
            <a:r>
              <a:rPr lang="ru-RU" sz="3200" dirty="0" smtClean="0"/>
              <a:t> ломятся в дверцы, с дороги меня не собьют.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7958975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/>
              <a:t>Укажите место придаточной части по отношению к </a:t>
            </a:r>
            <a:r>
              <a:rPr lang="ru-RU" dirty="0" smtClean="0"/>
              <a:t>главной, составьте схемы.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65253" y="1825624"/>
            <a:ext cx="11799065" cy="4696361"/>
          </a:xfrm>
        </p:spPr>
        <p:txBody>
          <a:bodyPr>
            <a:noAutofit/>
          </a:bodyPr>
          <a:lstStyle/>
          <a:p>
            <a:pPr>
              <a:lnSpc>
                <a:spcPct val="200000"/>
              </a:lnSpc>
            </a:pPr>
            <a:r>
              <a:rPr lang="ru-RU" sz="3200" i="1" dirty="0"/>
              <a:t>Если осенью выдаётся свободный денёк, мы отправляемся в лес.</a:t>
            </a:r>
          </a:p>
          <a:p>
            <a:pPr>
              <a:lnSpc>
                <a:spcPct val="200000"/>
              </a:lnSpc>
            </a:pPr>
            <a:r>
              <a:rPr lang="ru-RU" sz="3200" i="1" dirty="0"/>
              <a:t>Хороша природа, когда под солнцем сверкает золото листвы.</a:t>
            </a:r>
          </a:p>
          <a:p>
            <a:pPr>
              <a:lnSpc>
                <a:spcPct val="200000"/>
              </a:lnSpc>
            </a:pPr>
            <a:r>
              <a:rPr lang="ru-RU" sz="3200" i="1" dirty="0"/>
              <a:t>Рябина, что растёт у дороги, похожа на пылающий костёр.</a:t>
            </a:r>
          </a:p>
          <a:p>
            <a:pPr>
              <a:lnSpc>
                <a:spcPct val="200000"/>
              </a:lnSpc>
            </a:pP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18982281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Укажите место придаточной части по отношению к главной, составьте схемы.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Лес стоит неподвижно словно он всматривается в ночное небо.</a:t>
            </a:r>
            <a:endParaRPr lang="ru-RU" i="1" dirty="0"/>
          </a:p>
          <a:p>
            <a:r>
              <a:rPr lang="ru-RU" dirty="0"/>
              <a:t>В небе которое усеяно звёздами вспыхивают зарницы.</a:t>
            </a:r>
            <a:endParaRPr lang="ru-RU" i="1" dirty="0"/>
          </a:p>
          <a:p>
            <a:r>
              <a:rPr lang="ru-RU" dirty="0"/>
              <a:t>Кругом тишина которую не нарушает ни один звук.</a:t>
            </a:r>
            <a:endParaRPr lang="ru-RU" i="1" dirty="0"/>
          </a:p>
          <a:p>
            <a:r>
              <a:rPr lang="ru-RU" dirty="0"/>
              <a:t>Когда появилась луна она осветила поляну загадочным светом.</a:t>
            </a:r>
            <a:endParaRPr lang="ru-RU" i="1" dirty="0"/>
          </a:p>
          <a:p>
            <a:r>
              <a:rPr lang="ru-RU" dirty="0"/>
              <a:t>Звёзды что мерцают над головой постепенно бледнеют и гаснут.</a:t>
            </a:r>
            <a:endParaRPr lang="ru-RU" i="1" dirty="0"/>
          </a:p>
          <a:p>
            <a:r>
              <a:rPr lang="ru-RU" dirty="0"/>
              <a:t>Пока не наступит рассвет посидим у костра.</a:t>
            </a:r>
            <a:endParaRPr lang="ru-RU" i="1" dirty="0"/>
          </a:p>
          <a:p>
            <a:r>
              <a:rPr lang="ru-RU" dirty="0"/>
              <a:t>Небо где должно появиться солнце скоро медленно порозовеет.</a:t>
            </a:r>
            <a:endParaRPr lang="ru-RU" i="1" dirty="0"/>
          </a:p>
          <a:p>
            <a:r>
              <a:rPr lang="ru-RU" dirty="0"/>
              <a:t>В то время как я задремал показались первые солнечные лучи</a:t>
            </a:r>
            <a:r>
              <a:rPr lang="ru-RU" dirty="0" smtClean="0"/>
              <a:t>.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80652746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4952" y="0"/>
            <a:ext cx="10515600" cy="1325563"/>
          </a:xfrm>
        </p:spPr>
        <p:txBody>
          <a:bodyPr/>
          <a:lstStyle/>
          <a:p>
            <a:r>
              <a:rPr lang="ru-RU" b="1" dirty="0"/>
              <a:t>Как отличить СОЮЗ от СОЮЗНОГО </a:t>
            </a:r>
            <a:r>
              <a:rPr lang="ru-RU" b="1" dirty="0" smtClean="0"/>
              <a:t>СЛОВА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22733539"/>
              </p:ext>
            </p:extLst>
          </p:nvPr>
        </p:nvGraphicFramePr>
        <p:xfrm>
          <a:off x="385591" y="1013553"/>
          <a:ext cx="11314322" cy="5824097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5656569"/>
                <a:gridCol w="5657753"/>
              </a:tblGrid>
              <a:tr h="199932">
                <a:tc>
                  <a:txBody>
                    <a:bodyPr/>
                    <a:lstStyle/>
                    <a:p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</a:rPr>
                        <a:t>СОЮЗЫ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</a:rPr>
                        <a:t>СОЮЗНЫЕ СЛОВА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99865"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1. Не являются членами предложения.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Он сказал, что сестра не вернётся к ужину.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1. Являются членом предложения.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377911"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2.Часто союз можно изъять из придаточного предложения, и смысл не изменится.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Мы видели, что ты пришёл.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(Мы видели: ты пришел)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Мы увидели, что наши усилия не пропали даром. (Мы увидели: наши усилия не пропали даром).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2.Союзное слово нельзя изъять из придаточного предложения, не изменив его смысла.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Мне сообщили, когда ты приедешь.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(Мне сообщили: ты приедешь)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590533">
                <a:tc>
                  <a:txBody>
                    <a:bodyPr/>
                    <a:lstStyle/>
                    <a:p>
                      <a:r>
                        <a:rPr lang="ru-RU" sz="1400" b="0">
                          <a:solidFill>
                            <a:schemeClr val="tx1"/>
                          </a:solidFill>
                          <a:effectLst/>
                        </a:rPr>
                        <a:t>3.На союз не может падать логическое ударение</a:t>
                      </a:r>
                      <a:endParaRPr lang="ru-RU" sz="14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3.На союзное слово падает логическое ударение.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Я знаю, что ты мне хочешь сказать.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984222">
                <a:tc>
                  <a:txBody>
                    <a:bodyPr/>
                    <a:lstStyle/>
                    <a:p>
                      <a:r>
                        <a:rPr lang="ru-RU" sz="1400" b="0">
                          <a:solidFill>
                            <a:schemeClr val="tx1"/>
                          </a:solidFill>
                          <a:effectLst/>
                        </a:rPr>
                        <a:t>4.После союза нельзя поставить частицы ЖЕ ИМЕННО</a:t>
                      </a:r>
                      <a:endParaRPr lang="ru-RU" sz="14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4. После союзного слова можно поставить частицы ЖЕ ИМЕННО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Я знаю, что он будет делать завтра.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(Я знаю, что же он будет делать завтра. Я знаю, что именно он будет делать завтра.)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377911">
                <a:tc>
                  <a:txBody>
                    <a:bodyPr/>
                    <a:lstStyle/>
                    <a:p>
                      <a:r>
                        <a:rPr lang="ru-RU" sz="1400" b="0">
                          <a:solidFill>
                            <a:schemeClr val="tx1"/>
                          </a:solidFill>
                          <a:effectLst/>
                        </a:rPr>
                        <a:t>5.Союз нельзя заменить указательным местоимением или местоимённым наречием</a:t>
                      </a:r>
                      <a:endParaRPr lang="ru-RU" sz="14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Союзное слово можно заменить указательным местоимением или местоимённым наречием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Я знаю, что он будет делать завтра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(Я знаю: это он будет делать завтра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Я знаю, где он был вчера.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(Я знаю: там он был вчера)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787379"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6. Союз можно заменить другим союзом.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Когда мы разговаривали, автобус ушёл (Пока мы разговаривали, автобус ушёл)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Союзное слово можно заменить другим союзным словом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Это был дом, что построил мой отец.</a:t>
                      </a:r>
                    </a:p>
                    <a:p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</a:rPr>
                        <a:t>(Это был дом, который построил мой отец)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6267" marR="56267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128192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Как отличить СОЮЗ от СОЮЗНОГО СЛОВА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b="0" u="sng" dirty="0" smtClean="0">
                <a:solidFill>
                  <a:schemeClr val="tx1"/>
                </a:solidFill>
                <a:effectLst/>
              </a:rPr>
              <a:t>1.Союзы не являются членами предложения.</a:t>
            </a:r>
          </a:p>
          <a:p>
            <a:endParaRPr lang="ru-RU" b="0" dirty="0" smtClean="0">
              <a:solidFill>
                <a:schemeClr val="tx1"/>
              </a:solidFill>
              <a:effectLst/>
            </a:endParaRPr>
          </a:p>
          <a:p>
            <a:pPr marL="0" indent="0">
              <a:buNone/>
            </a:pPr>
            <a:r>
              <a:rPr lang="ru-RU" b="0" dirty="0" smtClean="0">
                <a:solidFill>
                  <a:schemeClr val="tx1"/>
                </a:solidFill>
                <a:effectLst/>
              </a:rPr>
              <a:t>Он сказал, что сестра не вернётся к ужину.</a:t>
            </a:r>
          </a:p>
          <a:p>
            <a:endParaRPr lang="ru-RU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b="0" u="sng" dirty="0" smtClean="0">
                <a:solidFill>
                  <a:schemeClr val="tx1"/>
                </a:solidFill>
                <a:effectLst/>
              </a:rPr>
              <a:t>2. Союзные слова являются членом предложения.</a:t>
            </a:r>
          </a:p>
          <a:p>
            <a:pPr marL="0" indent="0">
              <a:buNone/>
            </a:pPr>
            <a:endParaRPr lang="ru-RU" b="0" dirty="0" smtClean="0">
              <a:solidFill>
                <a:schemeClr val="tx1"/>
              </a:solidFill>
              <a:effectLst/>
            </a:endParaRPr>
          </a:p>
          <a:p>
            <a:pPr marL="0" indent="0">
              <a:buNone/>
            </a:pP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Кто может знать, что ждет меня?</a:t>
            </a:r>
            <a:endParaRPr lang="ru-RU" b="0" dirty="0" smtClean="0">
              <a:solidFill>
                <a:schemeClr val="tx1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ru-RU" dirty="0"/>
          </a:p>
        </p:txBody>
      </p:sp>
      <p:cxnSp>
        <p:nvCxnSpPr>
          <p:cNvPr id="7" name="Прямая соединительная линия 6"/>
          <p:cNvCxnSpPr/>
          <p:nvPr/>
        </p:nvCxnSpPr>
        <p:spPr>
          <a:xfrm>
            <a:off x="3580482" y="5332164"/>
            <a:ext cx="440675" cy="1101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390077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Как отличить СОЮЗ от СОЮЗНОГО СЛОВА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0" u="sng" dirty="0" smtClean="0">
                <a:solidFill>
                  <a:schemeClr val="tx1"/>
                </a:solidFill>
                <a:effectLst/>
              </a:rPr>
              <a:t>Часто союз можно изъять из придаточного предложения, и смысл не изменится.</a:t>
            </a:r>
          </a:p>
          <a:p>
            <a:pPr marL="0" indent="0">
              <a:buNone/>
            </a:pPr>
            <a:r>
              <a:rPr lang="ru-RU" b="0" dirty="0" smtClean="0">
                <a:solidFill>
                  <a:schemeClr val="tx1"/>
                </a:solidFill>
                <a:effectLst/>
              </a:rPr>
              <a:t>Мы видели, что ты пришёл.</a:t>
            </a:r>
          </a:p>
          <a:p>
            <a:pPr marL="0" indent="0">
              <a:buNone/>
            </a:pPr>
            <a:r>
              <a:rPr lang="ru-RU" b="0" dirty="0" smtClean="0">
                <a:solidFill>
                  <a:schemeClr val="tx1"/>
                </a:solidFill>
                <a:effectLst/>
              </a:rPr>
              <a:t>(Мы видели: ты пришел)</a:t>
            </a:r>
          </a:p>
          <a:p>
            <a:endParaRPr lang="ru-RU" dirty="0"/>
          </a:p>
          <a:p>
            <a:r>
              <a:rPr lang="ru-RU" b="0" u="sng" dirty="0" smtClean="0">
                <a:solidFill>
                  <a:schemeClr val="tx1"/>
                </a:solidFill>
                <a:effectLst/>
              </a:rPr>
              <a:t>2.Союзное слово нельзя изъять из придаточного предложения, не изменив его смысла.</a:t>
            </a:r>
          </a:p>
          <a:p>
            <a:pPr marL="0" indent="0">
              <a:buNone/>
            </a:pPr>
            <a:r>
              <a:rPr lang="ru-RU" b="0" dirty="0" smtClean="0">
                <a:solidFill>
                  <a:schemeClr val="tx1"/>
                </a:solidFill>
                <a:effectLst/>
              </a:rPr>
              <a:t>Мне сообщили, когда ты приедешь.</a:t>
            </a:r>
          </a:p>
          <a:p>
            <a:pPr marL="0" indent="0">
              <a:buNone/>
            </a:pPr>
            <a:r>
              <a:rPr lang="ru-RU" b="0" dirty="0" smtClean="0">
                <a:solidFill>
                  <a:schemeClr val="tx1"/>
                </a:solidFill>
                <a:effectLst/>
              </a:rPr>
              <a:t>(Мне сообщили: ты приедешь)</a:t>
            </a:r>
            <a:endParaRPr lang="ru-RU" b="0" dirty="0" smtClean="0">
              <a:solidFill>
                <a:schemeClr val="tx1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ru-RU" b="0" dirty="0" smtClean="0">
              <a:solidFill>
                <a:schemeClr val="tx1"/>
              </a:solidFill>
              <a:effectLst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3850540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Как отличить СОЮЗ от СОЮЗНОГО СЛОВА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sz="4000" b="0" u="sng" dirty="0" smtClean="0">
                <a:solidFill>
                  <a:schemeClr val="tx1"/>
                </a:solidFill>
                <a:effectLst/>
              </a:rPr>
              <a:t>На союзное слово падает логическое ударение.</a:t>
            </a:r>
          </a:p>
          <a:p>
            <a:pPr marL="0" indent="0">
              <a:buNone/>
            </a:pPr>
            <a:r>
              <a:rPr lang="ru-RU" sz="4000" b="0" dirty="0" smtClean="0">
                <a:solidFill>
                  <a:schemeClr val="tx1"/>
                </a:solidFill>
                <a:effectLst/>
              </a:rPr>
              <a:t>Я знаю, что ты мне хочешь сказать.</a:t>
            </a:r>
          </a:p>
          <a:p>
            <a:pPr marL="0" indent="0">
              <a:buNone/>
            </a:pPr>
            <a:endParaRPr lang="ru-RU" sz="4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ru-RU" sz="4000" b="0" u="sng" dirty="0" smtClean="0">
                <a:solidFill>
                  <a:schemeClr val="tx1"/>
                </a:solidFill>
                <a:effectLst/>
              </a:rPr>
              <a:t>После союзного слова можно поставить частицы ЖЕ, ИМЕННО</a:t>
            </a:r>
          </a:p>
          <a:p>
            <a:pPr marL="0" indent="0">
              <a:buNone/>
            </a:pPr>
            <a:r>
              <a:rPr lang="ru-RU" sz="4000" b="0" dirty="0" smtClean="0">
                <a:solidFill>
                  <a:schemeClr val="tx1"/>
                </a:solidFill>
                <a:effectLst/>
              </a:rPr>
              <a:t>Я знаю, что он будет делать завтра.</a:t>
            </a:r>
          </a:p>
          <a:p>
            <a:pPr marL="0" indent="0">
              <a:buNone/>
            </a:pPr>
            <a:r>
              <a:rPr lang="ru-RU" sz="4000" b="0" dirty="0" smtClean="0">
                <a:solidFill>
                  <a:schemeClr val="tx1"/>
                </a:solidFill>
                <a:effectLst/>
              </a:rPr>
              <a:t>(Я знаю, что же он будет делать завтра. Я знаю, что именно он будет делать завтра.)</a:t>
            </a:r>
            <a:endParaRPr lang="ru-RU" sz="4000" b="0" dirty="0" smtClean="0">
              <a:solidFill>
                <a:schemeClr val="tx1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ru-RU" sz="4000" b="0" dirty="0" smtClean="0">
              <a:solidFill>
                <a:schemeClr val="tx1"/>
              </a:solidFill>
              <a:effectLst/>
            </a:endParaRPr>
          </a:p>
          <a:p>
            <a:endParaRPr lang="ru-RU" sz="4000" b="0" dirty="0" smtClean="0">
              <a:solidFill>
                <a:schemeClr val="tx1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21277380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0" u="sng" dirty="0" smtClean="0">
                <a:solidFill>
                  <a:schemeClr val="tx1"/>
                </a:solidFill>
                <a:effectLst/>
              </a:rPr>
              <a:t>Союз можно заменить другим союзом.</a:t>
            </a:r>
          </a:p>
          <a:p>
            <a:pPr marL="0" indent="0">
              <a:buNone/>
            </a:pPr>
            <a:r>
              <a:rPr lang="ru-RU" b="0" i="1" dirty="0" smtClean="0">
                <a:solidFill>
                  <a:schemeClr val="tx1"/>
                </a:solidFill>
                <a:effectLst/>
              </a:rPr>
              <a:t>Когда</a:t>
            </a:r>
            <a:r>
              <a:rPr lang="ru-RU" b="0" dirty="0" smtClean="0">
                <a:solidFill>
                  <a:schemeClr val="tx1"/>
                </a:solidFill>
                <a:effectLst/>
              </a:rPr>
              <a:t> мы разговаривали, автобус ушёл (</a:t>
            </a:r>
            <a:r>
              <a:rPr lang="ru-RU" b="0" i="1" dirty="0" smtClean="0">
                <a:solidFill>
                  <a:schemeClr val="tx1"/>
                </a:solidFill>
                <a:effectLst/>
              </a:rPr>
              <a:t>Пока</a:t>
            </a:r>
            <a:r>
              <a:rPr lang="ru-RU" b="0" dirty="0" smtClean="0">
                <a:solidFill>
                  <a:schemeClr val="tx1"/>
                </a:solidFill>
                <a:effectLst/>
              </a:rPr>
              <a:t> мы разговаривали, автобус ушёл)</a:t>
            </a:r>
          </a:p>
          <a:p>
            <a:pPr marL="0" indent="0">
              <a:buNone/>
            </a:pPr>
            <a:endParaRPr lang="ru-RU" dirty="0"/>
          </a:p>
          <a:p>
            <a:r>
              <a:rPr lang="ru-RU" b="0" u="sng" dirty="0" smtClean="0">
                <a:solidFill>
                  <a:schemeClr val="tx1"/>
                </a:solidFill>
                <a:effectLst/>
              </a:rPr>
              <a:t>Союзное слово можно заменить другим союзным словом</a:t>
            </a:r>
          </a:p>
          <a:p>
            <a:pPr marL="0" indent="0">
              <a:buNone/>
            </a:pPr>
            <a:r>
              <a:rPr lang="ru-RU" b="0" dirty="0" smtClean="0">
                <a:solidFill>
                  <a:schemeClr val="tx1"/>
                </a:solidFill>
                <a:effectLst/>
              </a:rPr>
              <a:t>Это был дом, </a:t>
            </a:r>
            <a:r>
              <a:rPr lang="ru-RU" b="0" i="1" dirty="0" smtClean="0">
                <a:solidFill>
                  <a:schemeClr val="tx1"/>
                </a:solidFill>
                <a:effectLst/>
              </a:rPr>
              <a:t>что</a:t>
            </a:r>
            <a:r>
              <a:rPr lang="ru-RU" b="0" dirty="0" smtClean="0">
                <a:solidFill>
                  <a:schemeClr val="tx1"/>
                </a:solidFill>
                <a:effectLst/>
              </a:rPr>
              <a:t> построил мой отец.</a:t>
            </a:r>
          </a:p>
          <a:p>
            <a:pPr marL="0" indent="0">
              <a:buNone/>
            </a:pPr>
            <a:r>
              <a:rPr lang="ru-RU" b="0" dirty="0" smtClean="0">
                <a:solidFill>
                  <a:schemeClr val="tx1"/>
                </a:solidFill>
                <a:effectLst/>
              </a:rPr>
              <a:t>(Это был дом, </a:t>
            </a:r>
            <a:r>
              <a:rPr lang="ru-RU" b="0" i="1" dirty="0" smtClean="0">
                <a:solidFill>
                  <a:schemeClr val="tx1"/>
                </a:solidFill>
                <a:effectLst/>
              </a:rPr>
              <a:t>который </a:t>
            </a:r>
            <a:r>
              <a:rPr lang="ru-RU" b="0" dirty="0" smtClean="0">
                <a:solidFill>
                  <a:schemeClr val="tx1"/>
                </a:solidFill>
                <a:effectLst/>
              </a:rPr>
              <a:t>построил мой отец)</a:t>
            </a:r>
            <a:endParaRPr lang="ru-RU" b="0" dirty="0" smtClean="0">
              <a:solidFill>
                <a:schemeClr val="tx1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ru-RU" b="0" dirty="0" smtClean="0">
              <a:solidFill>
                <a:schemeClr val="tx1"/>
              </a:solidFill>
              <a:effectLst/>
            </a:endParaRPr>
          </a:p>
          <a:p>
            <a:pPr marL="0" indent="0">
              <a:buNone/>
            </a:pPr>
            <a:endParaRPr lang="ru-RU" b="0" dirty="0" smtClean="0">
              <a:solidFill>
                <a:schemeClr val="tx1"/>
              </a:solidFill>
              <a:effectLst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9763721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766</Words>
  <Application>Microsoft Office PowerPoint</Application>
  <PresentationFormat>Широкоэкранный</PresentationFormat>
  <Paragraphs>103</Paragraphs>
  <Slides>12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7" baseType="lpstr">
      <vt:lpstr>Arial</vt:lpstr>
      <vt:lpstr>Calibri</vt:lpstr>
      <vt:lpstr>Calibri Light</vt:lpstr>
      <vt:lpstr>Times New Roman</vt:lpstr>
      <vt:lpstr>Тема Office</vt:lpstr>
      <vt:lpstr>Понятие о сложноподчиненном предложении</vt:lpstr>
      <vt:lpstr>Из каких частей состоит СПП?</vt:lpstr>
      <vt:lpstr>Укажите место придаточной части по отношению к главной, составьте схемы.</vt:lpstr>
      <vt:lpstr>Укажите место придаточной части по отношению к главной, составьте схемы.</vt:lpstr>
      <vt:lpstr>Как отличить СОЮЗ от СОЮЗНОГО СЛОВА</vt:lpstr>
      <vt:lpstr>Как отличить СОЮЗ от СОЮЗНОГО СЛОВА</vt:lpstr>
      <vt:lpstr>Как отличить СОЮЗ от СОЮЗНОГО СЛОВА</vt:lpstr>
      <vt:lpstr>Как отличить СОЮЗ от СОЮЗНОГО СЛОВА</vt:lpstr>
      <vt:lpstr>Презентация PowerPoint</vt:lpstr>
      <vt:lpstr>Презентация PowerPoint</vt:lpstr>
      <vt:lpstr>Проверка!</vt:lpstr>
      <vt:lpstr>Определить, союзом или союзным словом связаны предложения. Доказать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Понятие о сложноподчиненном предложении</dc:title>
  <dc:creator>Microsoft</dc:creator>
  <cp:lastModifiedBy>Microsoft</cp:lastModifiedBy>
  <cp:revision>5</cp:revision>
  <dcterms:created xsi:type="dcterms:W3CDTF">2023-11-13T12:30:31Z</dcterms:created>
  <dcterms:modified xsi:type="dcterms:W3CDTF">2023-11-13T13:20:38Z</dcterms:modified>
</cp:coreProperties>
</file>

<file path=docProps/thumbnail.jpeg>
</file>