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35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41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620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80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033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982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27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967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53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985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8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4CD44-0435-4E67-B2BC-54BC5193FFE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0C0A8-EA69-4CF7-9A17-3C9CC4227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97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Понятие о сложноподчиненном предложении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0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439" y="209320"/>
            <a:ext cx="11810081" cy="656605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Упражнение 1. </a:t>
            </a:r>
            <a:r>
              <a:rPr lang="ru-RU" dirty="0"/>
              <a:t>Определите, союзом или союзным словом связано придаточное предложение с главным. Впишите номера предложений в соответствующие строки.</a:t>
            </a:r>
          </a:p>
          <a:p>
            <a:pPr marL="0" indent="0">
              <a:buNone/>
            </a:pPr>
            <a:r>
              <a:rPr lang="ru-RU" dirty="0"/>
              <a:t>а) союзом: _________________________________________________________</a:t>
            </a:r>
          </a:p>
          <a:p>
            <a:pPr marL="0" indent="0">
              <a:buNone/>
            </a:pPr>
            <a:r>
              <a:rPr lang="ru-RU" dirty="0"/>
              <a:t>б) союзным словом: _________________________________________________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1. До того мне стало вдруг стыдно, что слезы потекли по щекам моим. (</a:t>
            </a:r>
            <a:r>
              <a:rPr lang="ru-RU" i="1" dirty="0" err="1"/>
              <a:t>А.Куприн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2. Пурга не страшна, если человек не будет ее бояться. (</a:t>
            </a:r>
            <a:r>
              <a:rPr lang="ru-RU" i="1" dirty="0" err="1"/>
              <a:t>Т.Сёмушкин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3. Грустью и запустением пахнуло на Григория, когда через поваленные ворота въехал он на заросший лебедой двор имения. (</a:t>
            </a:r>
            <a:r>
              <a:rPr lang="ru-RU" i="1" dirty="0" err="1"/>
              <a:t>М.Шолохов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4. Дождь хлынул такой, будто наверху опрокинули над землей огромную лейку. (</a:t>
            </a:r>
            <a:r>
              <a:rPr lang="ru-RU" i="1" dirty="0" err="1"/>
              <a:t>Б.Полевой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5. Сердце мое здорово, что я объясняю совершенным воздержанием от табака и алкоголя. (</a:t>
            </a:r>
            <a:r>
              <a:rPr lang="ru-RU" i="1" dirty="0" err="1"/>
              <a:t>А.Чехов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6. Деревня, что стояла на берегу озера, сгорела. (</a:t>
            </a:r>
            <a:r>
              <a:rPr lang="ru-RU" i="1" dirty="0" err="1"/>
              <a:t>А.Пушкин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7. Даша несколько раз повторяла фразу, стараясь понять, что она означает. (</a:t>
            </a:r>
            <a:r>
              <a:rPr lang="ru-RU" i="1" dirty="0" err="1"/>
              <a:t>А.Толстой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674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/>
              <a:t>а) – 1, 2, 3</a:t>
            </a:r>
            <a:r>
              <a:rPr lang="ru-RU" sz="6600"/>
              <a:t>, </a:t>
            </a:r>
            <a:r>
              <a:rPr lang="ru-RU" sz="6600" smtClean="0"/>
              <a:t>4;</a:t>
            </a:r>
          </a:p>
          <a:p>
            <a:pPr marL="0" indent="0">
              <a:buNone/>
            </a:pPr>
            <a:r>
              <a:rPr lang="ru-RU" sz="6600" dirty="0" smtClean="0"/>
              <a:t>б</a:t>
            </a:r>
            <a:r>
              <a:rPr lang="ru-RU" sz="6600" dirty="0"/>
              <a:t>) – 5, 6, </a:t>
            </a:r>
            <a:r>
              <a:rPr lang="ru-RU" sz="6600" dirty="0" smtClean="0"/>
              <a:t>7.</a:t>
            </a:r>
            <a:endParaRPr lang="ru-RU" sz="6600" dirty="0"/>
          </a:p>
          <a:p>
            <a:pPr marL="0" indent="0">
              <a:buNone/>
            </a:pP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67891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Определить, союзом или союзным словом связаны предложения. Доказать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Горько думать, </a:t>
            </a:r>
            <a:r>
              <a:rPr lang="ru-RU" b="1" dirty="0"/>
              <a:t>что </a:t>
            </a:r>
            <a:r>
              <a:rPr lang="ru-RU" dirty="0" smtClean="0"/>
              <a:t> </a:t>
            </a:r>
            <a:r>
              <a:rPr lang="ru-RU" dirty="0"/>
              <a:t>пройдёт жизнь без горя и счастья, в суете дневных забот.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Осенью птицы улетают в такие грая, </a:t>
            </a:r>
            <a:r>
              <a:rPr lang="ru-RU" b="1" dirty="0" smtClean="0"/>
              <a:t>где</a:t>
            </a:r>
            <a:r>
              <a:rPr lang="ru-RU" dirty="0" smtClean="0"/>
              <a:t> </a:t>
            </a:r>
            <a:r>
              <a:rPr lang="ru-RU" dirty="0"/>
              <a:t>всегда тепло.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Я не услышал</a:t>
            </a:r>
            <a:r>
              <a:rPr lang="ru-RU" b="1" dirty="0"/>
              <a:t>, что </a:t>
            </a:r>
            <a:r>
              <a:rPr lang="ru-RU" dirty="0"/>
              <a:t>было сказано в конце</a:t>
            </a:r>
            <a:r>
              <a:rPr lang="ru-RU" b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Я утром должен быть уверен</a:t>
            </a:r>
            <a:r>
              <a:rPr lang="ru-RU" b="1" dirty="0"/>
              <a:t>, что </a:t>
            </a:r>
            <a:r>
              <a:rPr lang="ru-RU" dirty="0"/>
              <a:t>завтра вновь увижу вас</a:t>
            </a:r>
            <a:r>
              <a:rPr lang="ru-RU" b="1" dirty="0" smtClean="0"/>
              <a:t>.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Ты лучше уточни, </a:t>
            </a:r>
            <a:r>
              <a:rPr lang="ru-RU" b="1" dirty="0"/>
              <a:t>когда</a:t>
            </a:r>
            <a:r>
              <a:rPr lang="ru-RU" dirty="0"/>
              <a:t> же нам встречать </a:t>
            </a:r>
            <a:r>
              <a:rPr lang="ru-RU" dirty="0" smtClean="0"/>
              <a:t>поезд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Вспомни, </a:t>
            </a:r>
            <a:r>
              <a:rPr lang="ru-RU" b="1" dirty="0"/>
              <a:t>что</a:t>
            </a:r>
            <a:r>
              <a:rPr lang="ru-RU" dirty="0"/>
              <a:t> он тебе сказал.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Объясни, </a:t>
            </a:r>
            <a:r>
              <a:rPr lang="ru-RU" b="1" dirty="0"/>
              <a:t>как</a:t>
            </a:r>
            <a:r>
              <a:rPr lang="ru-RU" dirty="0"/>
              <a:t> решать эту </a:t>
            </a:r>
            <a:r>
              <a:rPr lang="ru-RU" dirty="0" smtClean="0"/>
              <a:t>задачу.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96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 каких частей состоит СПП?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607" y="1825625"/>
            <a:ext cx="10957193" cy="479551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3200" dirty="0" smtClean="0"/>
              <a:t>Запела птица голосом блаженным о том, </a:t>
            </a:r>
            <a:r>
              <a:rPr lang="ru-RU" sz="3200" b="1" dirty="0" smtClean="0"/>
              <a:t>как</a:t>
            </a:r>
            <a:r>
              <a:rPr lang="ru-RU" sz="3200" dirty="0" smtClean="0"/>
              <a:t> мы друг друга берегли.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3200" b="1" dirty="0" smtClean="0"/>
              <a:t>Чтоб</a:t>
            </a:r>
            <a:r>
              <a:rPr lang="ru-RU" sz="3200" dirty="0" smtClean="0"/>
              <a:t> чем-нибудь играть от скуки, копье стальное взял он в руки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3200" dirty="0" smtClean="0"/>
              <a:t>Метели, </a:t>
            </a:r>
            <a:r>
              <a:rPr lang="ru-RU" sz="3200" b="1" dirty="0" smtClean="0"/>
              <a:t>что</a:t>
            </a:r>
            <a:r>
              <a:rPr lang="ru-RU" sz="3200" dirty="0" smtClean="0"/>
              <a:t> ломятся в дверцы, с дороги меня не собьют.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95897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Укажите место придаточной части по отношению к </a:t>
            </a:r>
            <a:r>
              <a:rPr lang="ru-RU" dirty="0" smtClean="0"/>
              <a:t>главной, составьте схемы.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253" y="1825624"/>
            <a:ext cx="11799065" cy="4696361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sz="3200" i="1" dirty="0"/>
              <a:t>Если осенью выдаётся свободный денёк, мы отправляемся в лес.</a:t>
            </a:r>
          </a:p>
          <a:p>
            <a:pPr>
              <a:lnSpc>
                <a:spcPct val="200000"/>
              </a:lnSpc>
            </a:pPr>
            <a:r>
              <a:rPr lang="ru-RU" sz="3200" i="1" dirty="0"/>
              <a:t>Хороша природа, когда под солнцем сверкает золото листвы.</a:t>
            </a:r>
          </a:p>
          <a:p>
            <a:pPr>
              <a:lnSpc>
                <a:spcPct val="200000"/>
              </a:lnSpc>
            </a:pPr>
            <a:r>
              <a:rPr lang="ru-RU" sz="3200" i="1" dirty="0"/>
              <a:t>Рябина, что растёт у дороги, похожа на пылающий костёр.</a:t>
            </a:r>
          </a:p>
          <a:p>
            <a:pPr>
              <a:lnSpc>
                <a:spcPct val="200000"/>
              </a:lnSpc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98228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Укажите место придаточной части по отношению к главной, составьте схемы.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Лес стоит неподвижно словно он всматривается в ночное небо.</a:t>
            </a:r>
            <a:endParaRPr lang="ru-RU" i="1" dirty="0"/>
          </a:p>
          <a:p>
            <a:r>
              <a:rPr lang="ru-RU" dirty="0"/>
              <a:t>В небе которое усеяно звёздами вспыхивают зарницы.</a:t>
            </a:r>
            <a:endParaRPr lang="ru-RU" i="1" dirty="0"/>
          </a:p>
          <a:p>
            <a:r>
              <a:rPr lang="ru-RU" dirty="0"/>
              <a:t>Кругом тишина которую не нарушает ни один звук.</a:t>
            </a:r>
            <a:endParaRPr lang="ru-RU" i="1" dirty="0"/>
          </a:p>
          <a:p>
            <a:r>
              <a:rPr lang="ru-RU" dirty="0"/>
              <a:t>Когда появилась луна она осветила поляну загадочным светом.</a:t>
            </a:r>
            <a:endParaRPr lang="ru-RU" i="1" dirty="0"/>
          </a:p>
          <a:p>
            <a:r>
              <a:rPr lang="ru-RU" dirty="0"/>
              <a:t>Звёзды что мерцают над головой постепенно бледнеют и гаснут.</a:t>
            </a:r>
            <a:endParaRPr lang="ru-RU" i="1" dirty="0"/>
          </a:p>
          <a:p>
            <a:r>
              <a:rPr lang="ru-RU" dirty="0"/>
              <a:t>Пока не наступит рассвет посидим у костра.</a:t>
            </a:r>
            <a:endParaRPr lang="ru-RU" i="1" dirty="0"/>
          </a:p>
          <a:p>
            <a:r>
              <a:rPr lang="ru-RU" dirty="0"/>
              <a:t>Небо где должно появиться солнце скоро медленно порозовеет.</a:t>
            </a:r>
            <a:endParaRPr lang="ru-RU" i="1" dirty="0"/>
          </a:p>
          <a:p>
            <a:r>
              <a:rPr lang="ru-RU" dirty="0"/>
              <a:t>В то время как я задремал показались первые солнечные лучи</a:t>
            </a:r>
            <a:r>
              <a:rPr lang="ru-RU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06527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52" y="0"/>
            <a:ext cx="10515600" cy="1325563"/>
          </a:xfrm>
        </p:spPr>
        <p:txBody>
          <a:bodyPr/>
          <a:lstStyle/>
          <a:p>
            <a:r>
              <a:rPr lang="ru-RU" b="1" dirty="0"/>
              <a:t>Как отличить СОЮЗ от СОЮЗНОГО </a:t>
            </a:r>
            <a:r>
              <a:rPr lang="ru-RU" b="1" dirty="0" smtClean="0"/>
              <a:t>СЛОВА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2733539"/>
              </p:ext>
            </p:extLst>
          </p:nvPr>
        </p:nvGraphicFramePr>
        <p:xfrm>
          <a:off x="385591" y="1013553"/>
          <a:ext cx="11314322" cy="582409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656569"/>
                <a:gridCol w="5657753"/>
              </a:tblGrid>
              <a:tr h="199932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СОЮЗЫ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СОЮЗНЫЕ СЛОВА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9865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1. Не являются членами предложения.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Он сказал, что сестра не вернётся к ужину.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1. Являются членом предложения.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7911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2.Часто союз можно изъять из придаточного предложения, и смысл не изменится.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Мы видели, что ты пришёл.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(Мы видели: ты пришел)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Мы увидели, что наши усилия не пропали даром. (Мы увидели: наши усилия не пропали даром).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2.Союзное слово нельзя изъять из придаточного предложения, не изменив его смысла.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Мне сообщили, когда ты приедешь.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(Мне сообщили: ты приедешь)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0533">
                <a:tc>
                  <a:txBody>
                    <a:bodyPr/>
                    <a:lstStyle/>
                    <a:p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3.На союз не может падать логическое ударение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3.На союзное слово падает логическое ударение.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Я знаю, что ты мне хочешь сказать.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84222">
                <a:tc>
                  <a:txBody>
                    <a:bodyPr/>
                    <a:lstStyle/>
                    <a:p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4.После союза нельзя поставить частицы ЖЕ ИМЕННО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4. После союзного слова можно поставить частицы ЖЕ ИМЕННО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Я знаю, что он будет делать завтра.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(Я знаю, что же он будет делать завтра. Я знаю, что именно он будет делать завтра.)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7911">
                <a:tc>
                  <a:txBody>
                    <a:bodyPr/>
                    <a:lstStyle/>
                    <a:p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5.Союз нельзя заменить указательным местоимением или местоимённым наречием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Союзное слово можно заменить указательным местоимением или местоимённым наречием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Я знаю, что он будет делать завтра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(Я знаю: это он будет делать завтра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Я знаю, где он был вчера.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(Я знаю: там он был вчера)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737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6. Союз можно заменить другим союзом.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Когда мы разговаривали, автобус ушёл (Пока мы разговаривали, автобус ушёл)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Союзное слово можно заменить другим союзным словом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Это был дом, что построил мой отец.</a:t>
                      </a:r>
                    </a:p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(Это был дом, который построил мой отец)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267" marR="562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281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отличить СОЮЗ от СОЮЗНОГО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u="sng" dirty="0" smtClean="0">
                <a:solidFill>
                  <a:schemeClr val="tx1"/>
                </a:solidFill>
                <a:effectLst/>
              </a:rPr>
              <a:t>1.Союзы не являются членами предложения.</a:t>
            </a:r>
          </a:p>
          <a:p>
            <a:endParaRPr lang="ru-RU" b="0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Он сказал, что сестра не вернётся к ужину.</a:t>
            </a: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0" u="sng" dirty="0" smtClean="0">
                <a:solidFill>
                  <a:schemeClr val="tx1"/>
                </a:solidFill>
                <a:effectLst/>
              </a:rPr>
              <a:t>2. Союзные слова являются членом предложения.</a:t>
            </a:r>
          </a:p>
          <a:p>
            <a:pPr marL="0" indent="0">
              <a:buNone/>
            </a:pPr>
            <a:endParaRPr lang="ru-RU" b="0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Кто может знать, что ждет меня?</a:t>
            </a:r>
            <a:endParaRPr lang="ru-RU" b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580482" y="5332164"/>
            <a:ext cx="440675" cy="110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007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отличить СОЮЗ от СОЮЗНОГО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u="sng" dirty="0" smtClean="0">
                <a:solidFill>
                  <a:schemeClr val="tx1"/>
                </a:solidFill>
                <a:effectLst/>
              </a:rPr>
              <a:t>Часто союз можно изъять из придаточного предложения, и смысл не изменится.</a:t>
            </a:r>
          </a:p>
          <a:p>
            <a:pPr marL="0" indent="0">
              <a:buNone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Мы видели, что ты пришёл.</a:t>
            </a:r>
          </a:p>
          <a:p>
            <a:pPr marL="0" indent="0">
              <a:buNone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(Мы видели: ты пришел)</a:t>
            </a:r>
          </a:p>
          <a:p>
            <a:endParaRPr lang="ru-RU" dirty="0"/>
          </a:p>
          <a:p>
            <a:r>
              <a:rPr lang="ru-RU" b="0" u="sng" dirty="0" smtClean="0">
                <a:solidFill>
                  <a:schemeClr val="tx1"/>
                </a:solidFill>
                <a:effectLst/>
              </a:rPr>
              <a:t>2.Союзное слово нельзя изъять из придаточного предложения, не изменив его смысла.</a:t>
            </a:r>
          </a:p>
          <a:p>
            <a:pPr marL="0" indent="0">
              <a:buNone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Мне сообщили, когда ты приедешь.</a:t>
            </a:r>
          </a:p>
          <a:p>
            <a:pPr marL="0" indent="0">
              <a:buNone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(Мне сообщили: ты приедешь)</a:t>
            </a:r>
            <a:endParaRPr lang="ru-RU" b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b="0" dirty="0" smtClean="0">
              <a:solidFill>
                <a:schemeClr val="tx1"/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50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отличить СОЮЗ от СОЮЗНОГО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b="0" u="sng" dirty="0" smtClean="0">
                <a:solidFill>
                  <a:schemeClr val="tx1"/>
                </a:solidFill>
                <a:effectLst/>
              </a:rPr>
              <a:t>На союзное слово падает логическое ударение.</a:t>
            </a:r>
          </a:p>
          <a:p>
            <a:pPr marL="0" indent="0">
              <a:buNone/>
            </a:pPr>
            <a:r>
              <a:rPr lang="ru-RU" sz="4000" b="0" dirty="0" smtClean="0">
                <a:solidFill>
                  <a:schemeClr val="tx1"/>
                </a:solidFill>
                <a:effectLst/>
              </a:rPr>
              <a:t>Я знаю, что ты мне хочешь сказать.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000" b="0" u="sng" dirty="0" smtClean="0">
                <a:solidFill>
                  <a:schemeClr val="tx1"/>
                </a:solidFill>
                <a:effectLst/>
              </a:rPr>
              <a:t>После союзного слова можно поставить частицы ЖЕ, ИМЕННО</a:t>
            </a:r>
          </a:p>
          <a:p>
            <a:pPr marL="0" indent="0">
              <a:buNone/>
            </a:pPr>
            <a:r>
              <a:rPr lang="ru-RU" sz="4000" b="0" dirty="0" smtClean="0">
                <a:solidFill>
                  <a:schemeClr val="tx1"/>
                </a:solidFill>
                <a:effectLst/>
              </a:rPr>
              <a:t>Я знаю, что он будет делать завтра.</a:t>
            </a:r>
          </a:p>
          <a:p>
            <a:pPr marL="0" indent="0">
              <a:buNone/>
            </a:pPr>
            <a:r>
              <a:rPr lang="ru-RU" sz="4000" b="0" dirty="0" smtClean="0">
                <a:solidFill>
                  <a:schemeClr val="tx1"/>
                </a:solidFill>
                <a:effectLst/>
              </a:rPr>
              <a:t>(Я знаю, что же он будет делать завтра. Я знаю, что именно он будет делать завтра.)</a:t>
            </a:r>
            <a:endParaRPr lang="ru-RU" sz="4000" b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4000" b="0" dirty="0" smtClean="0">
              <a:solidFill>
                <a:schemeClr val="tx1"/>
              </a:solidFill>
              <a:effectLst/>
            </a:endParaRPr>
          </a:p>
          <a:p>
            <a:endParaRPr lang="ru-RU" sz="4000" b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27738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u="sng" dirty="0" smtClean="0">
                <a:solidFill>
                  <a:schemeClr val="tx1"/>
                </a:solidFill>
                <a:effectLst/>
              </a:rPr>
              <a:t>Союз можно заменить другим союзом.</a:t>
            </a:r>
          </a:p>
          <a:p>
            <a:pPr marL="0" indent="0">
              <a:buNone/>
            </a:pPr>
            <a:r>
              <a:rPr lang="ru-RU" b="0" i="1" dirty="0" smtClean="0">
                <a:solidFill>
                  <a:schemeClr val="tx1"/>
                </a:solidFill>
                <a:effectLst/>
              </a:rPr>
              <a:t>Когда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 мы разговаривали, автобус ушёл (</a:t>
            </a:r>
            <a:r>
              <a:rPr lang="ru-RU" b="0" i="1" dirty="0" smtClean="0">
                <a:solidFill>
                  <a:schemeClr val="tx1"/>
                </a:solidFill>
                <a:effectLst/>
              </a:rPr>
              <a:t>Пока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 мы разговаривали, автобус ушёл)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0" u="sng" dirty="0" smtClean="0">
                <a:solidFill>
                  <a:schemeClr val="tx1"/>
                </a:solidFill>
                <a:effectLst/>
              </a:rPr>
              <a:t>Союзное слово можно заменить другим союзным словом</a:t>
            </a:r>
          </a:p>
          <a:p>
            <a:pPr marL="0" indent="0">
              <a:buNone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Это был дом, </a:t>
            </a:r>
            <a:r>
              <a:rPr lang="ru-RU" b="0" i="1" dirty="0" smtClean="0">
                <a:solidFill>
                  <a:schemeClr val="tx1"/>
                </a:solidFill>
                <a:effectLst/>
              </a:rPr>
              <a:t>что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 построил мой отец.</a:t>
            </a:r>
          </a:p>
          <a:p>
            <a:pPr marL="0" indent="0">
              <a:buNone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(Это был дом, </a:t>
            </a:r>
            <a:r>
              <a:rPr lang="ru-RU" b="0" i="1" dirty="0" smtClean="0">
                <a:solidFill>
                  <a:schemeClr val="tx1"/>
                </a:solidFill>
                <a:effectLst/>
              </a:rPr>
              <a:t>который 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построил мой отец)</a:t>
            </a:r>
            <a:endParaRPr lang="ru-RU" b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b="0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endParaRPr lang="ru-RU" b="0" dirty="0" smtClean="0">
              <a:solidFill>
                <a:schemeClr val="tx1"/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6372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766</Words>
  <Application>Microsoft Office PowerPoint</Application>
  <PresentationFormat>Широкоэкранный</PresentationFormat>
  <Paragraphs>103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Понятие о сложноподчиненном предложении</vt:lpstr>
      <vt:lpstr>Из каких частей состоит СПП?</vt:lpstr>
      <vt:lpstr>Укажите место придаточной части по отношению к главной, составьте схемы.</vt:lpstr>
      <vt:lpstr>Укажите место придаточной части по отношению к главной, составьте схемы.</vt:lpstr>
      <vt:lpstr>Как отличить СОЮЗ от СОЮЗНОГО СЛОВА</vt:lpstr>
      <vt:lpstr>Как отличить СОЮЗ от СОЮЗНОГО СЛОВА</vt:lpstr>
      <vt:lpstr>Как отличить СОЮЗ от СОЮЗНОГО СЛОВА</vt:lpstr>
      <vt:lpstr>Как отличить СОЮЗ от СОЮЗНОГО СЛОВА</vt:lpstr>
      <vt:lpstr>Презентация PowerPoint</vt:lpstr>
      <vt:lpstr>Презентация PowerPoint</vt:lpstr>
      <vt:lpstr>Проверка!</vt:lpstr>
      <vt:lpstr>Определить, союзом или союзным словом связаны предложения. Доказать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сложноподчиненном предложении</dc:title>
  <dc:creator>Microsoft</dc:creator>
  <cp:lastModifiedBy>Microsoft</cp:lastModifiedBy>
  <cp:revision>5</cp:revision>
  <dcterms:created xsi:type="dcterms:W3CDTF">2023-11-13T12:30:31Z</dcterms:created>
  <dcterms:modified xsi:type="dcterms:W3CDTF">2023-11-13T13:20:38Z</dcterms:modified>
</cp:coreProperties>
</file>