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sldIdLst>
    <p:sldId id="268" r:id="rId2"/>
    <p:sldId id="256" r:id="rId3"/>
    <p:sldId id="257" r:id="rId4"/>
    <p:sldId id="258" r:id="rId5"/>
    <p:sldId id="261" r:id="rId6"/>
    <p:sldId id="262" r:id="rId7"/>
    <p:sldId id="263" r:id="rId8"/>
    <p:sldId id="264" r:id="rId9"/>
    <p:sldId id="267" r:id="rId10"/>
    <p:sldId id="259" r:id="rId11"/>
    <p:sldId id="260" r:id="rId12"/>
    <p:sldId id="266" r:id="rId13"/>
    <p:sldId id="269" r:id="rId14"/>
    <p:sldId id="270" r:id="rId15"/>
    <p:sldId id="271" r:id="rId16"/>
    <p:sldId id="272" r:id="rId1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6" d="100"/>
          <a:sy n="86" d="100"/>
        </p:scale>
        <p:origin x="70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361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38618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573212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86910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81895481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36220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97250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25117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2628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0592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954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810105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546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63099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87321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3300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83716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C4DDD5-CE12-4AD0-B929-53089008B57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074324AF-80F1-4E3A-8524-7289999ECB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80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  <p:sldLayoutId id="2147483674" r:id="rId13"/>
    <p:sldLayoutId id="2147483675" r:id="rId14"/>
    <p:sldLayoutId id="2147483676" r:id="rId15"/>
    <p:sldLayoutId id="2147483677" r:id="rId16"/>
    <p:sldLayoutId id="2147483678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02167" y="1077758"/>
            <a:ext cx="11463453" cy="2387600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>
                <a:solidFill>
                  <a:schemeClr val="accent1">
                    <a:lumMod val="75000"/>
                  </a:schemeClr>
                </a:solidFill>
              </a:rPr>
              <a:t>Алгоритм </a:t>
            </a:r>
            <a: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  <a:t>написания </a:t>
            </a:r>
            <a:r>
              <a:rPr lang="ru-RU" sz="4000" b="1" dirty="0">
                <a:solidFill>
                  <a:schemeClr val="accent1">
                    <a:lumMod val="75000"/>
                  </a:schemeClr>
                </a:solidFill>
              </a:rPr>
              <a:t>итогового сочинения</a:t>
            </a:r>
            <a: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b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4000" b="1" dirty="0" smtClean="0">
                <a:solidFill>
                  <a:schemeClr val="accent1">
                    <a:lumMod val="75000"/>
                  </a:schemeClr>
                </a:solidFill>
              </a:rPr>
              <a:t>2023-2024</a:t>
            </a:r>
            <a:endParaRPr lang="ru-RU" sz="40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ru-RU" sz="2800" b="1" dirty="0" err="1" smtClean="0">
                <a:solidFill>
                  <a:schemeClr val="accent4">
                    <a:lumMod val="50000"/>
                  </a:schemeClr>
                </a:solidFill>
              </a:rPr>
              <a:t>Вараева</a:t>
            </a:r>
            <a:r>
              <a:rPr lang="ru-RU" sz="2800" b="1" dirty="0" smtClean="0">
                <a:solidFill>
                  <a:schemeClr val="accent4">
                    <a:lumMod val="50000"/>
                  </a:schemeClr>
                </a:solidFill>
              </a:rPr>
              <a:t> </a:t>
            </a:r>
            <a:r>
              <a:rPr lang="ru-RU" sz="2800" b="1" dirty="0" err="1" smtClean="0">
                <a:solidFill>
                  <a:schemeClr val="accent4">
                    <a:lumMod val="50000"/>
                  </a:schemeClr>
                </a:solidFill>
              </a:rPr>
              <a:t>Яха</a:t>
            </a:r>
            <a:r>
              <a:rPr lang="ru-RU" sz="2800" b="1" dirty="0" smtClean="0">
                <a:solidFill>
                  <a:schemeClr val="accent4">
                    <a:lumMod val="50000"/>
                  </a:schemeClr>
                </a:solidFill>
              </a:rPr>
              <a:t> </a:t>
            </a:r>
            <a:r>
              <a:rPr lang="ru-RU" sz="2800" b="1" dirty="0" err="1" smtClean="0">
                <a:solidFill>
                  <a:schemeClr val="accent4">
                    <a:lumMod val="50000"/>
                  </a:schemeClr>
                </a:solidFill>
              </a:rPr>
              <a:t>Эльбековна</a:t>
            </a:r>
            <a:endParaRPr lang="ru-RU" sz="28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69371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47854" y="779453"/>
            <a:ext cx="10917044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Итоговое сочинение 2023-2024: </a:t>
            </a:r>
            <a:r>
              <a:rPr lang="ru-RU" sz="28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требования</a:t>
            </a:r>
          </a:p>
          <a:p>
            <a:pPr algn="ctr"/>
            <a:endParaRPr lang="ru-RU" sz="2800" b="1" i="0" dirty="0" smtClean="0">
              <a:solidFill>
                <a:schemeClr val="accent1">
                  <a:lumMod val="75000"/>
                </a:schemeClr>
              </a:solidFill>
              <a:effectLst/>
              <a:latin typeface="IBM Plex Sans"/>
            </a:endParaRPr>
          </a:p>
          <a:p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В этом году требования не изменились, их по-прежнему 2</a:t>
            </a: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:</a:t>
            </a:r>
          </a:p>
          <a:p>
            <a:endParaRPr lang="ru-RU" sz="2400" b="1" i="0" dirty="0" smtClean="0">
              <a:solidFill>
                <a:schemeClr val="accent1">
                  <a:lumMod val="75000"/>
                </a:schemeClr>
              </a:solidFill>
              <a:effectLst/>
              <a:latin typeface="IBM Plex Sans"/>
            </a:endParaRP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Объём не менее 250 слов.</a:t>
            </a: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 Рекомендуемое количество слов — 350, но если в сочинении менее 250 слов (служебные слова тоже учитываются), то оно не проверяется и выставляется «незачёт» за всю работу в целом</a:t>
            </a: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.</a:t>
            </a:r>
          </a:p>
          <a:p>
            <a:pPr>
              <a:buFont typeface="+mj-lt"/>
              <a:buAutoNum type="arabicPeriod"/>
            </a:pPr>
            <a:endParaRPr lang="ru-RU" sz="24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Самостоятельность.</a:t>
            </a: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 Нельзя использовать чужие фрагменты текстов, даже если вы их заранее выучили. Допускается лишь небольшое количество цитирования, поэтому опирайтесь только на собственные мысли.</a:t>
            </a:r>
            <a:endParaRPr lang="ru-RU" sz="2400" b="1" i="0" dirty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</p:txBody>
      </p:sp>
    </p:spTree>
    <p:extLst>
      <p:ext uri="{BB962C8B-B14F-4D97-AF65-F5344CB8AC3E}">
        <p14:creationId xmlns:p14="http://schemas.microsoft.com/office/powerpoint/2010/main" val="7783777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80225" y="551744"/>
            <a:ext cx="11511776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Критерии </a:t>
            </a:r>
            <a:r>
              <a:rPr lang="ru-RU" sz="28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оценивания</a:t>
            </a:r>
          </a:p>
          <a:p>
            <a:pPr algn="ctr"/>
            <a:endParaRPr lang="ru-RU" sz="2800" b="1" i="0" dirty="0" smtClean="0">
              <a:solidFill>
                <a:schemeClr val="accent1">
                  <a:lumMod val="75000"/>
                </a:schemeClr>
              </a:solidFill>
              <a:effectLst/>
              <a:latin typeface="IBM Plex Sans"/>
            </a:endParaRPr>
          </a:p>
          <a:p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Итоговое сочинение оценивается по следующим критериям:</a:t>
            </a: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«Соответствие теме».</a:t>
            </a: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«Аргументация. Привлечение литературного материала».</a:t>
            </a: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«Композиция и логика рассуждения».</a:t>
            </a: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«Качество письменной речи».</a:t>
            </a:r>
          </a:p>
          <a:p>
            <a:pPr>
              <a:buFont typeface="+mj-lt"/>
              <a:buAutoNum type="arabicPeriod"/>
            </a:pP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«Грамотность».</a:t>
            </a:r>
          </a:p>
          <a:p>
            <a:pPr>
              <a:buFont typeface="+mj-lt"/>
              <a:buAutoNum type="arabicPeriod"/>
            </a:pPr>
            <a:endParaRPr lang="ru-RU" sz="2800" b="0" i="0" dirty="0" smtClean="0">
              <a:solidFill>
                <a:schemeClr val="accent1">
                  <a:lumMod val="75000"/>
                </a:schemeClr>
              </a:solidFill>
              <a:effectLst/>
              <a:latin typeface="IBM Plex Sans"/>
            </a:endParaRPr>
          </a:p>
          <a:p>
            <a:r>
              <a:rPr lang="ru-RU" sz="2800" b="1" i="0" dirty="0" smtClean="0">
                <a:solidFill>
                  <a:schemeClr val="accent1">
                    <a:lumMod val="75000"/>
                  </a:schemeClr>
                </a:solidFill>
                <a:effectLst/>
                <a:latin typeface="IBM Plex Sans"/>
              </a:rPr>
              <a:t>Важно!</a:t>
            </a:r>
          </a:p>
          <a:p>
            <a:r>
              <a:rPr lang="ru-RU" b="1" i="0" dirty="0" smtClean="0">
                <a:solidFill>
                  <a:srgbClr val="262626"/>
                </a:solidFill>
                <a:effectLst/>
                <a:latin typeface="IBM Plex Sans"/>
              </a:rPr>
              <a:t> </a:t>
            </a:r>
            <a:r>
              <a:rPr lang="ru-RU" sz="24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Для успешной аттестации нужно получить зачёт минимум по 3 критериям: «Соответствие теме»; «Аргументация. Привлечение литературного материала» — обязательно, а также один зачёт по одному из других критериев. </a:t>
            </a:r>
            <a:endParaRPr lang="ru-RU" sz="2400" b="1" i="0" dirty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</p:txBody>
      </p:sp>
    </p:spTree>
    <p:extLst>
      <p:ext uri="{BB962C8B-B14F-4D97-AF65-F5344CB8AC3E}">
        <p14:creationId xmlns:p14="http://schemas.microsoft.com/office/powerpoint/2010/main" val="342325716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02271" y="323027"/>
            <a:ext cx="9316577" cy="691734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ru-RU" sz="32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06137" y="0"/>
            <a:ext cx="10281423" cy="4683513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Не пытайтесь написать сочинение объёмом 400-600 слов. Конечно,  ограничения по максимальному количеству слов нет, но как показывает практика, чем больше  слов,  тем больше ошибок. </a:t>
            </a:r>
            <a:endParaRPr lang="ru-RU" sz="2400" b="1" dirty="0" smtClean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В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критерии 2 указано: «достаточно опоры на один текст». </a:t>
            </a:r>
            <a:endParaRPr lang="ru-RU" sz="2400" b="1" dirty="0" smtClean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Вместе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с тем участнику следует учитывать и требования вуза, в который он планирует подавать свое сочинение как индивидуальное достижение. Вуз вправе разрабатывать свои критерии оценивания сочинений, в которых указывается на необходимость привести два и более литературных аргумента. Вуз также может требовать привлечения не только литературного аргумента, но и опоры на произведения других видов искусства или на исторические факты. Таким образом, в сочинении, кроме литературного аргумента, могут быть аргументы, связанные с театром, кино, живописью, историческими документами (при проверке такие аргументы рассматриваются как органичная часть сочинения).</a:t>
            </a:r>
            <a:endParaRPr lang="ru-RU" sz="24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12605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73406" y="211515"/>
            <a:ext cx="10147610" cy="881305"/>
          </a:xfrm>
        </p:spPr>
        <p:txBody>
          <a:bodyPr/>
          <a:lstStyle/>
          <a:p>
            <a:pPr algn="ctr"/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Структура итогового сочинения</a:t>
            </a:r>
            <a:r>
              <a:rPr lang="ru-RU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91737" y="1386468"/>
            <a:ext cx="10601363" cy="3777622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Структура итогового сочинения  состоит из 3 частей: </a:t>
            </a:r>
          </a:p>
          <a:p>
            <a:pPr>
              <a:buAutoNum type="arabicPeriod"/>
            </a:pP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Вступительная часть – представление и раскрытие темы, обозначение ее актуальности и своей позиции по отношению к ней. </a:t>
            </a:r>
            <a:r>
              <a:rPr lang="ru-RU" sz="2800" b="1" dirty="0" smtClean="0">
                <a:solidFill>
                  <a:schemeClr val="accent4">
                    <a:lumMod val="50000"/>
                  </a:schemeClr>
                </a:solidFill>
              </a:rPr>
              <a:t>Вступление </a:t>
            </a: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должно </a:t>
            </a:r>
            <a:r>
              <a:rPr lang="ru-RU" sz="2800" b="1" dirty="0" smtClean="0">
                <a:solidFill>
                  <a:schemeClr val="accent4">
                    <a:lumMod val="50000"/>
                  </a:schemeClr>
                </a:solidFill>
              </a:rPr>
              <a:t> чётко </a:t>
            </a: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отражать сформулированный тезис.</a:t>
            </a:r>
          </a:p>
          <a:p>
            <a:pPr>
              <a:buAutoNum type="arabicPeriod"/>
            </a:pP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Основная часть должна содержать аргументы, примеры и объяснения для поддержки своей позиции или точки зрения.</a:t>
            </a:r>
          </a:p>
          <a:p>
            <a:pPr>
              <a:buAutoNum type="arabicPeriod"/>
            </a:pPr>
            <a:r>
              <a:rPr lang="ru-RU" sz="2800" b="1" dirty="0">
                <a:solidFill>
                  <a:schemeClr val="accent4">
                    <a:lumMod val="50000"/>
                  </a:schemeClr>
                </a:solidFill>
              </a:rPr>
              <a:t>Заключение. </a:t>
            </a:r>
            <a:r>
              <a:rPr lang="ru-RU" sz="2800" b="1" dirty="0" smtClean="0">
                <a:solidFill>
                  <a:schemeClr val="accent4">
                    <a:lumMod val="50000"/>
                  </a:schemeClr>
                </a:solidFill>
              </a:rPr>
              <a:t> Обобщение рассуждения.</a:t>
            </a:r>
            <a:endParaRPr lang="ru-RU" sz="2800" b="1" dirty="0">
              <a:solidFill>
                <a:schemeClr val="accent4">
                  <a:lumMod val="50000"/>
                </a:schemeClr>
              </a:solidFill>
            </a:endParaRPr>
          </a:p>
          <a:p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8982070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9065" y="88852"/>
            <a:ext cx="10392935" cy="725187"/>
          </a:xfrm>
        </p:spPr>
        <p:txBody>
          <a:bodyPr/>
          <a:lstStyle/>
          <a:p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Алгоритм написания итогового сочинения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27355" y="1025913"/>
            <a:ext cx="10649415" cy="5832087"/>
          </a:xfrm>
        </p:spPr>
        <p:txBody>
          <a:bodyPr>
            <a:normAutofit fontScale="77500" lnSpcReduction="20000"/>
          </a:bodyPr>
          <a:lstStyle/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1.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Вынести формулировку выбранной темы как первое предложение своего сочинения в  форме вопроса.</a:t>
            </a:r>
          </a:p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2.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В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ыделить из темы ключевые слова.</a:t>
            </a:r>
          </a:p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3.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Р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аскрыть значение каждого из ключевых слов, закрепляя определения своей позицией.</a:t>
            </a:r>
          </a:p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4.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В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 заключение вступительной части снова вынести формулировку выбранной темы уже не как вопрос, а как утверждение. </a:t>
            </a:r>
          </a:p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5</a:t>
            </a:r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.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Обеспечить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логическую связь между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 тезисом (вступительной частью) 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и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аргументацией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. Для плавного перехода от одной части к другой существует множество конструкций, например: «Давайте вспомним произведения художественной литературы, в которых раскрывается тема…», «Мысль о необходимости …(защищать природу и т.п.) выражена и в романе (рассказе)… (автор, название)».</a:t>
            </a:r>
          </a:p>
          <a:p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Шаг </a:t>
            </a:r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6.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Обилие аргументов не всегда производит желаемый эффект.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Важно сосредоточиться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не на количестве, а на качестве приводимых аргументов. Они должны быть уместны и полностью раскрыты.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Достаточно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опоры на один текст. </a:t>
            </a:r>
            <a:r>
              <a:rPr lang="ru-RU" sz="2400" b="1" dirty="0" smtClean="0">
                <a:solidFill>
                  <a:schemeClr val="accent4">
                    <a:lumMod val="50000"/>
                  </a:schemeClr>
                </a:solidFill>
              </a:rPr>
              <a:t>Но участнику </a:t>
            </a:r>
            <a:r>
              <a:rPr lang="ru-RU" sz="2400" b="1" dirty="0">
                <a:solidFill>
                  <a:schemeClr val="accent4">
                    <a:lumMod val="50000"/>
                  </a:schemeClr>
                </a:solidFill>
              </a:rPr>
              <a:t>следует учитывать и требования вуза, в который он планирует подавать свое сочинение как индивидуальное достижение. Вуз вправе разрабатывать свои критерии оценивания сочинений, в которых указывается на необходимость привести два и более литературных аргумента. </a:t>
            </a:r>
            <a:endParaRPr lang="ru-RU" sz="2400" b="1" dirty="0" smtClean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85259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94985" y="144608"/>
            <a:ext cx="10370635" cy="680583"/>
          </a:xfrm>
        </p:spPr>
        <p:txBody>
          <a:bodyPr/>
          <a:lstStyle/>
          <a:p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Алгоритм написания итогового сочинения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516567" y="903250"/>
            <a:ext cx="10675434" cy="5742877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endParaRPr lang="ru-RU" sz="80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ru-RU" sz="8000" b="1" dirty="0" smtClean="0">
                <a:solidFill>
                  <a:schemeClr val="accent1">
                    <a:lumMod val="75000"/>
                  </a:schemeClr>
                </a:solidFill>
              </a:rPr>
              <a:t>Шаг 7.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Заключение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должно соответствовать  вступлению / теме /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основному</a:t>
            </a:r>
          </a:p>
          <a:p>
            <a:pPr marL="0" indent="0">
              <a:buNone/>
            </a:pP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тексту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сочинения по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содержанию. Перед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написанием заключения нужно перечитать вступление, вспомнив проблемы, поставленные в нем, и сделать так, чтобы заключение обязательно перекликалось со вступлением, так как отсутствие связи между вступлением и заключением является одной из самых распространенных содержательно-композиционных ошибок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.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В заключении можно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: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сделать  обобщение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всего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рассуждения;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использовать уместную цитату, содержащую суть главной мысли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сочинения;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дать краткий и точный ответ на вопрос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темы;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и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спользовать призыв к читателю.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8000" b="1" dirty="0" smtClean="0">
                <a:solidFill>
                  <a:schemeClr val="accent1">
                    <a:lumMod val="75000"/>
                  </a:schemeClr>
                </a:solidFill>
              </a:rPr>
              <a:t>Шаг 8</a:t>
            </a:r>
            <a:r>
              <a:rPr lang="ru-RU" sz="8000" b="1" dirty="0">
                <a:solidFill>
                  <a:schemeClr val="accent1">
                    <a:lumMod val="75000"/>
                  </a:schemeClr>
                </a:solidFill>
              </a:rPr>
              <a:t>.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После написания сочинения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лучше перечитать его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несколько раз. Любое сочинение — это творческий процесс, поэтому мы часто упускаем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 из виду ошибки, связанные с построением предложений. Важно убедиться,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что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 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текст 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читается </a:t>
            </a:r>
            <a:r>
              <a:rPr lang="ru-RU" sz="8000" b="1" dirty="0">
                <a:solidFill>
                  <a:schemeClr val="accent4">
                    <a:lumMod val="50000"/>
                  </a:schemeClr>
                </a:solidFill>
              </a:rPr>
              <a:t>легко, а смысл не затерялся между строк</a:t>
            </a: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.</a:t>
            </a:r>
          </a:p>
          <a:p>
            <a:pPr marL="0" indent="0">
              <a:buNone/>
            </a:pPr>
            <a:r>
              <a:rPr lang="ru-RU" sz="80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ru-RU" sz="8000" b="1" dirty="0">
              <a:solidFill>
                <a:schemeClr val="accent1">
                  <a:lumMod val="75000"/>
                </a:schemeClr>
              </a:solidFill>
            </a:endParaRPr>
          </a:p>
          <a:p>
            <a:endParaRPr lang="ru-RU" sz="8000" b="1" dirty="0">
              <a:solidFill>
                <a:schemeClr val="accent1">
                  <a:lumMod val="75000"/>
                </a:schemeClr>
              </a:solidFill>
            </a:endParaRPr>
          </a:p>
          <a:p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ru-RU" sz="8000" b="1" dirty="0" smtClean="0">
                <a:solidFill>
                  <a:schemeClr val="accent4">
                    <a:lumMod val="50000"/>
                  </a:schemeClr>
                </a:solidFill>
              </a:rPr>
              <a:t> </a:t>
            </a:r>
            <a:endParaRPr lang="ru-RU" sz="8000" b="1" dirty="0">
              <a:solidFill>
                <a:schemeClr val="accent4">
                  <a:lumMod val="50000"/>
                </a:schemeClr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439716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17649" y="222666"/>
            <a:ext cx="9430485" cy="1280890"/>
          </a:xfrm>
        </p:spPr>
        <p:txBody>
          <a:bodyPr/>
          <a:lstStyle/>
          <a:p>
            <a:pPr algn="ctr"/>
            <a:r>
              <a:rPr lang="ru-RU" b="1" dirty="0" smtClean="0">
                <a:solidFill>
                  <a:schemeClr val="accent1">
                    <a:lumMod val="75000"/>
                  </a:schemeClr>
                </a:solidFill>
              </a:rPr>
              <a:t>Памятка участнику итогового сочинения 2023-2024</a:t>
            </a:r>
            <a:endParaRPr lang="ru-RU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80585" y="2133600"/>
            <a:ext cx="11128917" cy="3777622"/>
          </a:xfrm>
        </p:spPr>
        <p:txBody>
          <a:bodyPr>
            <a:normAutofit fontScale="85000" lnSpcReduction="20000"/>
          </a:bodyPr>
          <a:lstStyle/>
          <a:p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Уделите время написанию пробных сочинений в условиях, максимально приближенных к реальному экзамену. </a:t>
            </a:r>
            <a:endParaRPr lang="ru-RU" sz="3000" b="1" dirty="0" smtClean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Соблюдайте 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требования и критерии оценивания, </a:t>
            </a:r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 следите 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за </a:t>
            </a:r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 временем. </a:t>
            </a:r>
          </a:p>
          <a:p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Оцените 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свой прогресс и зафиксируйте </a:t>
            </a:r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  моменты,  требующие 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дополнительной подготовки.</a:t>
            </a:r>
          </a:p>
          <a:p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Следуя этому </a:t>
            </a:r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 алгоритму, 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вы увеличите свои шансы успешно написать итоговое сочинение в 2023-2024 году. </a:t>
            </a:r>
            <a:endParaRPr lang="ru-RU" sz="3000" b="1" dirty="0" smtClean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3000" b="1" dirty="0" smtClean="0">
                <a:solidFill>
                  <a:schemeClr val="accent4">
                    <a:lumMod val="50000"/>
                  </a:schemeClr>
                </a:solidFill>
              </a:rPr>
              <a:t>Помните</a:t>
            </a:r>
            <a:r>
              <a:rPr lang="ru-RU" sz="3000" b="1" dirty="0">
                <a:solidFill>
                  <a:schemeClr val="accent4">
                    <a:lumMod val="50000"/>
                  </a:schemeClr>
                </a:solidFill>
              </a:rPr>
              <a:t>, что практика и подготовка играют важную роль в достижении успеха!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174015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572322" y="1661522"/>
            <a:ext cx="9969189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0" i="0" dirty="0" smtClean="0">
                <a:solidFill>
                  <a:srgbClr val="262626"/>
                </a:solidFill>
                <a:effectLst/>
                <a:latin typeface="IBM Plex Sans"/>
              </a:rPr>
              <a:t>	</a:t>
            </a:r>
            <a:r>
              <a:rPr lang="ru-RU" sz="28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Итоговое </a:t>
            </a:r>
            <a:r>
              <a:rPr lang="ru-RU" sz="28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сочинение в 2023-2024 — это вид аттестации, направленный на проверку умения грамотно излагать свои мысли, анализировать информацию и аргументировать свою точку зрения. Успешно написанное сочинение является допуском к ЕГЭ, а также обеспечивает дополнительные баллы при поступлении в вуз. На написание итогового сочинения дается 3 часа 55 минут. </a:t>
            </a:r>
            <a:endParaRPr lang="ru-RU" sz="28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0238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828800" y="1371600"/>
            <a:ext cx="10091854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Итоговое сочинение в 2023-2024 году назначено на 6 декабря (первая среда месяца).</a:t>
            </a:r>
          </a:p>
          <a:p>
            <a:endParaRPr lang="ru-RU" sz="3200" b="1" dirty="0">
              <a:solidFill>
                <a:schemeClr val="accent4">
                  <a:lumMod val="50000"/>
                </a:schemeClr>
              </a:solidFill>
              <a:latin typeface="IBM Plex Sans"/>
            </a:endParaRPr>
          </a:p>
          <a:p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 Резервные дни</a:t>
            </a: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:</a:t>
            </a:r>
          </a:p>
          <a:p>
            <a:endParaRPr lang="ru-RU" sz="32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 2 </a:t>
            </a: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февраля;</a:t>
            </a:r>
            <a:endParaRPr lang="ru-RU" sz="32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 4 мая.  </a:t>
            </a:r>
            <a:endParaRPr lang="ru-RU" sz="32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84963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572321" y="1494263"/>
            <a:ext cx="10504449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	В </a:t>
            </a: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этом году  вместо 5 тем в экзаменационном листе будет 6 тем из трёх заявленных разделов. </a:t>
            </a:r>
            <a:endParaRPr lang="ru-RU" sz="32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endParaRPr lang="ru-RU" sz="32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ФИПИ опубликовал следующие разделы</a:t>
            </a: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:</a:t>
            </a:r>
          </a:p>
          <a:p>
            <a:endParaRPr lang="ru-RU" sz="3200" b="1" i="0" dirty="0" smtClean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  <a:p>
            <a:pPr>
              <a:buFont typeface="+mj-lt"/>
              <a:buAutoNum type="arabicPeriod"/>
            </a:pP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Духовно-нравственные ориентиры в жизни человека</a:t>
            </a:r>
          </a:p>
          <a:p>
            <a:pPr>
              <a:buFont typeface="+mj-lt"/>
              <a:buAutoNum type="arabicPeriod"/>
            </a:pP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Семья, общество, Отечество в жизни человека</a:t>
            </a:r>
          </a:p>
          <a:p>
            <a:pPr>
              <a:buFont typeface="+mj-lt"/>
              <a:buAutoNum type="arabicPeriod"/>
            </a:pPr>
            <a:r>
              <a:rPr lang="ru-RU" sz="3200" b="1" i="0" dirty="0" smtClean="0">
                <a:solidFill>
                  <a:schemeClr val="accent4">
                    <a:lumMod val="50000"/>
                  </a:schemeClr>
                </a:solidFill>
                <a:effectLst/>
                <a:latin typeface="IBM Plex Sans"/>
              </a:rPr>
              <a:t>Природа и культура в жизни человека</a:t>
            </a:r>
            <a:endParaRPr lang="ru-RU" sz="3200" b="1" i="0" dirty="0">
              <a:solidFill>
                <a:schemeClr val="accent4">
                  <a:lumMod val="50000"/>
                </a:schemeClr>
              </a:solidFill>
              <a:effectLst/>
              <a:latin typeface="IBM Plex Sans"/>
            </a:endParaRPr>
          </a:p>
        </p:txBody>
      </p:sp>
    </p:spTree>
    <p:extLst>
      <p:ext uri="{BB962C8B-B14F-4D97-AF65-F5344CB8AC3E}">
        <p14:creationId xmlns:p14="http://schemas.microsoft.com/office/powerpoint/2010/main" val="1306451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683834" y="79334"/>
            <a:ext cx="9857678" cy="68634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 smtClean="0">
                <a:solidFill>
                  <a:schemeClr val="accent1">
                    <a:lumMod val="75000"/>
                  </a:schemeClr>
                </a:solidFill>
              </a:rPr>
              <a:t>Разделы и подразделы </a:t>
            </a:r>
            <a:endParaRPr lang="ru-RU" sz="20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endParaRPr lang="ru-RU" sz="2000" b="1" dirty="0" smtClean="0">
              <a:solidFill>
                <a:schemeClr val="accent4">
                  <a:lumMod val="50000"/>
                </a:schemeClr>
              </a:solidFill>
            </a:endParaRPr>
          </a:p>
          <a:p>
            <a:pPr marL="342900" indent="-342900">
              <a:buAutoNum type="arabicPeriod"/>
            </a:pPr>
            <a:r>
              <a:rPr lang="ru-RU" sz="2000" b="1" dirty="0" smtClean="0">
                <a:solidFill>
                  <a:schemeClr val="accent1">
                    <a:lumMod val="75000"/>
                  </a:schemeClr>
                </a:solidFill>
              </a:rPr>
              <a:t>Духовно-нравственные ориентиры в жизни человека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1.1. Внутренний мир человека и его личностные качества.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1.2. Отношение человека к другому человеку (окружению), нравственные идеалы и выбор между добром и злом.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1.3. Познание человеком самого себя.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1.4. Свобода человека и ее ограничения. </a:t>
            </a:r>
          </a:p>
          <a:p>
            <a:r>
              <a:rPr lang="ru-RU" sz="2000" b="1" dirty="0" smtClean="0">
                <a:solidFill>
                  <a:schemeClr val="accent1">
                    <a:lumMod val="75000"/>
                  </a:schemeClr>
                </a:solidFill>
              </a:rPr>
              <a:t>2. Семья, общество, Отечество в жизни человека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2.1. Семья, род; семейные ценности и традиции.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2.2. Человек и общество.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2.3. Родина, государство, гражданская позиция человека. </a:t>
            </a:r>
          </a:p>
          <a:p>
            <a:r>
              <a:rPr lang="ru-RU" sz="2000" b="1" dirty="0" smtClean="0">
                <a:solidFill>
                  <a:schemeClr val="accent1">
                    <a:lumMod val="75000"/>
                  </a:schemeClr>
                </a:solidFill>
              </a:rPr>
              <a:t>3. Природа и культура в жизни человека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3.1. Природа и человек.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3.2. Наука и человек.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3.3. Искусство и человек.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3.4. Язык и языковая личность </a:t>
            </a:r>
          </a:p>
          <a:p>
            <a:endParaRPr lang="ru-RU" sz="2000" b="1" dirty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В каждый комплект тем итогового сочинения будут включены по две темы из каждого раздела банка: темы 1, 2 «Духовно-нравственные ориентиры в жизни человека»; темы 3, 4 «Семья, общество, Отечество в жизни человека»; темы 5, 6 «Природа и культура в жизни человека»</a:t>
            </a:r>
            <a:endParaRPr lang="ru-RU" sz="20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95310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29161" y="624110"/>
            <a:ext cx="10103005" cy="1280890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КОММЕНТАРИИ К РАЗДЕЛАМ ЗАКРЫТОГО БАНКА ТЕМ ИТОГОВОГО СОЧИНЕНИЯ</a:t>
            </a:r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35620" y="1609493"/>
            <a:ext cx="11556380" cy="3777622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Раздел 1. Духовно-нравственные ориентиры в жизни человека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Темы этого раздела: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связаны с вопросами, которые человек задаёт себе сам, в том числе в ситуации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нравственного выбора;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нацеливают на рассуждение о нравственных идеалах и моральных нормах,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сиюминутном и вечном, добре и зле, о свободе и ответственности;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касаются размышлений о смысле жизни, гуманном и антигуманном поступках,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их мотивах, причинах внутреннего разлада и об угрызениях совести;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позволяют задуматься об образе жизни человека, о выборе им жизненного пути,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значимой цели и средствах её достижения, любви и дружбе;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побуждают к самоанализу, осмыслению опыта других людей (или поступков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литературных героев), стремящихся понять себя. </a:t>
            </a:r>
            <a:endParaRPr lang="ru-RU" sz="20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52110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17289" y="624110"/>
            <a:ext cx="10292574" cy="1280890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КОММЕНТАРИИ К РАЗДЕЛАМ ЗАКРЫТОГО БАНКА ТЕМ ИТОГОВОГО СОЧИНЕНИЯ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2167" y="1520283"/>
            <a:ext cx="11407696" cy="3777622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Раздел 2. Семья, общество, Отечество в жизни человека 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Темы этого раздела: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связаны со взглядом на человека как представителя семьи, социума, народа, поколения, эпохи;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нацеливают на размышление о семейных и общественных ценностях, традициях и обычаях, межличностных отношениях и влиянии среды на человека;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касаются вопросов исторического времени, гражданских идеалов, важности сохранения исторической памяти, роли личности в истории;  позволяют задуматься о славе и бесславии, личном и общественном, своём вкладе в общественный прогресс; 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побуждают рассуждать об образовании и о воспитании, споре поколений и об общественном благополучии, о народном подвиге и направлениях развития общества.</a:t>
            </a:r>
            <a:endParaRPr lang="ru-RU" sz="20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01116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39229" y="124164"/>
            <a:ext cx="10225668" cy="1280890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КОММЕНТАРИИ К РАЗДЕЛАМ ЗАКРЫТОГО БАНКА ТЕМ ИТОГОВОГО СОЧИНЕНИЯ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35981" y="1003610"/>
            <a:ext cx="11340791" cy="4506168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Раздел 3. Природа и культура в жизни человека</a:t>
            </a:r>
          </a:p>
          <a:p>
            <a:pPr marL="0" indent="0">
              <a:buNone/>
            </a:pPr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Темы этого раздела: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 связаны с философскими, социальными, этическими, эстетическими проблемами, вопросами экологии;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нацеливают на рассуждение об искусстве и о науке, о феномене таланта, ценности художественного творчества и научного поиска, о собственных предпочтениях или интересах в области искусства и науки, о языке (в том числе родном) и языковой культуре;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касаются миссии художника и ответственности человека науки, значения великих творений искусства и научных открытий (в том числе в связи с юбилейными датами), важности;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позволяют осмысливать роль культуры в жизни человека, связь языка с историей страны, важность бережного отношения к языку, сохранения исторической памяти и традиционных ценностей;</a:t>
            </a:r>
          </a:p>
          <a:p>
            <a:r>
              <a:rPr lang="ru-RU" sz="2000" b="1" dirty="0" smtClean="0">
                <a:solidFill>
                  <a:schemeClr val="accent4">
                    <a:lumMod val="50000"/>
                  </a:schemeClr>
                </a:solidFill>
              </a:rPr>
              <a:t>побуждают задуматься о взаимодействии человека и природы, направлениях развития культуры, влиянии искусства и новых технологий на человека.</a:t>
            </a:r>
            <a:endParaRPr lang="ru-RU" sz="2000" b="1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29148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34177" y="461693"/>
            <a:ext cx="7291072" cy="6563575"/>
          </a:xfrm>
          <a:prstGeom prst="rect">
            <a:avLst/>
          </a:prstGeom>
          <a:solidFill>
            <a:srgbClr val="FFFFFF"/>
          </a:solidFill>
        </p:spPr>
        <p:txBody>
          <a:bodyPr lIns="0" tIns="0" rIns="0" bIns="0">
            <a:noAutofit/>
          </a:bodyPr>
          <a:lstStyle/>
          <a:p>
            <a:pPr algn="ctr">
              <a:lnSpc>
                <a:spcPct val="109000"/>
              </a:lnSpc>
              <a:spcAft>
                <a:spcPts val="180"/>
              </a:spcAft>
            </a:pPr>
            <a:r>
              <a:rPr lang="ru" sz="1400" dirty="0">
                <a:latin typeface="Times New Roman"/>
              </a:rPr>
              <a:t>Федеральная служба по надзору в сфере образования и науки</a:t>
            </a:r>
          </a:p>
          <a:p>
            <a:pPr algn="ctr">
              <a:lnSpc>
                <a:spcPct val="109000"/>
              </a:lnSpc>
              <a:spcAft>
                <a:spcPts val="180"/>
              </a:spcAft>
            </a:pPr>
            <a:r>
              <a:rPr lang="ru" sz="1400" b="1" dirty="0">
                <a:latin typeface="Times New Roman"/>
              </a:rPr>
              <a:t>ИТОГОВОЕ СОЧИНЕНИЕ</a:t>
            </a:r>
          </a:p>
          <a:p>
            <a:pPr algn="ctr">
              <a:lnSpc>
                <a:spcPct val="109000"/>
              </a:lnSpc>
              <a:spcAft>
                <a:spcPts val="180"/>
              </a:spcAft>
            </a:pPr>
            <a:r>
              <a:rPr lang="ru" sz="1400" b="1" dirty="0">
                <a:latin typeface="Times New Roman"/>
              </a:rPr>
              <a:t>2023/24 учебный год</a:t>
            </a:r>
          </a:p>
          <a:p>
            <a:pPr indent="333977" algn="just"/>
            <a:r>
              <a:rPr lang="ru" sz="1400" i="1" dirty="0">
                <a:latin typeface="Times New Roman"/>
              </a:rPr>
              <a:t>Выберите только ОДНУ из предложенных тем итогового сочинения, в бланке регистрации и бланке записи укажите номер выбранной темы итогового сочинения, в бланке записи итогового сочинения перепишите название выбранной темы итогового сочинения. Напишите сочинение-рассуждение на эту тему. Рекомендуемый объём -от 350 слов. Если в сочинении менее 250 слов (в подсчёт включаются все слова, в том числе служебные), то за такую работу ставится «незачёт».</a:t>
            </a:r>
          </a:p>
          <a:p>
            <a:pPr indent="333977" algn="just"/>
            <a:r>
              <a:rPr lang="ru" sz="1400" i="1" dirty="0">
                <a:latin typeface="Times New Roman"/>
              </a:rPr>
              <a:t>Итоговое сочинение выполняется самостоятельно. Не допускается списывание сочинения (фрагментов сочинения) из какого-либо источника или воспроизведение по памяти чужого текста (работа другого участника, текст, опубликованный в бумажном и (или) электронном виде, и др.). Допускается прямое или косвенное цитирование с обязательной ссылкой на источник (ссылка даётся в свободной форме). Объём цитирования не должен превышать объём Вашего собственного текста. Если сочинение признано несамостоятельным, то выставляется «незачёт» за работу в целом (такое сочинение не проверяется по критериям оценивания).</a:t>
            </a:r>
          </a:p>
          <a:p>
            <a:pPr indent="333977" algn="just"/>
            <a:r>
              <a:rPr lang="ru" sz="1400" i="1" dirty="0">
                <a:latin typeface="Times New Roman"/>
              </a:rPr>
              <a:t>В рамках заявленной темы сформулируйте свою позицию, докажите её, подкрепляя аргументы примерами из опубликованных литературных произведений. Можно привлекать произведения устного народного творчества (за исключением малых жанров), а также художественную, документальную, мемуарную, публицистическую, научную и научно-популярную литературу (в том числе философскую, психологическую, литературоведческую, искусствоведческую), дневники, очерки, литературную критику и другие произведения отечественной и мировой литературы. Достаточно опоры на один текст (количество привлечённых текстов не так важно, как глубина раскрытия темы с опорой на литературный материал).</a:t>
            </a:r>
          </a:p>
          <a:p>
            <a:pPr indent="333977" algn="just"/>
            <a:r>
              <a:rPr lang="ru" sz="1400" i="1" dirty="0">
                <a:latin typeface="Times New Roman"/>
              </a:rPr>
              <a:t>Продумайте композицию сочинения. Соблюдайте речевые и орфографические нормы (разрешается пользоваться орфографическим словарём). Сочинение пишите чётко и разборчиво.</a:t>
            </a:r>
          </a:p>
          <a:p>
            <a:pPr indent="333977" algn="just"/>
            <a:r>
              <a:rPr lang="ru" sz="1400" i="1" dirty="0">
                <a:latin typeface="Times New Roman"/>
              </a:rPr>
              <a:t>При оценке сочинения особое внимание уделяется соблюдению требований объёма и самостоятельности написания сочинения, его соответствию выбранной теме, умениям аргументировать позицию и обоснованно привлекать литературный материал.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542478" y="133847"/>
            <a:ext cx="7493620" cy="287394"/>
          </a:xfrm>
          <a:prstGeom prst="rect">
            <a:avLst/>
          </a:prstGeom>
          <a:solidFill>
            <a:srgbClr val="FFFFFF"/>
          </a:solidFill>
        </p:spPr>
        <p:txBody>
          <a:bodyPr lIns="0" tIns="0" rIns="0" bIns="0">
            <a:noAutofit/>
          </a:bodyPr>
          <a:lstStyle/>
          <a:p>
            <a:pPr algn="ctr">
              <a:lnSpc>
                <a:spcPct val="115000"/>
              </a:lnSpc>
            </a:pPr>
            <a:r>
              <a:rPr lang="ru" b="1" dirty="0">
                <a:latin typeface="Times New Roman"/>
              </a:rPr>
              <a:t>Комплект тем итогового сочинения № ИС07122023-02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3580222"/>
              </p:ext>
            </p:extLst>
          </p:nvPr>
        </p:nvGraphicFramePr>
        <p:xfrm>
          <a:off x="7694341" y="1417637"/>
          <a:ext cx="4497659" cy="3623513"/>
        </p:xfrm>
        <a:graphic>
          <a:graphicData uri="http://schemas.openxmlformats.org/drawingml/2006/table">
            <a:tbl>
              <a:tblPr/>
              <a:tblGrid>
                <a:gridCol w="7010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9661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90618">
                <a:tc>
                  <a:txBody>
                    <a:bodyPr/>
                    <a:lstStyle/>
                    <a:p>
                      <a:pPr indent="0" algn="ctr"/>
                      <a:r>
                        <a:rPr lang="ru" sz="1400" b="1" dirty="0">
                          <a:latin typeface="Times New Roman"/>
                        </a:rPr>
                        <a:t>НОМЕР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indent="0" algn="ctr"/>
                      <a:r>
                        <a:rPr lang="ru" sz="1400" b="1">
                          <a:latin typeface="Times New Roman"/>
                        </a:rPr>
                        <a:t>ТЕМА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618">
                <a:tc>
                  <a:txBody>
                    <a:bodyPr/>
                    <a:lstStyle/>
                    <a:p>
                      <a:pPr indent="381000"/>
                      <a:r>
                        <a:rPr lang="ru" sz="1400" dirty="0">
                          <a:latin typeface="Times New Roman"/>
                        </a:rPr>
                        <a:t>111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Какую жизненную цель можно назвать благородной?</a:t>
                      </a: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235">
                <a:tc>
                  <a:txBody>
                    <a:bodyPr/>
                    <a:lstStyle/>
                    <a:p>
                      <a:pPr indent="381000"/>
                      <a:r>
                        <a:rPr lang="ru" sz="1400">
                          <a:latin typeface="Times New Roman"/>
                        </a:rPr>
                        <a:t>201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Могут ли юношеские мечты повлиять на дальнейшую жизнь человека?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90618">
                <a:tc>
                  <a:txBody>
                    <a:bodyPr/>
                    <a:lstStyle/>
                    <a:p>
                      <a:pPr indent="381000"/>
                      <a:r>
                        <a:rPr lang="ru" sz="1400">
                          <a:latin typeface="Times New Roman"/>
                        </a:rPr>
                        <a:t>304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Как становятся героями на войне?</a:t>
                      </a: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235">
                <a:tc>
                  <a:txBody>
                    <a:bodyPr/>
                    <a:lstStyle/>
                    <a:p>
                      <a:pPr indent="381000"/>
                      <a:r>
                        <a:rPr lang="ru" sz="1400">
                          <a:latin typeface="Times New Roman"/>
                        </a:rPr>
                        <a:t>405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Чем важен для современного человека опыт предыдущих поколений?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871852">
                <a:tc>
                  <a:txBody>
                    <a:bodyPr/>
                    <a:lstStyle/>
                    <a:p>
                      <a:pPr indent="381000"/>
                      <a:r>
                        <a:rPr lang="ru" sz="1400">
                          <a:latin typeface="Times New Roman"/>
                        </a:rPr>
                        <a:t>509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Почему достижения прогресса, дающие человеку удобства и комфорт, могут быть опасны для человечества?</a:t>
                      </a: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1235">
                <a:tc>
                  <a:txBody>
                    <a:bodyPr/>
                    <a:lstStyle/>
                    <a:p>
                      <a:pPr indent="381000"/>
                      <a:r>
                        <a:rPr lang="ru" sz="1400">
                          <a:latin typeface="Times New Roman"/>
                        </a:rPr>
                        <a:t>602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indent="0"/>
                      <a:r>
                        <a:rPr lang="ru" sz="1400" dirty="0">
                          <a:latin typeface="Times New Roman"/>
                        </a:rPr>
                        <a:t>Реальное и виртуальное общение: в чём преимущества каждого из них?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7807676" y="5157103"/>
            <a:ext cx="4384324" cy="473126"/>
          </a:xfrm>
          <a:prstGeom prst="rect">
            <a:avLst/>
          </a:prstGeom>
          <a:solidFill>
            <a:srgbClr val="FFFFFF"/>
          </a:solidFill>
        </p:spPr>
        <p:txBody>
          <a:bodyPr lIns="0" tIns="0" rIns="0" bIns="0">
            <a:noAutofit/>
          </a:bodyPr>
          <a:lstStyle/>
          <a:p>
            <a:r>
              <a:rPr lang="ru" sz="1200" b="1" dirty="0">
                <a:latin typeface="Times New Roman"/>
              </a:rPr>
              <a:t>Примечание. </a:t>
            </a:r>
            <a:r>
              <a:rPr lang="ru" sz="1200" dirty="0">
                <a:latin typeface="Times New Roman"/>
              </a:rPr>
              <a:t>В комплект тем итогового сочинения включены по две темы из каждого раздела банка тем итогового сочинения в соответствии со следующей последовательностью.</a:t>
            </a:r>
          </a:p>
          <a:p>
            <a:r>
              <a:rPr lang="ru" sz="1200" dirty="0">
                <a:latin typeface="Times New Roman"/>
              </a:rPr>
              <a:t>Темы 1, 2 «Духовно-нравственные ориентиры в жизни человека».</a:t>
            </a:r>
          </a:p>
          <a:p>
            <a:r>
              <a:rPr lang="ru" sz="1200" dirty="0">
                <a:latin typeface="Times New Roman"/>
              </a:rPr>
              <a:t>Темы 3, 4 «Семья, общество, Отечество в жизни человека».</a:t>
            </a:r>
          </a:p>
          <a:p>
            <a:r>
              <a:rPr lang="ru" sz="1200" dirty="0">
                <a:latin typeface="Times New Roman"/>
              </a:rPr>
              <a:t>Темы 5, 6 «Природа и культура в жизни человека».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8207298" y="6275064"/>
            <a:ext cx="3657599" cy="449121"/>
          </a:xfrm>
          <a:prstGeom prst="rect">
            <a:avLst/>
          </a:prstGeom>
          <a:solidFill>
            <a:srgbClr val="FFFFFF"/>
          </a:solidFill>
        </p:spPr>
        <p:txBody>
          <a:bodyPr lIns="0" tIns="0" rIns="0" bIns="0">
            <a:noAutofit/>
          </a:bodyPr>
          <a:lstStyle/>
          <a:p>
            <a:pPr algn="ctr">
              <a:lnSpc>
                <a:spcPct val="121000"/>
              </a:lnSpc>
            </a:pPr>
            <a:r>
              <a:rPr lang="ru" sz="1200" dirty="0">
                <a:latin typeface="Times New Roman"/>
              </a:rPr>
              <a:t>© Федеральная служба по надзору в сфере образования и науки © ФГБНУ «Федеральный институт педагогических измерений»</a:t>
            </a:r>
          </a:p>
        </p:txBody>
      </p:sp>
    </p:spTree>
    <p:extLst>
      <p:ext uri="{BB962C8B-B14F-4D97-AF65-F5344CB8AC3E}">
        <p14:creationId xmlns:p14="http://schemas.microsoft.com/office/powerpoint/2010/main" val="2016528795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586</TotalTime>
  <Words>1764</Words>
  <Application>Microsoft Office PowerPoint</Application>
  <PresentationFormat>Широкоэкранный</PresentationFormat>
  <Paragraphs>146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2" baseType="lpstr">
      <vt:lpstr>Arial</vt:lpstr>
      <vt:lpstr>Century Gothic</vt:lpstr>
      <vt:lpstr>IBM Plex Sans</vt:lpstr>
      <vt:lpstr>Times New Roman</vt:lpstr>
      <vt:lpstr>Wingdings 3</vt:lpstr>
      <vt:lpstr>Легкий дым</vt:lpstr>
      <vt:lpstr>Алгоритм  написания итогового сочинения  2023-2024</vt:lpstr>
      <vt:lpstr>Презентация PowerPoint</vt:lpstr>
      <vt:lpstr>Презентация PowerPoint</vt:lpstr>
      <vt:lpstr>Презентация PowerPoint</vt:lpstr>
      <vt:lpstr>Презентация PowerPoint</vt:lpstr>
      <vt:lpstr>КОММЕНТАРИИ К РАЗДЕЛАМ ЗАКРЫТОГО БАНКА ТЕМ ИТОГОВОГО СОЧИНЕНИЯ</vt:lpstr>
      <vt:lpstr>КОММЕНТАРИИ К РАЗДЕЛАМ ЗАКРЫТОГО БАНКА ТЕМ ИТОГОВОГО СОЧИНЕНИЯ</vt:lpstr>
      <vt:lpstr>КОММЕНТАРИИ К РАЗДЕЛАМ ЗАКРЫТОГО БАНКА ТЕМ ИТОГОВОГО СОЧИНЕНИЯ</vt:lpstr>
      <vt:lpstr>Презентация PowerPoint</vt:lpstr>
      <vt:lpstr>Презентация PowerPoint</vt:lpstr>
      <vt:lpstr>Презентация PowerPoint</vt:lpstr>
      <vt:lpstr> </vt:lpstr>
      <vt:lpstr>Структура итогового сочинения </vt:lpstr>
      <vt:lpstr>Алгоритм написания итогового сочинения</vt:lpstr>
      <vt:lpstr>Алгоритм написания итогового сочинения</vt:lpstr>
      <vt:lpstr>Памятка участнику итогового сочинения 2023-2024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W-10</dc:creator>
  <cp:lastModifiedBy>W-10</cp:lastModifiedBy>
  <cp:revision>27</cp:revision>
  <dcterms:created xsi:type="dcterms:W3CDTF">2023-11-10T06:43:05Z</dcterms:created>
  <dcterms:modified xsi:type="dcterms:W3CDTF">2023-11-13T13:22:20Z</dcterms:modified>
</cp:coreProperties>
</file>

<file path=docProps/thumbnail.jpeg>
</file>