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59" r:id="rId2"/>
    <p:sldId id="270" r:id="rId3"/>
    <p:sldId id="271" r:id="rId4"/>
    <p:sldId id="269" r:id="rId5"/>
    <p:sldId id="265" r:id="rId6"/>
    <p:sldId id="267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9D1EF"/>
    <a:srgbClr val="E87620"/>
    <a:srgbClr val="CC0099"/>
    <a:srgbClr val="FFFF00"/>
    <a:srgbClr val="0000FF"/>
    <a:srgbClr val="40E844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7408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08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08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08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08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08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08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09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09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74092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093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094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D6C6D4B-CAB9-48E6-A7EA-185EE4B0E4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0" grpId="0"/>
      <p:bldP spid="17409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0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740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29685-E0EC-41C4-A9E6-5482DB7B27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F2927-579F-4759-9836-BFFD8A491E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A26FE-E596-4DDD-A6D7-5614DDD756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8CC60-713E-4C6C-AF37-1F7DFA74D1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58885-AC88-4745-9EDD-B014F6078E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AE3A1-E27C-45A0-8452-6A63C25E63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AB5E8-8674-4307-825D-26A59417F5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D0838-A4B4-44FD-82D5-8CDEF798F0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9CA8F-CB54-4757-9334-0294F6FDC5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F704B-273B-49BF-8759-2329C095C4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7305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06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06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06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06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306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306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306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306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306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aseline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7306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aseline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7307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8196ABF-4A6D-4530-AB40-ED76BBD84768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6" grpId="0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/>
              <a:t>Измерение углов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7788" y="3213100"/>
            <a:ext cx="5256212" cy="28082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/>
              <a:t>Домашнее задание:</a:t>
            </a:r>
          </a:p>
          <a:p>
            <a:pPr>
              <a:lnSpc>
                <a:spcPct val="80000"/>
              </a:lnSpc>
            </a:pPr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§</a:t>
            </a:r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5 П 9, 10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Вопросы 14-16 (стр. 25) письменно,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№ 42, 46, 48, 52.</a:t>
            </a:r>
            <a:endParaRPr lang="en-US" sz="280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/>
              <a:t>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6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6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6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6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  <p:bldP spid="94211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Решите задачу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На прямой отложены два равных отрезка </a:t>
            </a:r>
            <a:r>
              <a:rPr lang="en-US" i="1"/>
              <a:t>AC</a:t>
            </a:r>
            <a:r>
              <a:rPr lang="en-US"/>
              <a:t> </a:t>
            </a:r>
            <a:r>
              <a:rPr lang="ru-RU"/>
              <a:t>и </a:t>
            </a:r>
            <a:r>
              <a:rPr lang="ru-RU" i="1"/>
              <a:t>С</a:t>
            </a:r>
            <a:r>
              <a:rPr lang="en-US" i="1"/>
              <a:t>B</a:t>
            </a:r>
            <a:r>
              <a:rPr lang="ru-RU"/>
              <a:t>. На отрезке </a:t>
            </a:r>
            <a:r>
              <a:rPr lang="en-US" i="1"/>
              <a:t>CB</a:t>
            </a:r>
            <a:r>
              <a:rPr lang="en-US"/>
              <a:t> </a:t>
            </a:r>
            <a:r>
              <a:rPr lang="ru-RU"/>
              <a:t>дана точка </a:t>
            </a:r>
            <a:r>
              <a:rPr lang="en-US" i="1"/>
              <a:t>D</a:t>
            </a:r>
            <a:r>
              <a:rPr lang="ru-RU"/>
              <a:t>, такая что </a:t>
            </a:r>
            <a:r>
              <a:rPr lang="en-US" i="1"/>
              <a:t>5</a:t>
            </a:r>
            <a:r>
              <a:rPr lang="ru-RU" i="1"/>
              <a:t> </a:t>
            </a:r>
            <a:r>
              <a:rPr lang="en-US" i="1"/>
              <a:t>CD=4</a:t>
            </a:r>
            <a:r>
              <a:rPr lang="ru-RU" i="1"/>
              <a:t> </a:t>
            </a:r>
            <a:r>
              <a:rPr lang="en-US" i="1"/>
              <a:t>DB</a:t>
            </a:r>
            <a:r>
              <a:rPr lang="ru-RU"/>
              <a:t>. Найдите длину отрезка, концами которого являются середины отрезков </a:t>
            </a:r>
            <a:r>
              <a:rPr lang="en-US" i="1"/>
              <a:t>AC</a:t>
            </a:r>
            <a:r>
              <a:rPr lang="en-US"/>
              <a:t> </a:t>
            </a:r>
            <a:r>
              <a:rPr lang="ru-RU"/>
              <a:t>и </a:t>
            </a:r>
            <a:r>
              <a:rPr lang="en-US" i="1"/>
              <a:t>DB</a:t>
            </a:r>
            <a:r>
              <a:rPr lang="ru-RU"/>
              <a:t>, если</a:t>
            </a:r>
            <a:r>
              <a:rPr lang="en-US"/>
              <a:t> </a:t>
            </a:r>
            <a:r>
              <a:rPr lang="en-US" i="1"/>
              <a:t>CD=12</a:t>
            </a:r>
            <a:r>
              <a:rPr lang="ru-RU"/>
              <a:t>м.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прямой с</a:t>
            </a:r>
            <a:r>
              <a:rPr lang="en-US" dirty="0" smtClean="0"/>
              <a:t> </a:t>
            </a:r>
            <a:r>
              <a:rPr lang="ru-RU" dirty="0" smtClean="0"/>
              <a:t>лежат точки </a:t>
            </a:r>
            <a:r>
              <a:rPr lang="en-US" dirty="0" smtClean="0"/>
              <a:t>R, Y, T, </a:t>
            </a:r>
            <a:r>
              <a:rPr lang="ru-RU" dirty="0" smtClean="0"/>
              <a:t>причем </a:t>
            </a:r>
            <a:r>
              <a:rPr lang="en-US" dirty="0" smtClean="0"/>
              <a:t>RY=37</a:t>
            </a:r>
            <a:r>
              <a:rPr lang="ru-RU" dirty="0" smtClean="0"/>
              <a:t>мм</a:t>
            </a:r>
            <a:r>
              <a:rPr lang="ru-RU" dirty="0" smtClean="0"/>
              <a:t>, </a:t>
            </a:r>
            <a:r>
              <a:rPr lang="en-US" dirty="0" smtClean="0"/>
              <a:t>YT=1,32</a:t>
            </a:r>
            <a:r>
              <a:rPr lang="ru-RU" dirty="0" smtClean="0"/>
              <a:t>дм</a:t>
            </a:r>
            <a:r>
              <a:rPr lang="ru-RU" dirty="0" smtClean="0"/>
              <a:t>. Какой может быть длина отрезка </a:t>
            </a:r>
            <a:r>
              <a:rPr lang="en-US" dirty="0" smtClean="0"/>
              <a:t>RT </a:t>
            </a:r>
            <a:r>
              <a:rPr lang="ru-RU" dirty="0" smtClean="0"/>
              <a:t>в сантиметрах?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Самостоятельная работа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r>
              <a:rPr lang="ru-RU" dirty="0"/>
              <a:t>На прямой </a:t>
            </a:r>
            <a:r>
              <a:rPr lang="en-US" dirty="0"/>
              <a:t>m </a:t>
            </a:r>
            <a:r>
              <a:rPr lang="ru-RU" dirty="0"/>
              <a:t>лежат точки </a:t>
            </a:r>
            <a:r>
              <a:rPr lang="en-US" dirty="0"/>
              <a:t>M, N, K, </a:t>
            </a:r>
            <a:r>
              <a:rPr lang="ru-RU" dirty="0"/>
              <a:t>причем </a:t>
            </a:r>
            <a:r>
              <a:rPr lang="en-US" dirty="0"/>
              <a:t>MN=85</a:t>
            </a:r>
            <a:r>
              <a:rPr lang="ru-RU" dirty="0"/>
              <a:t>мм, </a:t>
            </a:r>
            <a:r>
              <a:rPr lang="en-US" dirty="0"/>
              <a:t>NK=1,15</a:t>
            </a:r>
            <a:r>
              <a:rPr lang="ru-RU" dirty="0"/>
              <a:t>дм. Какой может быть длина отрезка </a:t>
            </a:r>
            <a:r>
              <a:rPr lang="en-US" dirty="0"/>
              <a:t>MK </a:t>
            </a:r>
            <a:r>
              <a:rPr lang="ru-RU" dirty="0"/>
              <a:t>в сантиметрах?</a:t>
            </a:r>
          </a:p>
        </p:txBody>
      </p:sp>
      <p:sp>
        <p:nvSpPr>
          <p:cNvPr id="187396" name="Rectangle 4"/>
          <p:cNvSpPr>
            <a:spLocks noChangeArrowheads="1"/>
          </p:cNvSpPr>
          <p:nvPr/>
        </p:nvSpPr>
        <p:spPr bwMode="auto">
          <a:xfrm>
            <a:off x="4572000" y="1628775"/>
            <a:ext cx="4114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</a:pPr>
            <a:r>
              <a:rPr lang="ru-RU" sz="3200" baseline="0">
                <a:effectLst>
                  <a:outerShdw blurRad="38100" dist="38100" dir="2700000" algn="tl">
                    <a:srgbClr val="010199"/>
                  </a:outerShdw>
                </a:effectLst>
              </a:rPr>
              <a:t>На прямой </a:t>
            </a:r>
            <a:r>
              <a:rPr lang="en-US" sz="3200" baseline="0">
                <a:effectLst>
                  <a:outerShdw blurRad="38100" dist="38100" dir="2700000" algn="tl">
                    <a:srgbClr val="010199"/>
                  </a:outerShdw>
                </a:effectLst>
              </a:rPr>
              <a:t>a </a:t>
            </a:r>
            <a:r>
              <a:rPr lang="ru-RU" sz="3200" baseline="0">
                <a:effectLst>
                  <a:outerShdw blurRad="38100" dist="38100" dir="2700000" algn="tl">
                    <a:srgbClr val="010199"/>
                  </a:outerShdw>
                </a:effectLst>
              </a:rPr>
              <a:t>лежат точки </a:t>
            </a:r>
            <a:r>
              <a:rPr lang="en-US" sz="3200" baseline="0">
                <a:effectLst>
                  <a:outerShdw blurRad="38100" dist="38100" dir="2700000" algn="tl">
                    <a:srgbClr val="010199"/>
                  </a:outerShdw>
                </a:effectLst>
              </a:rPr>
              <a:t>A, B, C, </a:t>
            </a:r>
            <a:r>
              <a:rPr lang="ru-RU" sz="3200" baseline="0">
                <a:effectLst>
                  <a:outerShdw blurRad="38100" dist="38100" dir="2700000" algn="tl">
                    <a:srgbClr val="010199"/>
                  </a:outerShdw>
                </a:effectLst>
              </a:rPr>
              <a:t>причем </a:t>
            </a:r>
            <a:r>
              <a:rPr lang="en-US" sz="3200" baseline="0">
                <a:effectLst>
                  <a:outerShdw blurRad="38100" dist="38100" dir="2700000" algn="tl">
                    <a:srgbClr val="010199"/>
                  </a:outerShdw>
                </a:effectLst>
              </a:rPr>
              <a:t>AB=5,7</a:t>
            </a:r>
            <a:r>
              <a:rPr lang="ru-RU" sz="3200" baseline="0">
                <a:effectLst>
                  <a:outerShdw blurRad="38100" dist="38100" dir="2700000" algn="tl">
                    <a:srgbClr val="010199"/>
                  </a:outerShdw>
                </a:effectLst>
              </a:rPr>
              <a:t>м, </a:t>
            </a:r>
            <a:r>
              <a:rPr lang="en-US" sz="3200" baseline="0">
                <a:effectLst>
                  <a:outerShdw blurRad="38100" dist="38100" dir="2700000" algn="tl">
                    <a:srgbClr val="010199"/>
                  </a:outerShdw>
                </a:effectLst>
              </a:rPr>
              <a:t>BC=730</a:t>
            </a:r>
            <a:r>
              <a:rPr lang="ru-RU" sz="3200" baseline="0">
                <a:effectLst>
                  <a:outerShdw blurRad="38100" dist="38100" dir="2700000" algn="tl">
                    <a:srgbClr val="010199"/>
                  </a:outerShdw>
                </a:effectLst>
              </a:rPr>
              <a:t>см. Какой может быть длина отрезка </a:t>
            </a:r>
            <a:r>
              <a:rPr lang="en-US" sz="3200" baseline="0">
                <a:effectLst>
                  <a:outerShdw blurRad="38100" dist="38100" dir="2700000" algn="tl">
                    <a:srgbClr val="010199"/>
                  </a:outerShdw>
                </a:effectLst>
              </a:rPr>
              <a:t>AC </a:t>
            </a:r>
            <a:r>
              <a:rPr lang="ru-RU" sz="3200" baseline="0">
                <a:effectLst>
                  <a:outerShdw blurRad="38100" dist="38100" dir="2700000" algn="tl">
                    <a:srgbClr val="010199"/>
                  </a:outerShdw>
                </a:effectLst>
              </a:rPr>
              <a:t>в дециметрах?</a:t>
            </a:r>
          </a:p>
        </p:txBody>
      </p:sp>
      <p:sp>
        <p:nvSpPr>
          <p:cNvPr id="187397" name="Line 5"/>
          <p:cNvSpPr>
            <a:spLocks noChangeShapeType="1"/>
          </p:cNvSpPr>
          <p:nvPr/>
        </p:nvSpPr>
        <p:spPr bwMode="auto">
          <a:xfrm>
            <a:off x="4572000" y="1412875"/>
            <a:ext cx="0" cy="5445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Градусная мера углов</a:t>
            </a:r>
          </a:p>
        </p:txBody>
      </p:sp>
      <p:sp>
        <p:nvSpPr>
          <p:cNvPr id="183315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sz="2800" u="sng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Градус</a:t>
            </a:r>
            <a:r>
              <a:rPr lang="ru-RU" sz="2800"/>
              <a:t> – угол, равный 1/180 части развернутого угла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sz="2800" u="sng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Транспортир</a:t>
            </a:r>
            <a:r>
              <a:rPr lang="ru-RU" sz="2800"/>
              <a:t> – прибор, для измерения углов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sz="2800" u="sng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Минута</a:t>
            </a:r>
            <a:r>
              <a:rPr lang="ru-RU" sz="2800"/>
              <a:t> – 1/60 часть градуса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sz="2800" u="sng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Секунда</a:t>
            </a:r>
            <a:r>
              <a:rPr lang="ru-RU" sz="2800"/>
              <a:t> – 1/60 часть минуты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sz="2800" u="sng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Развернутый угол</a:t>
            </a:r>
            <a:r>
              <a:rPr lang="ru-RU" sz="2800"/>
              <a:t> – равен 180</a:t>
            </a:r>
            <a:r>
              <a:rPr lang="ru-RU" sz="2800" baseline="30000"/>
              <a:t>о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sz="2800" u="sng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Прямой угол</a:t>
            </a:r>
            <a:r>
              <a:rPr lang="ru-RU" sz="2800"/>
              <a:t> – половина развернутого, равен 90</a:t>
            </a:r>
            <a:r>
              <a:rPr lang="ru-RU" sz="2800" baseline="30000"/>
              <a:t>о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sz="2800" u="sng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Острый угол</a:t>
            </a:r>
            <a:r>
              <a:rPr lang="ru-RU" sz="2800"/>
              <a:t> – меньше прямого (меньше 90</a:t>
            </a:r>
            <a:r>
              <a:rPr lang="ru-RU" sz="2800" baseline="30000"/>
              <a:t>о</a:t>
            </a:r>
            <a:r>
              <a:rPr lang="ru-RU" sz="280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sz="2800" u="sng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Тупой угол</a:t>
            </a:r>
            <a:r>
              <a:rPr lang="ru-RU" sz="2800"/>
              <a:t> – больше прямого, но меньше развернутого (больше 90</a:t>
            </a:r>
            <a:r>
              <a:rPr lang="ru-RU" sz="2800" baseline="30000"/>
              <a:t>о</a:t>
            </a:r>
            <a:r>
              <a:rPr lang="ru-RU" sz="2800"/>
              <a:t> но меньше 180</a:t>
            </a:r>
            <a:r>
              <a:rPr lang="ru-RU" sz="2800" baseline="30000"/>
              <a:t>о</a:t>
            </a:r>
            <a:r>
              <a:rPr lang="ru-RU" sz="2800"/>
              <a:t>)</a:t>
            </a:r>
            <a:endParaRPr lang="ru-RU" sz="2800" baseline="30000"/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endParaRPr lang="ru-RU" sz="280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8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8" grpId="0"/>
      <p:bldP spid="18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Решить №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№49</a:t>
            </a:r>
            <a:endParaRPr lang="en-US"/>
          </a:p>
          <a:p>
            <a:r>
              <a:rPr lang="ru-RU"/>
              <a:t>№50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2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2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6" grpId="0"/>
      <p:bldP spid="185347" grpId="0" build="p"/>
    </p:bldLst>
  </p:timing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1973</TotalTime>
  <Words>229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Орбита</vt:lpstr>
      <vt:lpstr>Измерение углов</vt:lpstr>
      <vt:lpstr>Решите задачу</vt:lpstr>
      <vt:lpstr>Слайд 3</vt:lpstr>
      <vt:lpstr>Самостоятельная работа</vt:lpstr>
      <vt:lpstr>Градусная мера углов</vt:lpstr>
      <vt:lpstr>Решить №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</dc:title>
  <dc:creator>Татьяна</dc:creator>
  <cp:lastModifiedBy>tbystrova</cp:lastModifiedBy>
  <cp:revision>111</cp:revision>
  <dcterms:created xsi:type="dcterms:W3CDTF">2005-09-12T18:58:53Z</dcterms:created>
  <dcterms:modified xsi:type="dcterms:W3CDTF">2010-09-28T12:30:42Z</dcterms:modified>
</cp:coreProperties>
</file>