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3" r:id="rId3"/>
    <p:sldId id="280" r:id="rId4"/>
    <p:sldId id="295" r:id="rId5"/>
    <p:sldId id="270" r:id="rId6"/>
    <p:sldId id="271" r:id="rId7"/>
    <p:sldId id="296" r:id="rId8"/>
    <p:sldId id="281" r:id="rId9"/>
    <p:sldId id="293" r:id="rId10"/>
    <p:sldId id="282" r:id="rId11"/>
    <p:sldId id="274" r:id="rId12"/>
    <p:sldId id="276" r:id="rId13"/>
    <p:sldId id="277" r:id="rId14"/>
    <p:sldId id="278" r:id="rId15"/>
    <p:sldId id="279" r:id="rId16"/>
    <p:sldId id="286" r:id="rId17"/>
    <p:sldId id="299" r:id="rId18"/>
    <p:sldId id="287" r:id="rId19"/>
    <p:sldId id="288" r:id="rId20"/>
    <p:sldId id="289" r:id="rId21"/>
    <p:sldId id="290" r:id="rId22"/>
    <p:sldId id="264" r:id="rId23"/>
    <p:sldId id="297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FF"/>
    <a:srgbClr val="FF99FF"/>
    <a:srgbClr val="FF9966"/>
    <a:srgbClr val="FF00FF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rgbClr val="FFFFFF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5838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134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932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411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6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4283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130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300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989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832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197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671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471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3399FF"/>
                </a:solidFill>
                <a:latin typeface="Monotype Corsiva" panose="03010101010201010101" pitchFamily="66" charset="0"/>
              </a:rPr>
              <a:t>Санитария и гигиена на кухне</a:t>
            </a:r>
            <a:endParaRPr lang="ru-RU" i="1" dirty="0">
              <a:solidFill>
                <a:srgbClr val="3399FF"/>
              </a:solidFill>
              <a:latin typeface="Monotype Corsiva" panose="03010101010201010101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28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Санитарно-гигиенические требования. </a:t>
            </a:r>
            <a:r>
              <a:rPr lang="ru-RU" sz="3200" i="1" dirty="0" smtClean="0"/>
              <a:t>К хранению продуктов и готовых блюд</a:t>
            </a:r>
            <a:endParaRPr lang="ru-RU" sz="32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5191"/>
            <a:ext cx="3538736" cy="462560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Нельзя употреблять в пищу несвежие продукты.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Скоропортящиеся продукты необходимо хранить в холодильнике.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Продукты и готовые блюда можно хранить не больше определённого срока.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Продукты, готовые к употреблению, хранить в закрытом виде и отдельно от сырых.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8194" name="Picture 2" descr="C:\Users\ДимЛен\Desktop\1495386690_zdrowa-kuchn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1916832"/>
            <a:ext cx="4879601" cy="3240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99" y="284176"/>
            <a:ext cx="7485819" cy="11286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Посуда для кухни и уход за ней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56793"/>
            <a:ext cx="8229600" cy="2232248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Для приготовления супов и бульонов необходимо иметь несколько кастрюль различной емкости (вместимости) - от 1 до 5 литров.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Для жарки мяса, рыбы, картофеля, омлетов, блинов, обжаривания овощей используют сковороды различного размера.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Каждый из видов продуктов нужно готовить на отдельной сковороде: </a:t>
            </a:r>
            <a:r>
              <a:rPr lang="ru-RU" b="1" dirty="0" err="1" smtClean="0">
                <a:solidFill>
                  <a:srgbClr val="002060"/>
                </a:solidFill>
              </a:rPr>
              <a:t>тефлоновой</a:t>
            </a:r>
            <a:r>
              <a:rPr lang="ru-RU" b="1" dirty="0" smtClean="0">
                <a:solidFill>
                  <a:srgbClr val="002060"/>
                </a:solidFill>
              </a:rPr>
              <a:t>, чугунной, эмалированной.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Овощи, мясо лучше тушить в посуде с толстым дном и стенками. </a:t>
            </a:r>
          </a:p>
          <a:p>
            <a:endParaRPr lang="ru-RU" dirty="0"/>
          </a:p>
        </p:txBody>
      </p:sp>
      <p:pic>
        <p:nvPicPr>
          <p:cNvPr id="9218" name="Picture 2" descr="C:\Users\ДимЛен\Desktop\01bd45991d1e487a4574c3185a19c1728ae4b86d.jpg"/>
          <p:cNvPicPr>
            <a:picLocks noChangeAspect="1" noChangeArrowheads="1"/>
          </p:cNvPicPr>
          <p:nvPr/>
        </p:nvPicPr>
        <p:blipFill>
          <a:blip r:embed="rId2" cstate="print"/>
          <a:srcRect l="3190" t="25815" r="3361" b="12586"/>
          <a:stretch>
            <a:fillRect/>
          </a:stretch>
        </p:blipFill>
        <p:spPr bwMode="auto">
          <a:xfrm>
            <a:off x="1691680" y="3719459"/>
            <a:ext cx="5976664" cy="29547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Инвентарь и приспособления на кухне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1"/>
            <a:ext cx="8229600" cy="4772000"/>
          </a:xfrm>
        </p:spPr>
        <p:txBody>
          <a:bodyPr>
            <a:normAutofit fontScale="92500" lnSpcReduction="10000"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Набор хорошо заточенных кухонных ножей; 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Дуршлаг и сито; 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Несколько  разделочных досок (для нарезки овощей, мяса, рыбы), </a:t>
            </a:r>
          </a:p>
          <a:p>
            <a:r>
              <a:rPr lang="ru-RU" b="1" i="1" dirty="0" err="1" smtClean="0">
                <a:solidFill>
                  <a:srgbClr val="002060"/>
                </a:solidFill>
              </a:rPr>
              <a:t>Чесноковыжималка</a:t>
            </a:r>
            <a:r>
              <a:rPr lang="ru-RU" b="1" i="1" dirty="0" smtClean="0">
                <a:solidFill>
                  <a:srgbClr val="002060"/>
                </a:solidFill>
              </a:rPr>
              <a:t>, 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Кухонный молоток, 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Скалки  для теста, 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Воронка, 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Ступка для растирания, 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Кухонные  ложки, вилки и лопаточки, 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Терки, 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Кондитерский  мешок или шприц с насадками, 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Кухонные часы - таймер, 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Рулоны фольги для </a:t>
            </a:r>
            <a:r>
              <a:rPr lang="ru-RU" b="1" i="1" dirty="0" err="1" smtClean="0">
                <a:solidFill>
                  <a:srgbClr val="002060"/>
                </a:solidFill>
              </a:rPr>
              <a:t>запекания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Уход за кухонной посудой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56793"/>
            <a:ext cx="4690864" cy="5301208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На кухне должна быть безупречно чистая кухонная утварь и посуда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Посуду надо мыть сразу же после ее использования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Использовать средства для мытья посуды, а также приспособления - губки, ерши, щетки, мочалки.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Пригоревшую в посуде пищу необходимо отмачивать, а не соскабливать.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Посуду, в которой было молоко, сырые яйца, сначала моют холодной водой, а затем горячей.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Посуду с </a:t>
            </a:r>
            <a:r>
              <a:rPr lang="ru-RU" b="1" dirty="0" err="1" smtClean="0">
                <a:solidFill>
                  <a:srgbClr val="002060"/>
                </a:solidFill>
              </a:rPr>
              <a:t>антипригарным</a:t>
            </a:r>
            <a:r>
              <a:rPr lang="ru-RU" b="1" dirty="0" smtClean="0">
                <a:solidFill>
                  <a:srgbClr val="002060"/>
                </a:solidFill>
              </a:rPr>
              <a:t> покрытием нельзя тереть жесткой мочалкой.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Чугунные сковороды перед мытьем нужно вытереть бумагой, а затем промыть в горячей воде с моющим средством. </a:t>
            </a:r>
          </a:p>
          <a:p>
            <a:endParaRPr lang="ru-RU" dirty="0"/>
          </a:p>
        </p:txBody>
      </p:sp>
      <p:pic>
        <p:nvPicPr>
          <p:cNvPr id="10242" name="Picture 2" descr="C:\Users\ДимЛен\Desktop\sredstva-dlya-uhoda-za-garnitur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2974" y="1484784"/>
            <a:ext cx="3921026" cy="2658690"/>
          </a:xfrm>
          <a:prstGeom prst="rect">
            <a:avLst/>
          </a:prstGeom>
          <a:noFill/>
        </p:spPr>
      </p:pic>
      <p:pic>
        <p:nvPicPr>
          <p:cNvPr id="10243" name="Picture 3" descr="C:\Users\ДимЛен\Desktop\27-Ways-to-Clean-Your-House-Like-a-Pro-Housekeeper_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4142250"/>
            <a:ext cx="3707904" cy="2715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Уход за кухонной посудой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4"/>
            <a:ext cx="4474840" cy="5040560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Столовую посуду освобождают от остатков пищи, промывают горячей водой.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Если на посуде остался жир, ее обрабатывают моющим средством, а затем тщательно споласкивают горячей водой.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Посуду, украшенную «золотом», не следует мыть с содой.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Керамическую посуду лучше всего мыть горячей водой с содой, после чего хорошо сполоснуть чистой водой.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Лучше добавить в воду несколько капель моющего средства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Стаканы и фужеры хорошо отмываются в теплой воде с солью.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Вымытую посуду не рекомендуется вытирать полотенцем, лучше поместить ее в сушильный шкаф. </a:t>
            </a:r>
          </a:p>
          <a:p>
            <a:endParaRPr lang="ru-RU" dirty="0"/>
          </a:p>
        </p:txBody>
      </p:sp>
      <p:pic>
        <p:nvPicPr>
          <p:cNvPr id="11266" name="Picture 2" descr="C:\Users\ДимЛен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7" y="4146037"/>
            <a:ext cx="4067944" cy="2711963"/>
          </a:xfrm>
          <a:prstGeom prst="rect">
            <a:avLst/>
          </a:prstGeom>
          <a:noFill/>
        </p:spPr>
      </p:pic>
      <p:pic>
        <p:nvPicPr>
          <p:cNvPr id="11267" name="Picture 3" descr="C:\Users\ДимЛен\Desktop\uhod-za-stoleshnice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484784"/>
            <a:ext cx="4067944" cy="27126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Мытьё посуды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5191"/>
            <a:ext cx="4402832" cy="462560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Мытьё посуды можно выполнять в следующей последовательности: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Удалить остатки пищи с посуды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Отсортировать посуду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Замочить посуду с пригоревшей пищей в горячей воде.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Вымыть посуду в горячей воде с использованием специальных приспособлений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2290" name="Picture 2" descr="C:\Users\ДимЛен\Desktop\s1200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4111833"/>
            <a:ext cx="4139952" cy="2746168"/>
          </a:xfrm>
          <a:prstGeom prst="rect">
            <a:avLst/>
          </a:prstGeom>
          <a:noFill/>
        </p:spPr>
      </p:pic>
      <p:pic>
        <p:nvPicPr>
          <p:cNvPr id="12291" name="Picture 3" descr="C:\Users\ДимЛен\Desktop\img20.jpg"/>
          <p:cNvPicPr>
            <a:picLocks noChangeAspect="1" noChangeArrowheads="1"/>
          </p:cNvPicPr>
          <p:nvPr/>
        </p:nvPicPr>
        <p:blipFill>
          <a:blip r:embed="rId3" cstate="print"/>
          <a:srcRect l="20503" t="49013" r="24373" b="3738"/>
          <a:stretch>
            <a:fillRect/>
          </a:stretch>
        </p:blipFill>
        <p:spPr bwMode="auto">
          <a:xfrm>
            <a:off x="4999540" y="1484784"/>
            <a:ext cx="4144460" cy="2664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Уход за поверхностью стен и пола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5191"/>
            <a:ext cx="4906888" cy="462560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Влажную уборку можно проводить с использованием чистящих и моющих средств,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обработанные поверхности нужно промыть чистой водой и насухо вытереть мягкой тряпкой или специальной салфеткой.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3314" name="Picture 2" descr="C:\Users\ДимЛен\Desktop\depositphotos_108328660-stock-photo-woman-with-cleaning-supplies-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6997" y="1412776"/>
            <a:ext cx="3717003" cy="54452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sun9-9.userapi.com/impg/HYv2TPyforlsDYSwzTucpECJ_wAoZf8kEN3kDQ/w8m2fbDMl_4.jpg?size=900x1200&amp;quality=95&amp;sign=b807ed60d49e733ea4a46b28ae44ca7a&amp;type=album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70" b="23526"/>
          <a:stretch/>
        </p:blipFill>
        <p:spPr bwMode="auto">
          <a:xfrm>
            <a:off x="539552" y="116632"/>
            <a:ext cx="7992888" cy="65527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387955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Безопасные приёмы работы на кухне. </a:t>
            </a:r>
            <a:r>
              <a:rPr lang="ru-RU" sz="3600" i="1" dirty="0" smtClean="0"/>
              <a:t>С газовыми плитами</a:t>
            </a:r>
            <a:endParaRPr lang="ru-RU" sz="36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5"/>
            <a:ext cx="8229600" cy="18002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До зажигания газа на горелках газовой плиты необходимо проветрить помещение.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Правильно зажигать горелки газовой плиты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Для розжига горелки рекомендуется применять электрические или кремниевые зажигалки.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4338" name="Picture 2" descr="C:\Users\ДимЛен\Desktop\imапролдж.jpg"/>
          <p:cNvPicPr>
            <a:picLocks noChangeAspect="1" noChangeArrowheads="1"/>
          </p:cNvPicPr>
          <p:nvPr/>
        </p:nvPicPr>
        <p:blipFill>
          <a:blip r:embed="rId2" cstate="print"/>
          <a:srcRect l="17567" t="16778" r="14709" b="19173"/>
          <a:stretch>
            <a:fillRect/>
          </a:stretch>
        </p:blipFill>
        <p:spPr bwMode="auto">
          <a:xfrm>
            <a:off x="2051720" y="3387135"/>
            <a:ext cx="4608512" cy="32688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Безопасные приёмы работы на кухне. </a:t>
            </a:r>
            <a:br>
              <a:rPr lang="ru-RU" sz="3600" dirty="0" smtClean="0"/>
            </a:br>
            <a:r>
              <a:rPr lang="ru-RU" sz="3600" i="1" dirty="0" smtClean="0"/>
              <a:t>С электронагревательными приборами</a:t>
            </a:r>
            <a:endParaRPr lang="ru-RU" sz="36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5191"/>
            <a:ext cx="3538736" cy="462560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Перед работой проверить исправность соединительного шнура.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Устанавливать электронагревательный прибор на огнеупорную подставку.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5362" name="Picture 2" descr="C:\Users\ДимЛен\Desktop\img8.jpg"/>
          <p:cNvPicPr>
            <a:picLocks noChangeAspect="1" noChangeArrowheads="1"/>
          </p:cNvPicPr>
          <p:nvPr/>
        </p:nvPicPr>
        <p:blipFill>
          <a:blip r:embed="rId2" cstate="print"/>
          <a:srcRect l="8696" t="38322" r="42480" b="10228"/>
          <a:stretch>
            <a:fillRect/>
          </a:stretch>
        </p:blipFill>
        <p:spPr bwMode="auto">
          <a:xfrm>
            <a:off x="4154648" y="1628800"/>
            <a:ext cx="4737832" cy="37444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Кухня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18002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Кухня</a:t>
            </a:r>
            <a:r>
              <a:rPr lang="ru-RU" b="1" dirty="0" smtClean="0">
                <a:solidFill>
                  <a:srgbClr val="002060"/>
                </a:solidFill>
              </a:rPr>
              <a:t> – это место для приготовления еды, обеда в кругу близких и просто для общения.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Кухня</a:t>
            </a:r>
            <a:r>
              <a:rPr lang="ru-RU" b="1" dirty="0" smtClean="0">
                <a:solidFill>
                  <a:srgbClr val="002060"/>
                </a:solidFill>
              </a:rPr>
              <a:t> – это помещение, которое используют для хранения и обработки продуктов, приготовления и приёма пищи.</a:t>
            </a:r>
          </a:p>
          <a:p>
            <a:endParaRPr lang="ru-RU" dirty="0"/>
          </a:p>
        </p:txBody>
      </p:sp>
      <p:pic>
        <p:nvPicPr>
          <p:cNvPr id="2050" name="Picture 2" descr="C:\Users\ДимЛен\Desktop\07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424568"/>
            <a:ext cx="5760640" cy="32411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Безопасные приёмы работы на кухне. </a:t>
            </a:r>
            <a:r>
              <a:rPr lang="ru-RU" sz="3600" i="1" dirty="0" smtClean="0"/>
              <a:t>С горячей посудой и жидкостью</a:t>
            </a:r>
            <a:endParaRPr lang="ru-RU" sz="36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5191"/>
            <a:ext cx="4474840" cy="462560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Наполняя кастрюлю жидкостью, не доливать до края.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Когда жидкость закипит, уменьшить нагрев.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Снимая крышку с горячей посуды, приподнять её от себя.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Засыпать в кипящую жидкость крупу и другие продукты осторожно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6386" name="Picture 2" descr="C:\Users\ДимЛен\Desktop\image-14.jpg"/>
          <p:cNvPicPr>
            <a:picLocks noChangeAspect="1" noChangeArrowheads="1"/>
          </p:cNvPicPr>
          <p:nvPr/>
        </p:nvPicPr>
        <p:blipFill>
          <a:blip r:embed="rId2" cstate="print"/>
          <a:srcRect l="2418" t="5297" r="40883" b="3705"/>
          <a:stretch>
            <a:fillRect/>
          </a:stretch>
        </p:blipFill>
        <p:spPr bwMode="auto">
          <a:xfrm>
            <a:off x="5220072" y="1628800"/>
            <a:ext cx="3748847" cy="36724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Безопасные приёмы работы на кухне. </a:t>
            </a:r>
            <a:r>
              <a:rPr lang="ru-RU" sz="3600" i="1" dirty="0" smtClean="0"/>
              <a:t>Ножом и приспособлениями</a:t>
            </a:r>
            <a:endParaRPr lang="ru-RU" sz="36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5191"/>
            <a:ext cx="3754760" cy="4625609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Пользоваться правильными приёмами работы ножом.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Работать только хорошо заточенным ножом.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027" name="Picture 3" descr="C:\Users\ДимЛен\Desktop\img13.jpg"/>
          <p:cNvPicPr>
            <a:picLocks noChangeAspect="1" noChangeArrowheads="1"/>
          </p:cNvPicPr>
          <p:nvPr/>
        </p:nvPicPr>
        <p:blipFill>
          <a:blip r:embed="rId2" cstate="print"/>
          <a:srcRect l="56084" t="25406" r="6904" b="38895"/>
          <a:stretch>
            <a:fillRect/>
          </a:stretch>
        </p:blipFill>
        <p:spPr bwMode="auto">
          <a:xfrm>
            <a:off x="4313618" y="1700808"/>
            <a:ext cx="4578862" cy="3312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87518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Пищевые отравления и меры их предупреждения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4785"/>
            <a:ext cx="8229600" cy="230425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Признаки болезни: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Слабость, рвота, расстройство желудка, боли в животе, повышение температуры, иногда судороги.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Отравление может проявиться через 6 часов и даже через сутки.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Помните! </a:t>
            </a:r>
            <a:r>
              <a:rPr lang="ru-RU" b="1" i="1" dirty="0" smtClean="0">
                <a:solidFill>
                  <a:srgbClr val="C00000"/>
                </a:solidFill>
              </a:rPr>
              <a:t>При первых признаках пищевого отравления нужно немедленно обратиться к врачу, сообщить учителю и родителям.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17410" name="Picture 2" descr="C:\Users\ДимЛен\Desktop\iгншщзхъ.jpg"/>
          <p:cNvPicPr>
            <a:picLocks noChangeAspect="1" noChangeArrowheads="1"/>
          </p:cNvPicPr>
          <p:nvPr/>
        </p:nvPicPr>
        <p:blipFill>
          <a:blip r:embed="rId2" cstate="print"/>
          <a:srcRect l="19171" t="56299" r="18229" b="1701"/>
          <a:stretch>
            <a:fillRect/>
          </a:stretch>
        </p:blipFill>
        <p:spPr bwMode="auto">
          <a:xfrm>
            <a:off x="1835696" y="4078908"/>
            <a:ext cx="5112568" cy="25725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ДимЛен\Desktop\хзшро.jpg"/>
          <p:cNvPicPr>
            <a:picLocks noChangeAspect="1" noChangeArrowheads="1"/>
          </p:cNvPicPr>
          <p:nvPr/>
        </p:nvPicPr>
        <p:blipFill>
          <a:blip r:embed="rId2" cstate="print"/>
          <a:srcRect l="64175" t="45960" r="1963" b="1541"/>
          <a:stretch>
            <a:fillRect/>
          </a:stretch>
        </p:blipFill>
        <p:spPr bwMode="auto">
          <a:xfrm>
            <a:off x="4644008" y="1585261"/>
            <a:ext cx="4248472" cy="494008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556793"/>
            <a:ext cx="4752528" cy="4844008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Соблюдайте санитарно-гигиенические требования </a:t>
            </a:r>
          </a:p>
          <a:p>
            <a:pPr>
              <a:buNone/>
            </a:pPr>
            <a:r>
              <a:rPr lang="ru-RU" sz="4800" b="1" dirty="0" smtClean="0">
                <a:solidFill>
                  <a:srgbClr val="C00000"/>
                </a:solidFill>
              </a:rPr>
              <a:t>   </a:t>
            </a:r>
            <a:r>
              <a:rPr lang="ru-RU" sz="4800" b="1" dirty="0" smtClean="0">
                <a:solidFill>
                  <a:srgbClr val="FF0000"/>
                </a:solidFill>
              </a:rPr>
              <a:t>и будьте здоровы!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Санитария и гигиена на кухне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5191"/>
            <a:ext cx="4618856" cy="4678145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Приготовление пищи не терпит присутствия грязи на руках, одежде, продуктах, посуде, так как болезнетворные микробы могут вызвать пищевые отравления.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Вот почему при кулинарных работах </a:t>
            </a:r>
            <a:r>
              <a:rPr lang="ru-RU" b="1" dirty="0" smtClean="0">
                <a:solidFill>
                  <a:srgbClr val="FF0000"/>
                </a:solidFill>
              </a:rPr>
              <a:t>нужно соблюдать санитарно-гигиенические требования.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ДимЛен\Desktop\img0.jpg"/>
          <p:cNvPicPr>
            <a:picLocks noChangeAspect="1" noChangeArrowheads="1"/>
          </p:cNvPicPr>
          <p:nvPr/>
        </p:nvPicPr>
        <p:blipFill>
          <a:blip r:embed="rId2" cstate="print"/>
          <a:srcRect l="25200" t="38450" r="18889" b="11151"/>
          <a:stretch>
            <a:fillRect/>
          </a:stretch>
        </p:blipFill>
        <p:spPr bwMode="auto">
          <a:xfrm>
            <a:off x="5220072" y="4205203"/>
            <a:ext cx="3923928" cy="2652797"/>
          </a:xfrm>
          <a:prstGeom prst="rect">
            <a:avLst/>
          </a:prstGeom>
          <a:noFill/>
        </p:spPr>
      </p:pic>
      <p:pic>
        <p:nvPicPr>
          <p:cNvPr id="3075" name="Picture 3" descr="C:\Users\ДимЛен\Desktop\EEj_h1IWwAAcjX1.jpg large.jpg"/>
          <p:cNvPicPr>
            <a:picLocks noChangeAspect="1" noChangeArrowheads="1"/>
          </p:cNvPicPr>
          <p:nvPr/>
        </p:nvPicPr>
        <p:blipFill>
          <a:blip r:embed="rId3" cstate="print"/>
          <a:srcRect b="5000"/>
          <a:stretch>
            <a:fillRect/>
          </a:stretch>
        </p:blipFill>
        <p:spPr bwMode="auto">
          <a:xfrm>
            <a:off x="5193846" y="1484784"/>
            <a:ext cx="3950154" cy="27363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Основные требования к помещению кухни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56793"/>
            <a:ext cx="8229600" cy="1152127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Основное требование к помещению кухни – это чистота.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Уход за кухней довольно трудоемок и сложен, потому что на ней сосредоточено много важных объектов: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636912"/>
            <a:ext cx="2592288" cy="1224136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Объекты кухни</a:t>
            </a:r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4048" y="2708920"/>
            <a:ext cx="3672408" cy="792088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v"/>
            </a:pPr>
            <a:r>
              <a:rPr lang="ru-RU" sz="2800" b="1" dirty="0" smtClean="0"/>
              <a:t>Кухонная  утварь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04048" y="3717032"/>
            <a:ext cx="3672408" cy="792088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v"/>
            </a:pPr>
            <a:r>
              <a:rPr lang="ru-RU" sz="2800" b="1" dirty="0" smtClean="0"/>
              <a:t>Посуда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04048" y="4725144"/>
            <a:ext cx="3672408" cy="79208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v"/>
            </a:pPr>
            <a:r>
              <a:rPr lang="ru-RU" sz="2400" b="1" dirty="0" smtClean="0"/>
              <a:t>Технические приспособления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04048" y="5805264"/>
            <a:ext cx="3672408" cy="792088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v"/>
            </a:pPr>
            <a:r>
              <a:rPr lang="ru-RU" sz="2800" b="1" dirty="0" smtClean="0"/>
              <a:t>Электроприборы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5301208"/>
            <a:ext cx="3672408" cy="129614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v"/>
            </a:pPr>
            <a:r>
              <a:rPr lang="ru-RU" sz="2000" b="1" dirty="0" smtClean="0"/>
              <a:t>Электрическая или газовая плита (основное оборудование для тепловой обработки продуктов)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4005064"/>
            <a:ext cx="3672408" cy="1152128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v"/>
            </a:pPr>
            <a:r>
              <a:rPr lang="ru-RU" sz="2000" b="1" dirty="0" smtClean="0"/>
              <a:t>Продукты  питания (их нужно уметь правильно хранить и перерабатывать)</a:t>
            </a:r>
          </a:p>
        </p:txBody>
      </p:sp>
      <p:sp>
        <p:nvSpPr>
          <p:cNvPr id="12" name="Стрелка вправо 11"/>
          <p:cNvSpPr/>
          <p:nvPr/>
        </p:nvSpPr>
        <p:spPr>
          <a:xfrm>
            <a:off x="3419872" y="2564904"/>
            <a:ext cx="576064" cy="129614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Гигиена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5191"/>
            <a:ext cx="5338936" cy="462560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Гигиена</a:t>
            </a:r>
            <a:r>
              <a:rPr lang="ru-RU" b="1" dirty="0" smtClean="0">
                <a:solidFill>
                  <a:srgbClr val="002060"/>
                </a:solidFill>
              </a:rPr>
              <a:t> – это наука о здоровье человека, изучающей влияние внешних факторов на человеческий организм.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рассматриваются вопросы:</a:t>
            </a:r>
          </a:p>
          <a:p>
            <a:r>
              <a:rPr lang="ru-RU" b="1" i="1" dirty="0" smtClean="0">
                <a:solidFill>
                  <a:srgbClr val="0070C0"/>
                </a:solidFill>
              </a:rPr>
              <a:t>рациональное питание человека, </a:t>
            </a:r>
          </a:p>
          <a:p>
            <a:r>
              <a:rPr lang="ru-RU" b="1" i="1" dirty="0" smtClean="0">
                <a:solidFill>
                  <a:srgbClr val="0070C0"/>
                </a:solidFill>
              </a:rPr>
              <a:t>заболевания, связанные с нарушением питания, </a:t>
            </a:r>
          </a:p>
          <a:p>
            <a:r>
              <a:rPr lang="ru-RU" b="1" i="1" dirty="0" smtClean="0">
                <a:solidFill>
                  <a:srgbClr val="0070C0"/>
                </a:solidFill>
              </a:rPr>
              <a:t>меры по предупреждению заболеваний</a:t>
            </a:r>
            <a:endParaRPr lang="ru-RU" b="1" i="1" dirty="0">
              <a:solidFill>
                <a:srgbClr val="0070C0"/>
              </a:solidFill>
            </a:endParaRPr>
          </a:p>
        </p:txBody>
      </p:sp>
      <p:pic>
        <p:nvPicPr>
          <p:cNvPr id="4098" name="Picture 2" descr="C:\Users\ДимЛен\Desktop\img1.jpg"/>
          <p:cNvPicPr>
            <a:picLocks noChangeAspect="1" noChangeArrowheads="1"/>
          </p:cNvPicPr>
          <p:nvPr/>
        </p:nvPicPr>
        <p:blipFill>
          <a:blip r:embed="rId2" cstate="print"/>
          <a:srcRect l="53467" t="61793" r="18184" b="4248"/>
          <a:stretch>
            <a:fillRect/>
          </a:stretch>
        </p:blipFill>
        <p:spPr bwMode="auto">
          <a:xfrm>
            <a:off x="6018006" y="1484784"/>
            <a:ext cx="3125994" cy="2808312"/>
          </a:xfrm>
          <a:prstGeom prst="rect">
            <a:avLst/>
          </a:prstGeom>
          <a:noFill/>
        </p:spPr>
      </p:pic>
      <p:pic>
        <p:nvPicPr>
          <p:cNvPr id="4099" name="Picture 3" descr="C:\Users\ДимЛен\Desktop\b0c15b54e797716453740e95e865aabaad618487.jpg"/>
          <p:cNvPicPr>
            <a:picLocks noChangeAspect="1" noChangeArrowheads="1"/>
          </p:cNvPicPr>
          <p:nvPr/>
        </p:nvPicPr>
        <p:blipFill>
          <a:blip r:embed="rId3" cstate="print"/>
          <a:srcRect l="32673" t="42481" r="33728" b="19719"/>
          <a:stretch>
            <a:fillRect/>
          </a:stretch>
        </p:blipFill>
        <p:spPr bwMode="auto">
          <a:xfrm>
            <a:off x="6012160" y="4215511"/>
            <a:ext cx="3131840" cy="26424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Санитария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144015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Санитария </a:t>
            </a:r>
            <a:r>
              <a:rPr lang="ru-RU" b="1" dirty="0" smtClean="0">
                <a:solidFill>
                  <a:srgbClr val="002060"/>
                </a:solidFill>
              </a:rPr>
              <a:t>– это мероприятия по соблюдению основных гигиенических правил и норм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122" name="Picture 2" descr="C:\Users\ДимЛен\Desktop\img2.jpg"/>
          <p:cNvPicPr>
            <a:picLocks noChangeAspect="1" noChangeArrowheads="1"/>
          </p:cNvPicPr>
          <p:nvPr/>
        </p:nvPicPr>
        <p:blipFill>
          <a:blip r:embed="rId2" cstate="print"/>
          <a:srcRect l="44646" t="46833" r="2592" b="6524"/>
          <a:stretch>
            <a:fillRect/>
          </a:stretch>
        </p:blipFill>
        <p:spPr bwMode="auto">
          <a:xfrm>
            <a:off x="3851920" y="3212976"/>
            <a:ext cx="5112568" cy="3389750"/>
          </a:xfrm>
          <a:prstGeom prst="rect">
            <a:avLst/>
          </a:prstGeom>
          <a:noFill/>
        </p:spPr>
      </p:pic>
      <p:pic>
        <p:nvPicPr>
          <p:cNvPr id="5" name="Picture 2" descr="C:\Users\ДимЛен\Desktop\img2.jpg"/>
          <p:cNvPicPr>
            <a:picLocks noChangeAspect="1" noChangeArrowheads="1"/>
          </p:cNvPicPr>
          <p:nvPr/>
        </p:nvPicPr>
        <p:blipFill>
          <a:blip r:embed="rId2" cstate="print"/>
          <a:srcRect l="4792" t="23005" r="57808" b="26596"/>
          <a:stretch>
            <a:fillRect/>
          </a:stretch>
        </p:blipFill>
        <p:spPr bwMode="auto">
          <a:xfrm>
            <a:off x="179512" y="3212976"/>
            <a:ext cx="3419872" cy="34563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Основные санитарно-гигиенические правила для кухни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5191"/>
            <a:ext cx="8229600" cy="4750153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Мытье рук является основой гигиены на кухне.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Приступая к работе на кухне, нужно одевать фартук, убрать волосы под косынку или шапочку, закатать рукава одежды.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Одной из самых главных правил является правильное приготовление пищи.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Протирайте поверхности кухонных шкафов и столов после каждого использования.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Выносите мусор каждый день,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Здоровье напрямую зависит от чистоты в холодильнике.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Раковина используется каждый день, и, если её не поддерживать в чистоте, она быстро загрязняется и становится источником бактерий.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Санитарно-гигиенические требования.</a:t>
            </a:r>
            <a:br>
              <a:rPr lang="ru-RU" sz="3600" dirty="0" smtClean="0"/>
            </a:br>
            <a:r>
              <a:rPr lang="ru-RU" sz="3600" i="1" dirty="0" smtClean="0"/>
              <a:t>К лицам, приготовляющим пищу</a:t>
            </a:r>
            <a:endParaRPr lang="ru-RU" sz="36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5191"/>
            <a:ext cx="8229600" cy="201384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Готовить пищу надо в специальной одежде.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Приступая к приготовлению пищи, нужно тщательно вымыть руки с мылом.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Ногти должны быть коротко острижены.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6146" name="Picture 2" descr="C:\Users\ДимЛен\Desktop\imgенгшщзх.jpg"/>
          <p:cNvPicPr>
            <a:picLocks noChangeAspect="1" noChangeArrowheads="1"/>
          </p:cNvPicPr>
          <p:nvPr/>
        </p:nvPicPr>
        <p:blipFill>
          <a:blip r:embed="rId2" cstate="print"/>
          <a:srcRect l="2896" t="32530" r="51430" b="20221"/>
          <a:stretch>
            <a:fillRect/>
          </a:stretch>
        </p:blipFill>
        <p:spPr bwMode="auto">
          <a:xfrm>
            <a:off x="323528" y="3861048"/>
            <a:ext cx="3619602" cy="2808312"/>
          </a:xfrm>
          <a:prstGeom prst="rect">
            <a:avLst/>
          </a:prstGeom>
          <a:noFill/>
        </p:spPr>
      </p:pic>
      <p:pic>
        <p:nvPicPr>
          <p:cNvPr id="6147" name="Picture 3" descr="C:\Users\ДимЛен\Desktop\slide_3.jpg"/>
          <p:cNvPicPr>
            <a:picLocks noChangeAspect="1" noChangeArrowheads="1"/>
          </p:cNvPicPr>
          <p:nvPr/>
        </p:nvPicPr>
        <p:blipFill>
          <a:blip r:embed="rId3" cstate="print"/>
          <a:srcRect l="18448" t="37393" r="15403" b="11158"/>
          <a:stretch>
            <a:fillRect/>
          </a:stretch>
        </p:blipFill>
        <p:spPr bwMode="auto">
          <a:xfrm>
            <a:off x="4283968" y="4077072"/>
            <a:ext cx="4320480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Санитарно-гигиенические требования.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3600" i="1" dirty="0" smtClean="0"/>
              <a:t>К приготовлению пищи</a:t>
            </a:r>
            <a:endParaRPr lang="ru-RU" sz="36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5191"/>
            <a:ext cx="4330824" cy="508280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До тепловой обработки продукты должны быть вымыты.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Если фрукты и овощи не будут подвергаться тепловой обработке, их надо мыть тщательно, а по окончании мытья ополоснуть кипяченой водой.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Различные виды продуктов следует обрабатывать на разных разделочных досках с соответствующей маркировкой.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Нельзя готовить пищу в посуде с поврежденной эмалью.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7170" name="Picture 2" descr="C:\Users\ДимЛен\Desktop\img6паролд.jpg"/>
          <p:cNvPicPr>
            <a:picLocks noChangeAspect="1" noChangeArrowheads="1"/>
          </p:cNvPicPr>
          <p:nvPr/>
        </p:nvPicPr>
        <p:blipFill>
          <a:blip r:embed="rId2" cstate="print"/>
          <a:srcRect l="48824" t="12600" r="3139" b="5901"/>
          <a:stretch>
            <a:fillRect/>
          </a:stretch>
        </p:blipFill>
        <p:spPr bwMode="auto">
          <a:xfrm>
            <a:off x="4921282" y="1484784"/>
            <a:ext cx="4222718" cy="53732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Базис</Template>
  <TotalTime>362</TotalTime>
  <Words>1000</Words>
  <Application>Microsoft Office PowerPoint</Application>
  <PresentationFormat>Экран (4:3)</PresentationFormat>
  <Paragraphs>113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Corbel</vt:lpstr>
      <vt:lpstr>Monotype Corsiva</vt:lpstr>
      <vt:lpstr>Wingdings</vt:lpstr>
      <vt:lpstr>Базис</vt:lpstr>
      <vt:lpstr>Санитария и гигиена на кухне</vt:lpstr>
      <vt:lpstr>Кухня </vt:lpstr>
      <vt:lpstr>Санитария и гигиена на кухне </vt:lpstr>
      <vt:lpstr>Основные требования к помещению кухни</vt:lpstr>
      <vt:lpstr>Гигиена</vt:lpstr>
      <vt:lpstr>Санитария </vt:lpstr>
      <vt:lpstr>Основные санитарно-гигиенические правила для кухни</vt:lpstr>
      <vt:lpstr>Санитарно-гигиенические требования. К лицам, приготовляющим пищу</vt:lpstr>
      <vt:lpstr>Санитарно-гигиенические требования. К приготовлению пищи</vt:lpstr>
      <vt:lpstr>Санитарно-гигиенические требования. К хранению продуктов и готовых блюд</vt:lpstr>
      <vt:lpstr>Посуда для кухни и уход за ней </vt:lpstr>
      <vt:lpstr>Инвентарь и приспособления на кухне</vt:lpstr>
      <vt:lpstr>Уход за кухонной посудой </vt:lpstr>
      <vt:lpstr>Уход за кухонной посудой </vt:lpstr>
      <vt:lpstr>Мытьё посуды</vt:lpstr>
      <vt:lpstr>Уход за поверхностью стен и пола </vt:lpstr>
      <vt:lpstr>Презентация PowerPoint</vt:lpstr>
      <vt:lpstr>Безопасные приёмы работы на кухне. С газовыми плитами</vt:lpstr>
      <vt:lpstr>Безопасные приёмы работы на кухне.  С электронагревательными приборами</vt:lpstr>
      <vt:lpstr>Безопасные приёмы работы на кухне. С горячей посудой и жидкостью</vt:lpstr>
      <vt:lpstr>Безопасные приёмы работы на кухне. Ножом и приспособлениями</vt:lpstr>
      <vt:lpstr>Пищевые отравления и меры их предупреждения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ДимЛен</dc:creator>
  <cp:lastModifiedBy>Microsoft</cp:lastModifiedBy>
  <cp:revision>48</cp:revision>
  <dcterms:created xsi:type="dcterms:W3CDTF">2020-11-10T03:00:09Z</dcterms:created>
  <dcterms:modified xsi:type="dcterms:W3CDTF">2023-11-13T13:11:04Z</dcterms:modified>
</cp:coreProperties>
</file>