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86" r:id="rId3"/>
    <p:sldId id="256" r:id="rId4"/>
    <p:sldId id="257" r:id="rId5"/>
    <p:sldId id="285" r:id="rId6"/>
    <p:sldId id="259" r:id="rId7"/>
    <p:sldId id="258" r:id="rId8"/>
    <p:sldId id="275" r:id="rId9"/>
    <p:sldId id="264" r:id="rId10"/>
    <p:sldId id="266" r:id="rId11"/>
    <p:sldId id="267" r:id="rId12"/>
    <p:sldId id="268" r:id="rId13"/>
    <p:sldId id="269" r:id="rId14"/>
    <p:sldId id="277" r:id="rId15"/>
    <p:sldId id="283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CBA3F-5E9B-40C6-9165-BF0A78DB486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2C363C-AC90-4E04-85D0-BAD3DA8ED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572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E82C-0E04-46BB-A4FE-C0F0605953A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7D731-FD56-4A90-9F77-07E192FEDE5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Содержимое 4" descr="e867233cfcb9.png"/>
          <p:cNvPicPr>
            <a:picLocks noChangeAspect="1"/>
          </p:cNvPicPr>
          <p:nvPr userDrawn="1"/>
        </p:nvPicPr>
        <p:blipFill>
          <a:blip r:embed="rId3" cstate="print"/>
          <a:srcRect l="54634" t="42752" r="-2362" b="16841"/>
          <a:stretch>
            <a:fillRect/>
          </a:stretch>
        </p:blipFill>
        <p:spPr>
          <a:xfrm>
            <a:off x="5076056" y="332656"/>
            <a:ext cx="4467567" cy="5256584"/>
          </a:xfrm>
          <a:prstGeom prst="rect">
            <a:avLst/>
          </a:prstGeom>
        </p:spPr>
      </p:pic>
      <p:sp>
        <p:nvSpPr>
          <p:cNvPr id="9" name="Заголовок 5"/>
          <p:cNvSpPr txBox="1">
            <a:spLocks/>
          </p:cNvSpPr>
          <p:nvPr userDrawn="1"/>
        </p:nvSpPr>
        <p:spPr>
          <a:xfrm>
            <a:off x="5582763" y="2152788"/>
            <a:ext cx="345415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Тема </a:t>
            </a:r>
            <a:br>
              <a:rPr lang="ru-RU" b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b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урока?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485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E82C-0E04-46BB-A4FE-C0F0605953A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7D731-FD56-4A90-9F77-07E192FEDE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012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E82C-0E04-46BB-A4FE-C0F0605953A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7D731-FD56-4A90-9F77-07E192FEDE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22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FAE5-E0B2-4BB8-9D8D-35670A41441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9A76-9BF3-482D-A626-FF483AFD69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644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FAE5-E0B2-4BB8-9D8D-35670A41441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9A76-9BF3-482D-A626-FF483AFD69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221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FAE5-E0B2-4BB8-9D8D-35670A41441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9A76-9BF3-482D-A626-FF483AFD69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7593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FAE5-E0B2-4BB8-9D8D-35670A41441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9A76-9BF3-482D-A626-FF483AFD69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169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FAE5-E0B2-4BB8-9D8D-35670A41441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9A76-9BF3-482D-A626-FF483AFD69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533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FAE5-E0B2-4BB8-9D8D-35670A41441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9A76-9BF3-482D-A626-FF483AFD69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2847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FAE5-E0B2-4BB8-9D8D-35670A41441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9A76-9BF3-482D-A626-FF483AFD69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9693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FAE5-E0B2-4BB8-9D8D-35670A41441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9A76-9BF3-482D-A626-FF483AFD69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245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E82C-0E04-46BB-A4FE-C0F0605953A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7D731-FD56-4A90-9F77-07E192FEDE5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80528" y="6189221"/>
            <a:ext cx="3042241" cy="853837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7" y="5554790"/>
            <a:ext cx="2568330" cy="1303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69027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FAE5-E0B2-4BB8-9D8D-35670A41441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9A76-9BF3-482D-A626-FF483AFD69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336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FAE5-E0B2-4BB8-9D8D-35670A41441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9A76-9BF3-482D-A626-FF483AFD69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8244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FAE5-E0B2-4BB8-9D8D-35670A41441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9A76-9BF3-482D-A626-FF483AFD69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609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E82C-0E04-46BB-A4FE-C0F0605953A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7D731-FD56-4A90-9F77-07E192FEDE5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80528" y="6189221"/>
            <a:ext cx="3042241" cy="853837"/>
          </a:xfrm>
          <a:prstGeom prst="rect">
            <a:avLst/>
          </a:prstGeom>
        </p:spPr>
      </p:pic>
      <p:pic>
        <p:nvPicPr>
          <p:cNvPr id="3074" name="Picture 2" descr="C:\Users\Администратор\Desktop\Рисунок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9981"/>
            <a:ext cx="2522537" cy="134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21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E82C-0E04-46BB-A4FE-C0F0605953A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7D731-FD56-4A90-9F77-07E192FEDE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748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E82C-0E04-46BB-A4FE-C0F0605953A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7D731-FD56-4A90-9F77-07E192FEDE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96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E82C-0E04-46BB-A4FE-C0F0605953A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7D731-FD56-4A90-9F77-07E192FEDE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173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E82C-0E04-46BB-A4FE-C0F0605953A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7D731-FD56-4A90-9F77-07E192FEDE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9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E82C-0E04-46BB-A4FE-C0F0605953A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7D731-FD56-4A90-9F77-07E192FEDE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444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E82C-0E04-46BB-A4FE-C0F0605953A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7D731-FD56-4A90-9F77-07E192FEDE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462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0E82C-0E04-46BB-A4FE-C0F0605953A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7D731-FD56-4A90-9F77-07E192FEDE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66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4FAE5-E0B2-4BB8-9D8D-35670A41441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49A76-9BF3-482D-A626-FF483AFD69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818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395536" y="33355"/>
            <a:ext cx="8229600" cy="850106"/>
          </a:xfrm>
        </p:spPr>
        <p:txBody>
          <a:bodyPr/>
          <a:lstStyle/>
          <a:p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anose="02040502050405020303" pitchFamily="18" charset="0"/>
              </a:rPr>
              <a:t>Разминка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69302" y="1772816"/>
            <a:ext cx="8229600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Georgia" panose="02040502050405020303" pitchFamily="18" charset="0"/>
              </a:rPr>
              <a:t> </a:t>
            </a:r>
            <a:endParaRPr lang="ru-RU" b="1" dirty="0">
              <a:latin typeface="Georgia" panose="02040502050405020303" pitchFamily="18" charset="0"/>
            </a:endParaRPr>
          </a:p>
        </p:txBody>
      </p:sp>
      <p:sp>
        <p:nvSpPr>
          <p:cNvPr id="1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857232"/>
            <a:ext cx="8543956" cy="5164056"/>
          </a:xfrm>
        </p:spPr>
        <p:txBody>
          <a:bodyPr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3200" b="1" dirty="0">
                <a:solidFill>
                  <a:prstClr val="black"/>
                </a:solidFill>
              </a:rPr>
              <a:t>Из данных предложений выпишите прилагательные и разберите по составу.</a:t>
            </a:r>
            <a:endParaRPr lang="en-US" sz="3200" b="1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endParaRPr lang="ru-RU" sz="3200" b="1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4400" dirty="0">
                <a:solidFill>
                  <a:prstClr val="black"/>
                </a:solidFill>
              </a:rPr>
              <a:t>Белый и ровный свет наполнял комнату. В туманном небе стояла одинокая луна, и вокруг нее переливался желтоватый круг.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3200" i="1" dirty="0">
                <a:solidFill>
                  <a:prstClr val="black"/>
                </a:solidFill>
              </a:rPr>
              <a:t>(К. Паустовский.)</a:t>
            </a:r>
          </a:p>
          <a:p>
            <a:pPr>
              <a:lnSpc>
                <a:spcPct val="80000"/>
              </a:lnSpc>
              <a:buNone/>
            </a:pPr>
            <a:endParaRPr lang="ru-RU" sz="3200" b="1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222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364051" y="764704"/>
            <a:ext cx="8229600" cy="12241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b="1" i="1" dirty="0">
                <a:latin typeface="Georgia" panose="02040502050405020303" pitchFamily="18" charset="0"/>
              </a:rPr>
              <a:t>Подберите слова с суффиксами, имеющими следующие значения: 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51520" y="2132856"/>
            <a:ext cx="8349456" cy="3600400"/>
          </a:xfrm>
          <a:prstGeom prst="rect">
            <a:avLst/>
          </a:prstGeom>
          <a:solidFill>
            <a:schemeClr val="bg1">
              <a:alpha val="92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b="1" dirty="0">
                <a:latin typeface="Georgia" panose="02040502050405020303" pitchFamily="18" charset="0"/>
              </a:rPr>
              <a:t> </a:t>
            </a:r>
            <a:r>
              <a:rPr lang="ru-RU" b="1" i="1" dirty="0">
                <a:latin typeface="Georgia" panose="02040502050405020303" pitchFamily="18" charset="0"/>
              </a:rPr>
              <a:t>Уменьшительно - ласкательные:           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- </a:t>
            </a:r>
            <a:r>
              <a:rPr lang="ru-RU" b="1" dirty="0" err="1">
                <a:solidFill>
                  <a:srgbClr val="C00000"/>
                </a:solidFill>
                <a:latin typeface="Georgia" panose="02040502050405020303" pitchFamily="18" charset="0"/>
              </a:rPr>
              <a:t>ик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, - </a:t>
            </a:r>
            <a:r>
              <a:rPr lang="ru-RU" b="1" dirty="0" err="1">
                <a:solidFill>
                  <a:srgbClr val="C00000"/>
                </a:solidFill>
                <a:latin typeface="Georgia" panose="02040502050405020303" pitchFamily="18" charset="0"/>
              </a:rPr>
              <a:t>ек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, - </a:t>
            </a:r>
            <a:r>
              <a:rPr lang="ru-RU" b="1" dirty="0" err="1">
                <a:solidFill>
                  <a:srgbClr val="C00000"/>
                </a:solidFill>
                <a:latin typeface="Georgia" panose="02040502050405020303" pitchFamily="18" charset="0"/>
              </a:rPr>
              <a:t>ок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, - к, - чик, - </a:t>
            </a:r>
            <a:r>
              <a:rPr lang="ru-RU" b="1" dirty="0" err="1">
                <a:solidFill>
                  <a:srgbClr val="C00000"/>
                </a:solidFill>
                <a:latin typeface="Georgia" panose="02040502050405020303" pitchFamily="18" charset="0"/>
              </a:rPr>
              <a:t>очк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, -</a:t>
            </a:r>
            <a:r>
              <a:rPr lang="ru-RU" b="1" dirty="0" err="1">
                <a:solidFill>
                  <a:srgbClr val="C00000"/>
                </a:solidFill>
                <a:latin typeface="Georgia" panose="02040502050405020303" pitchFamily="18" charset="0"/>
              </a:rPr>
              <a:t>еньк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,                       - </a:t>
            </a:r>
            <a:r>
              <a:rPr lang="ru-RU" b="1" dirty="0" err="1">
                <a:solidFill>
                  <a:srgbClr val="C00000"/>
                </a:solidFill>
                <a:latin typeface="Georgia" panose="02040502050405020303" pitchFamily="18" charset="0"/>
              </a:rPr>
              <a:t>оньк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, -</a:t>
            </a:r>
            <a:r>
              <a:rPr lang="ru-RU" b="1" dirty="0" err="1">
                <a:solidFill>
                  <a:srgbClr val="C00000"/>
                </a:solidFill>
                <a:latin typeface="Georgia" panose="02040502050405020303" pitchFamily="18" charset="0"/>
              </a:rPr>
              <a:t>ышк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, - </a:t>
            </a:r>
            <a:r>
              <a:rPr lang="ru-RU" b="1" dirty="0" err="1">
                <a:solidFill>
                  <a:srgbClr val="C00000"/>
                </a:solidFill>
                <a:latin typeface="Georgia" panose="02040502050405020303" pitchFamily="18" charset="0"/>
              </a:rPr>
              <a:t>ишк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,- </a:t>
            </a:r>
            <a:r>
              <a:rPr lang="ru-RU" b="1" dirty="0" err="1">
                <a:solidFill>
                  <a:srgbClr val="C00000"/>
                </a:solidFill>
                <a:latin typeface="Georgia" panose="02040502050405020303" pitchFamily="18" charset="0"/>
              </a:rPr>
              <a:t>ушк</a:t>
            </a:r>
            <a:r>
              <a:rPr lang="ru-RU" b="1" dirty="0">
                <a:latin typeface="Georgia" panose="02040502050405020303" pitchFamily="18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b="1" dirty="0">
                <a:latin typeface="Georgia" panose="02040502050405020303" pitchFamily="18" charset="0"/>
              </a:rPr>
              <a:t>      Стол</a:t>
            </a:r>
            <a:r>
              <a:rPr lang="ru-RU" b="1" dirty="0">
                <a:solidFill>
                  <a:schemeClr val="tx2"/>
                </a:solidFill>
                <a:latin typeface="Georgia" panose="02040502050405020303" pitchFamily="18" charset="0"/>
              </a:rPr>
              <a:t>ик</a:t>
            </a:r>
            <a:r>
              <a:rPr lang="ru-RU" b="1" dirty="0">
                <a:latin typeface="Georgia" panose="02040502050405020303" pitchFamily="18" charset="0"/>
              </a:rPr>
              <a:t>, свеж</a:t>
            </a:r>
            <a:r>
              <a:rPr lang="ru-RU" b="1" dirty="0">
                <a:solidFill>
                  <a:schemeClr val="tx2"/>
                </a:solidFill>
                <a:latin typeface="Georgia" panose="02040502050405020303" pitchFamily="18" charset="0"/>
              </a:rPr>
              <a:t>еньк</a:t>
            </a:r>
            <a:r>
              <a:rPr lang="ru-RU" b="1" dirty="0">
                <a:latin typeface="Georgia" panose="02040502050405020303" pitchFamily="18" charset="0"/>
              </a:rPr>
              <a:t>ий, карман</a:t>
            </a:r>
            <a:r>
              <a:rPr lang="ru-RU" b="1" dirty="0">
                <a:solidFill>
                  <a:schemeClr val="tx2"/>
                </a:solidFill>
                <a:latin typeface="Georgia" panose="02040502050405020303" pitchFamily="18" charset="0"/>
              </a:rPr>
              <a:t>чик</a:t>
            </a:r>
            <a:r>
              <a:rPr lang="ru-RU" b="1" dirty="0">
                <a:latin typeface="Georgia" panose="02040502050405020303" pitchFamily="18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b="1" i="1" dirty="0">
                <a:latin typeface="Georgia" panose="02040502050405020303" pitchFamily="18" charset="0"/>
              </a:rPr>
              <a:t>Пренебрежительно – увеличительные: 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- </a:t>
            </a:r>
            <a:r>
              <a:rPr lang="ru-RU" b="1" dirty="0" err="1">
                <a:solidFill>
                  <a:srgbClr val="C00000"/>
                </a:solidFill>
                <a:latin typeface="Georgia" panose="02040502050405020303" pitchFamily="18" charset="0"/>
              </a:rPr>
              <a:t>ищ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, - ин</a:t>
            </a:r>
            <a:r>
              <a:rPr lang="ru-RU" b="1" dirty="0">
                <a:latin typeface="Georgia" panose="02040502050405020303" pitchFamily="18" charset="0"/>
              </a:rPr>
              <a:t>.         дом</a:t>
            </a:r>
            <a:r>
              <a:rPr lang="ru-RU" b="1" dirty="0">
                <a:solidFill>
                  <a:schemeClr val="tx2"/>
                </a:solidFill>
                <a:latin typeface="Georgia" panose="02040502050405020303" pitchFamily="18" charset="0"/>
              </a:rPr>
              <a:t>ищ</a:t>
            </a:r>
            <a:r>
              <a:rPr lang="ru-RU" b="1" dirty="0">
                <a:latin typeface="Georgia" panose="02040502050405020303" pitchFamily="18" charset="0"/>
              </a:rPr>
              <a:t>е, дом</a:t>
            </a:r>
            <a:r>
              <a:rPr lang="ru-RU" b="1" dirty="0">
                <a:solidFill>
                  <a:schemeClr val="tx2"/>
                </a:solidFill>
                <a:latin typeface="Georgia" panose="02040502050405020303" pitchFamily="18" charset="0"/>
              </a:rPr>
              <a:t>ин</a:t>
            </a:r>
            <a:r>
              <a:rPr lang="ru-RU" b="1" dirty="0">
                <a:latin typeface="Georgia" panose="02040502050405020303" pitchFamily="18" charset="0"/>
              </a:rPr>
              <a:t>а.</a:t>
            </a:r>
          </a:p>
        </p:txBody>
      </p:sp>
      <p:pic>
        <p:nvPicPr>
          <p:cNvPr id="9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037" y="4928052"/>
            <a:ext cx="1459229" cy="192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3"/>
          <p:cNvSpPr>
            <a:spLocks noGrp="1"/>
          </p:cNvSpPr>
          <p:nvPr>
            <p:ph type="title"/>
          </p:nvPr>
        </p:nvSpPr>
        <p:spPr>
          <a:xfrm>
            <a:off x="107504" y="33355"/>
            <a:ext cx="9036496" cy="850106"/>
          </a:xfrm>
        </p:spPr>
        <p:txBody>
          <a:bodyPr>
            <a:normAutofit/>
          </a:bodyPr>
          <a:lstStyle/>
          <a:p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anose="02040502050405020303" pitchFamily="18" charset="0"/>
              </a:rPr>
              <a:t>       Значение суффиксов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2022233" y="3478412"/>
            <a:ext cx="549843" cy="198382"/>
            <a:chOff x="6300788" y="5768862"/>
            <a:chExt cx="549843" cy="360363"/>
          </a:xfrm>
        </p:grpSpPr>
        <p:sp>
          <p:nvSpPr>
            <p:cNvPr id="12" name="Line 21"/>
            <p:cNvSpPr>
              <a:spLocks noChangeShapeType="1"/>
            </p:cNvSpPr>
            <p:nvPr/>
          </p:nvSpPr>
          <p:spPr bwMode="auto">
            <a:xfrm flipV="1">
              <a:off x="6300788" y="5768862"/>
              <a:ext cx="298013" cy="323962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22"/>
            <p:cNvSpPr>
              <a:spLocks noChangeShapeType="1"/>
            </p:cNvSpPr>
            <p:nvPr/>
          </p:nvSpPr>
          <p:spPr bwMode="auto">
            <a:xfrm>
              <a:off x="6598801" y="5768862"/>
              <a:ext cx="251830" cy="360363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084730" y="3478412"/>
            <a:ext cx="549843" cy="213699"/>
            <a:chOff x="6300788" y="5768862"/>
            <a:chExt cx="549843" cy="360363"/>
          </a:xfrm>
        </p:grpSpPr>
        <p:sp>
          <p:nvSpPr>
            <p:cNvPr id="15" name="Line 21"/>
            <p:cNvSpPr>
              <a:spLocks noChangeShapeType="1"/>
            </p:cNvSpPr>
            <p:nvPr/>
          </p:nvSpPr>
          <p:spPr bwMode="auto">
            <a:xfrm flipV="1">
              <a:off x="6300788" y="5768862"/>
              <a:ext cx="298013" cy="323962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22"/>
            <p:cNvSpPr>
              <a:spLocks noChangeShapeType="1"/>
            </p:cNvSpPr>
            <p:nvPr/>
          </p:nvSpPr>
          <p:spPr bwMode="auto">
            <a:xfrm>
              <a:off x="6598801" y="5768862"/>
              <a:ext cx="251830" cy="360363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7415333" y="3458373"/>
            <a:ext cx="549843" cy="198382"/>
            <a:chOff x="6300788" y="5768862"/>
            <a:chExt cx="549843" cy="360363"/>
          </a:xfrm>
        </p:grpSpPr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V="1">
              <a:off x="6300788" y="5768862"/>
              <a:ext cx="298013" cy="323962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>
              <a:off x="6598801" y="5768862"/>
              <a:ext cx="251830" cy="360363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259632" y="4922948"/>
            <a:ext cx="549843" cy="229463"/>
            <a:chOff x="6300788" y="5768862"/>
            <a:chExt cx="549843" cy="360363"/>
          </a:xfrm>
        </p:grpSpPr>
        <p:sp>
          <p:nvSpPr>
            <p:cNvPr id="21" name="Line 21"/>
            <p:cNvSpPr>
              <a:spLocks noChangeShapeType="1"/>
            </p:cNvSpPr>
            <p:nvPr/>
          </p:nvSpPr>
          <p:spPr bwMode="auto">
            <a:xfrm flipV="1">
              <a:off x="6300788" y="5768862"/>
              <a:ext cx="298013" cy="323962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>
              <a:off x="6598801" y="5768862"/>
              <a:ext cx="251830" cy="360363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203848" y="4928052"/>
            <a:ext cx="549843" cy="201180"/>
            <a:chOff x="6300788" y="5768862"/>
            <a:chExt cx="549843" cy="360363"/>
          </a:xfrm>
        </p:grpSpPr>
        <p:sp>
          <p:nvSpPr>
            <p:cNvPr id="24" name="Line 21"/>
            <p:cNvSpPr>
              <a:spLocks noChangeShapeType="1"/>
            </p:cNvSpPr>
            <p:nvPr/>
          </p:nvSpPr>
          <p:spPr bwMode="auto">
            <a:xfrm flipV="1">
              <a:off x="6300788" y="5768862"/>
              <a:ext cx="298013" cy="323962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>
              <a:off x="6598801" y="5768862"/>
              <a:ext cx="251830" cy="360363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252124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Заголовок 3"/>
          <p:cNvSpPr txBox="1">
            <a:spLocks/>
          </p:cNvSpPr>
          <p:nvPr/>
        </p:nvSpPr>
        <p:spPr>
          <a:xfrm>
            <a:off x="107504" y="33355"/>
            <a:ext cx="903649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anose="02040502050405020303" pitchFamily="18" charset="0"/>
              </a:rPr>
              <a:t>       Значение суффиксов</a:t>
            </a:r>
          </a:p>
        </p:txBody>
      </p:sp>
      <p:sp>
        <p:nvSpPr>
          <p:cNvPr id="65" name="Объект 2"/>
          <p:cNvSpPr txBox="1">
            <a:spLocks/>
          </p:cNvSpPr>
          <p:nvPr/>
        </p:nvSpPr>
        <p:spPr>
          <a:xfrm>
            <a:off x="107504" y="912602"/>
            <a:ext cx="8856984" cy="5252702"/>
          </a:xfrm>
          <a:prstGeom prst="rect">
            <a:avLst/>
          </a:prstGeom>
          <a:solidFill>
            <a:schemeClr val="bg1">
              <a:alpha val="92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b="1" dirty="0">
                <a:latin typeface="Georgia" panose="02040502050405020303" pitchFamily="18" charset="0"/>
              </a:rPr>
              <a:t> </a:t>
            </a:r>
            <a:r>
              <a:rPr lang="ru-RU" b="1" i="1" dirty="0">
                <a:latin typeface="Georgia" panose="02040502050405020303" pitchFamily="18" charset="0"/>
              </a:rPr>
              <a:t>«Сделанный из данного предмета (материала): 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- </a:t>
            </a:r>
            <a:r>
              <a:rPr lang="ru-RU" b="1" dirty="0" err="1">
                <a:solidFill>
                  <a:srgbClr val="C00000"/>
                </a:solidFill>
                <a:latin typeface="Georgia" panose="02040502050405020303" pitchFamily="18" charset="0"/>
              </a:rPr>
              <a:t>ов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, - ев, - </a:t>
            </a:r>
            <a:r>
              <a:rPr lang="ru-RU" b="1" dirty="0" err="1">
                <a:solidFill>
                  <a:srgbClr val="C00000"/>
                </a:solidFill>
                <a:latin typeface="Georgia" panose="02040502050405020303" pitchFamily="18" charset="0"/>
              </a:rPr>
              <a:t>ян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, - ан</a:t>
            </a:r>
            <a:r>
              <a:rPr lang="ru-RU" b="1" dirty="0">
                <a:latin typeface="Georgia" panose="02040502050405020303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>
                <a:latin typeface="Georgia" panose="02040502050405020303" pitchFamily="18" charset="0"/>
              </a:rPr>
              <a:t>      мех</a:t>
            </a:r>
            <a:r>
              <a:rPr lang="ru-RU" b="1" dirty="0">
                <a:solidFill>
                  <a:schemeClr val="tx2"/>
                </a:solidFill>
                <a:latin typeface="Georgia" panose="02040502050405020303" pitchFamily="18" charset="0"/>
              </a:rPr>
              <a:t>ов</a:t>
            </a:r>
            <a:r>
              <a:rPr lang="ru-RU" b="1" dirty="0">
                <a:latin typeface="Georgia" panose="02040502050405020303" pitchFamily="18" charset="0"/>
              </a:rPr>
              <a:t>ой, кож</a:t>
            </a:r>
            <a:r>
              <a:rPr lang="ru-RU" b="1" dirty="0">
                <a:solidFill>
                  <a:schemeClr val="tx2"/>
                </a:solidFill>
                <a:latin typeface="Georgia" panose="02040502050405020303" pitchFamily="18" charset="0"/>
              </a:rPr>
              <a:t>ан</a:t>
            </a:r>
            <a:r>
              <a:rPr lang="ru-RU" b="1" dirty="0">
                <a:latin typeface="Georgia" panose="02040502050405020303" pitchFamily="18" charset="0"/>
              </a:rPr>
              <a:t>ый </a:t>
            </a:r>
          </a:p>
          <a:p>
            <a:pPr marL="0" indent="0">
              <a:buNone/>
            </a:pPr>
            <a:r>
              <a:rPr lang="ru-RU" b="1" i="1" dirty="0">
                <a:latin typeface="Georgia" panose="02040502050405020303" pitchFamily="18" charset="0"/>
              </a:rPr>
              <a:t>Значение принадлежности: 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- </a:t>
            </a:r>
            <a:r>
              <a:rPr lang="ru-RU" b="1" dirty="0" err="1">
                <a:solidFill>
                  <a:srgbClr val="C00000"/>
                </a:solidFill>
                <a:latin typeface="Georgia" panose="02040502050405020303" pitchFamily="18" charset="0"/>
              </a:rPr>
              <a:t>ий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, - ин, - </a:t>
            </a:r>
            <a:r>
              <a:rPr lang="ru-RU" b="1" dirty="0" err="1">
                <a:solidFill>
                  <a:srgbClr val="C00000"/>
                </a:solidFill>
                <a:latin typeface="Georgia" panose="02040502050405020303" pitchFamily="18" charset="0"/>
              </a:rPr>
              <a:t>ын</a:t>
            </a:r>
            <a:r>
              <a:rPr lang="ru-RU" b="1" dirty="0">
                <a:latin typeface="Georgia" panose="02040502050405020303" pitchFamily="18" charset="0"/>
              </a:rPr>
              <a:t>.   волч</a:t>
            </a:r>
            <a:r>
              <a:rPr lang="ru-RU" b="1" dirty="0">
                <a:solidFill>
                  <a:schemeClr val="tx2"/>
                </a:solidFill>
                <a:latin typeface="Georgia" panose="02040502050405020303" pitchFamily="18" charset="0"/>
              </a:rPr>
              <a:t>ий</a:t>
            </a:r>
            <a:r>
              <a:rPr lang="ru-RU" b="1" dirty="0">
                <a:latin typeface="Georgia" panose="02040502050405020303" pitchFamily="18" charset="0"/>
              </a:rPr>
              <a:t>, мам</a:t>
            </a:r>
            <a:r>
              <a:rPr lang="ru-RU" b="1" dirty="0">
                <a:solidFill>
                  <a:schemeClr val="tx2"/>
                </a:solidFill>
                <a:latin typeface="Georgia" panose="02040502050405020303" pitchFamily="18" charset="0"/>
              </a:rPr>
              <a:t>ин</a:t>
            </a:r>
            <a:endParaRPr lang="ru-RU" b="1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b="1" i="1" dirty="0">
                <a:latin typeface="Georgia" panose="02040502050405020303" pitchFamily="18" charset="0"/>
              </a:rPr>
              <a:t>«Не совсем, чуть – чуть»: 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</a:rPr>
              <a:t>- </a:t>
            </a:r>
            <a:r>
              <a:rPr lang="ru-RU" b="1" i="1" dirty="0" err="1">
                <a:solidFill>
                  <a:srgbClr val="C00000"/>
                </a:solidFill>
                <a:latin typeface="Georgia" panose="02040502050405020303" pitchFamily="18" charset="0"/>
              </a:rPr>
              <a:t>оват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</a:rPr>
              <a:t>,                  -</a:t>
            </a:r>
            <a:r>
              <a:rPr lang="ru-RU" b="1" i="1" dirty="0" err="1">
                <a:solidFill>
                  <a:srgbClr val="C00000"/>
                </a:solidFill>
                <a:latin typeface="Georgia" panose="02040502050405020303" pitchFamily="18" charset="0"/>
              </a:rPr>
              <a:t>еват</a:t>
            </a:r>
            <a:r>
              <a:rPr lang="ru-RU" b="1" i="1" dirty="0">
                <a:latin typeface="Georgia" panose="02040502050405020303" pitchFamily="18" charset="0"/>
              </a:rPr>
              <a:t>.  </a:t>
            </a:r>
            <a:r>
              <a:rPr lang="ru-RU" b="1" dirty="0">
                <a:latin typeface="Georgia" panose="02040502050405020303" pitchFamily="18" charset="0"/>
              </a:rPr>
              <a:t>син</a:t>
            </a:r>
            <a:r>
              <a:rPr lang="ru-RU" b="1" dirty="0">
                <a:solidFill>
                  <a:schemeClr val="tx2"/>
                </a:solidFill>
                <a:latin typeface="Georgia" panose="02040502050405020303" pitchFamily="18" charset="0"/>
              </a:rPr>
              <a:t>еват</a:t>
            </a:r>
            <a:r>
              <a:rPr lang="ru-RU" b="1" dirty="0">
                <a:latin typeface="Georgia" panose="02040502050405020303" pitchFamily="18" charset="0"/>
              </a:rPr>
              <a:t>ый, кисл</a:t>
            </a:r>
            <a:r>
              <a:rPr lang="ru-RU" b="1" dirty="0">
                <a:solidFill>
                  <a:schemeClr val="tx2"/>
                </a:solidFill>
                <a:latin typeface="Georgia" panose="02040502050405020303" pitchFamily="18" charset="0"/>
              </a:rPr>
              <a:t>оват</a:t>
            </a:r>
            <a:r>
              <a:rPr lang="ru-RU" b="1" dirty="0">
                <a:latin typeface="Georgia" panose="02040502050405020303" pitchFamily="18" charset="0"/>
              </a:rPr>
              <a:t>ый</a:t>
            </a:r>
          </a:p>
          <a:p>
            <a:pPr marL="0" indent="0">
              <a:buNone/>
            </a:pPr>
            <a:r>
              <a:rPr lang="ru-RU" b="1" i="1" dirty="0">
                <a:latin typeface="Georgia" panose="02040502050405020303" pitchFamily="18" charset="0"/>
              </a:rPr>
              <a:t>«Признак, качество предмета»: -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</a:rPr>
              <a:t>н,           - </a:t>
            </a:r>
            <a:r>
              <a:rPr lang="ru-RU" b="1" i="1" dirty="0" err="1">
                <a:solidFill>
                  <a:srgbClr val="C00000"/>
                </a:solidFill>
                <a:latin typeface="Georgia" panose="02040502050405020303" pitchFamily="18" charset="0"/>
              </a:rPr>
              <a:t>ов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</a:rPr>
              <a:t>, -</a:t>
            </a:r>
            <a:r>
              <a:rPr lang="ru-RU" b="1" i="1" dirty="0" err="1">
                <a:solidFill>
                  <a:srgbClr val="C00000"/>
                </a:solidFill>
                <a:latin typeface="Georgia" panose="02040502050405020303" pitchFamily="18" charset="0"/>
              </a:rPr>
              <a:t>ист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</a:rPr>
              <a:t>, - чат, -лив, - </a:t>
            </a:r>
            <a:r>
              <a:rPr lang="ru-RU" b="1" i="1" dirty="0" err="1">
                <a:solidFill>
                  <a:srgbClr val="C00000"/>
                </a:solidFill>
                <a:latin typeface="Georgia" panose="02040502050405020303" pitchFamily="18" charset="0"/>
              </a:rPr>
              <a:t>чив</a:t>
            </a:r>
            <a:r>
              <a:rPr lang="ru-RU" b="1" i="1" dirty="0">
                <a:latin typeface="Georgia" panose="02040502050405020303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i="1" dirty="0">
                <a:latin typeface="Georgia" panose="02040502050405020303" pitchFamily="18" charset="0"/>
              </a:rPr>
              <a:t>     </a:t>
            </a:r>
            <a:r>
              <a:rPr lang="ru-RU" b="1" dirty="0">
                <a:latin typeface="Georgia" panose="02040502050405020303" pitchFamily="18" charset="0"/>
              </a:rPr>
              <a:t>напор</a:t>
            </a:r>
            <a:r>
              <a:rPr lang="ru-RU" b="1" dirty="0">
                <a:solidFill>
                  <a:schemeClr val="tx2"/>
                </a:solidFill>
                <a:latin typeface="Georgia" panose="02040502050405020303" pitchFamily="18" charset="0"/>
              </a:rPr>
              <a:t>ист</a:t>
            </a:r>
            <a:r>
              <a:rPr lang="ru-RU" b="1" dirty="0">
                <a:latin typeface="Georgia" panose="02040502050405020303" pitchFamily="18" charset="0"/>
              </a:rPr>
              <a:t>ый, узор</a:t>
            </a:r>
            <a:r>
              <a:rPr lang="ru-RU" b="1" dirty="0">
                <a:solidFill>
                  <a:schemeClr val="tx2"/>
                </a:solidFill>
                <a:latin typeface="Georgia" panose="02040502050405020303" pitchFamily="18" charset="0"/>
              </a:rPr>
              <a:t>чат</a:t>
            </a:r>
            <a:r>
              <a:rPr lang="ru-RU" b="1" dirty="0">
                <a:latin typeface="Georgia" panose="02040502050405020303" pitchFamily="18" charset="0"/>
              </a:rPr>
              <a:t>ый.</a:t>
            </a:r>
          </a:p>
          <a:p>
            <a:pPr marL="0" indent="0">
              <a:buNone/>
            </a:pPr>
            <a:endParaRPr lang="ru-RU" b="1" i="1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b="1" i="1" dirty="0">
              <a:latin typeface="Georgia" panose="02040502050405020303" pitchFamily="18" charset="0"/>
            </a:endParaRPr>
          </a:p>
        </p:txBody>
      </p:sp>
      <p:pic>
        <p:nvPicPr>
          <p:cNvPr id="9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037" y="4928052"/>
            <a:ext cx="1459229" cy="192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46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82068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b="1" dirty="0">
                <a:latin typeface="Georgia" panose="02040502050405020303" pitchFamily="18" charset="0"/>
              </a:rPr>
              <a:t>Костюмчик, разведчик, извозчик.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33355"/>
            <a:ext cx="9036496" cy="850106"/>
          </a:xfrm>
        </p:spPr>
        <p:txBody>
          <a:bodyPr>
            <a:normAutofit/>
          </a:bodyPr>
          <a:lstStyle/>
          <a:p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anose="02040502050405020303" pitchFamily="18" charset="0"/>
              </a:rPr>
              <a:t>«З лишний»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57158" y="1988840"/>
            <a:ext cx="8395857" cy="820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b="1" dirty="0">
                <a:latin typeface="Georgia" panose="02040502050405020303" pitchFamily="18" charset="0"/>
              </a:rPr>
              <a:t>Бородище, домище, столик.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57158" y="2809528"/>
            <a:ext cx="8370772" cy="820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b="1" dirty="0">
                <a:latin typeface="Georgia" panose="02040502050405020303" pitchFamily="18" charset="0"/>
              </a:rPr>
              <a:t>Петербуржец, сибиряк, холодец.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395536" y="3861048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b="1" dirty="0">
                <a:latin typeface="Georgia" panose="02040502050405020303" pitchFamily="18" charset="0"/>
              </a:rPr>
              <a:t>Предохранитель, водитель, выключатель.</a:t>
            </a:r>
          </a:p>
        </p:txBody>
      </p:sp>
      <p:pic>
        <p:nvPicPr>
          <p:cNvPr id="8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037" y="4928052"/>
            <a:ext cx="1459229" cy="192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466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33355"/>
            <a:ext cx="9036496" cy="850106"/>
          </a:xfrm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Придумай слово</a:t>
            </a:r>
            <a:endParaRPr lang="ru-RU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8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037" y="4928052"/>
            <a:ext cx="1459229" cy="192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2838450" cy="45259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70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</a:t>
            </a:r>
            <a:r>
              <a:rPr lang="ru-RU" sz="7000" dirty="0" err="1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ист</a:t>
            </a:r>
            <a:r>
              <a:rPr lang="ru-RU" sz="70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70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</a:t>
            </a:r>
            <a:r>
              <a:rPr lang="ru-RU" sz="7000" dirty="0" err="1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ач</a:t>
            </a:r>
            <a:r>
              <a:rPr lang="ru-RU" sz="70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70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</a:t>
            </a:r>
            <a:r>
              <a:rPr lang="ru-RU" sz="7000" dirty="0" err="1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очк</a:t>
            </a:r>
            <a:r>
              <a:rPr lang="ru-RU" sz="70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</a:t>
            </a:r>
          </a:p>
        </p:txBody>
      </p:sp>
      <p:sp>
        <p:nvSpPr>
          <p:cNvPr id="6" name="Прямоугольник 3"/>
          <p:cNvSpPr>
            <a:spLocks noChangeArrowheads="1"/>
          </p:cNvSpPr>
          <p:nvPr/>
        </p:nvSpPr>
        <p:spPr bwMode="auto">
          <a:xfrm>
            <a:off x="4214813" y="1571625"/>
            <a:ext cx="3571875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-чик-</a:t>
            </a:r>
          </a:p>
          <a:p>
            <a:r>
              <a:rPr lang="ru-RU" sz="7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-ник-</a:t>
            </a:r>
          </a:p>
          <a:p>
            <a:r>
              <a:rPr lang="ru-RU" sz="7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70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ик</a:t>
            </a:r>
            <a:r>
              <a:rPr lang="ru-RU" sz="7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pic>
        <p:nvPicPr>
          <p:cNvPr id="7" name="Picture 83" descr="j04298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1214422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28466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33355"/>
            <a:ext cx="9036496" cy="850106"/>
          </a:xfrm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Рефлексия</a:t>
            </a:r>
            <a:endParaRPr lang="ru-RU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8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037" y="4928052"/>
            <a:ext cx="1459229" cy="192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3" descr="j04298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500042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400" b="1" dirty="0">
              <a:solidFill>
                <a:srgbClr val="3333CC"/>
              </a:solidFill>
              <a:latin typeface="Batang" pitchFamily="18" charset="-127"/>
              <a:ea typeface="Batang" pitchFamily="18" charset="-127"/>
            </a:endParaRPr>
          </a:p>
          <a:p>
            <a:r>
              <a:rPr lang="ru-RU" sz="4400" b="1" dirty="0">
                <a:solidFill>
                  <a:srgbClr val="3333CC"/>
                </a:solidFill>
                <a:latin typeface="Batang" pitchFamily="18" charset="-127"/>
                <a:ea typeface="Batang" pitchFamily="18" charset="-127"/>
              </a:rPr>
              <a:t>Что такое суффикс?</a:t>
            </a:r>
          </a:p>
          <a:p>
            <a:r>
              <a:rPr lang="ru-RU" sz="4400" b="1" dirty="0">
                <a:solidFill>
                  <a:srgbClr val="3333CC"/>
                </a:solidFill>
                <a:latin typeface="Batang" pitchFamily="18" charset="-127"/>
                <a:ea typeface="Batang" pitchFamily="18" charset="-127"/>
              </a:rPr>
              <a:t>Для чего служит суффикс?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3284667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037" y="4928052"/>
            <a:ext cx="1459229" cy="192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0" y="1000108"/>
            <a:ext cx="8748713" cy="5237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Жили да были друзья-суффиксы –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ЩИК, -ИСТ,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НИК и –ТЕЛЬ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К кому ни придут в гости, всех трудиться научат. Сначала познакомился суффикс 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–ИСТ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 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гитарой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пианино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баяном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Теперь целый ансамбль заиграл: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гитарист, пианист и баянист.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А суффиксы –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ТЕЛЬ, -НИК и –ЩИК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пошли к глаголам 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строить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учить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охранять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грузить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(Обрати внимание на выделенные слова, подбери к ним выделенные суффиксы и допиши сказку)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338"/>
            <a:ext cx="9144000" cy="850900"/>
          </a:xfrm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Допиши сказку «Суффиксы»</a:t>
            </a:r>
          </a:p>
        </p:txBody>
      </p:sp>
    </p:spTree>
    <p:extLst>
      <p:ext uri="{BB962C8B-B14F-4D97-AF65-F5344CB8AC3E}">
        <p14:creationId xmlns:p14="http://schemas.microsoft.com/office/powerpoint/2010/main" val="2328466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665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anose="02040502050405020303" pitchFamily="18" charset="0"/>
              </a:rPr>
              <a:t>Разгадай ребус и определи тему урока.</a:t>
            </a:r>
          </a:p>
        </p:txBody>
      </p:sp>
      <p:pic>
        <p:nvPicPr>
          <p:cNvPr id="5" name="Picture 2" descr="rebusi po russkom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88840"/>
            <a:ext cx="6768752" cy="1872208"/>
          </a:xfrm>
          <a:prstGeom prst="rect">
            <a:avLst/>
          </a:prstGeom>
          <a:noFill/>
          <a:ln w="38100">
            <a:solidFill>
              <a:srgbClr val="FF3305"/>
            </a:solidFill>
          </a:ln>
        </p:spPr>
      </p:pic>
      <p:pic>
        <p:nvPicPr>
          <p:cNvPr id="8" name="Picture 4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544664"/>
            <a:ext cx="2483769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3"/>
          <p:cNvSpPr txBox="1">
            <a:spLocks/>
          </p:cNvSpPr>
          <p:nvPr/>
        </p:nvSpPr>
        <p:spPr>
          <a:xfrm>
            <a:off x="1475656" y="4509120"/>
            <a:ext cx="554461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anose="02040502050405020303" pitchFamily="18" charset="0"/>
              </a:rPr>
              <a:t>СУФФИКС</a:t>
            </a:r>
          </a:p>
        </p:txBody>
      </p:sp>
    </p:spTree>
    <p:extLst>
      <p:ext uri="{BB962C8B-B14F-4D97-AF65-F5344CB8AC3E}">
        <p14:creationId xmlns:p14="http://schemas.microsoft.com/office/powerpoint/2010/main" val="36070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www.graycell.ru/picture/big/snegurochk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785794"/>
            <a:ext cx="2500306" cy="2500306"/>
          </a:xfrm>
          <a:prstGeom prst="rect">
            <a:avLst/>
          </a:prstGeom>
          <a:noFill/>
        </p:spPr>
      </p:pic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395536" y="33355"/>
            <a:ext cx="8229600" cy="850106"/>
          </a:xfrm>
        </p:spPr>
        <p:txBody>
          <a:bodyPr/>
          <a:lstStyle/>
          <a:p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anose="02040502050405020303" pitchFamily="18" charset="0"/>
              </a:rPr>
              <a:t>Наблюдение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69302" y="1772816"/>
            <a:ext cx="8229600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Georgia" panose="02040502050405020303" pitchFamily="18" charset="0"/>
              </a:rPr>
              <a:t> </a:t>
            </a:r>
            <a:endParaRPr lang="ru-RU" b="1" dirty="0">
              <a:latin typeface="Georgia" panose="02040502050405020303" pitchFamily="18" charset="0"/>
            </a:endParaRPr>
          </a:p>
        </p:txBody>
      </p:sp>
      <p:sp>
        <p:nvSpPr>
          <p:cNvPr id="1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857232"/>
            <a:ext cx="8543956" cy="452596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3200" b="1" dirty="0">
                <a:solidFill>
                  <a:schemeClr val="folHlink"/>
                </a:solidFill>
              </a:rPr>
              <a:t>Объясните значение слов:  </a:t>
            </a:r>
            <a:endParaRPr lang="ru-RU" sz="3200" b="1" dirty="0"/>
          </a:p>
          <a:p>
            <a:pPr eaLnBrk="1" hangingPunct="1">
              <a:lnSpc>
                <a:spcPct val="80000"/>
              </a:lnSpc>
            </a:pPr>
            <a:r>
              <a:rPr lang="ru-RU" sz="3600" b="1" dirty="0"/>
              <a:t>снег                         </a:t>
            </a:r>
          </a:p>
          <a:p>
            <a:pPr>
              <a:lnSpc>
                <a:spcPct val="80000"/>
              </a:lnSpc>
            </a:pPr>
            <a:r>
              <a:rPr lang="ru-RU" sz="3600" b="1" dirty="0"/>
              <a:t>снежный</a:t>
            </a:r>
          </a:p>
          <a:p>
            <a:pPr eaLnBrk="1" hangingPunct="1">
              <a:lnSpc>
                <a:spcPct val="80000"/>
              </a:lnSpc>
            </a:pPr>
            <a:r>
              <a:rPr lang="ru-RU" sz="3600" b="1" dirty="0"/>
              <a:t>снеговик     </a:t>
            </a:r>
          </a:p>
          <a:p>
            <a:pPr eaLnBrk="1" hangingPunct="1">
              <a:lnSpc>
                <a:spcPct val="80000"/>
              </a:lnSpc>
            </a:pPr>
            <a:r>
              <a:rPr lang="ru-RU" sz="3600" b="1" dirty="0"/>
              <a:t>снежинка</a:t>
            </a:r>
          </a:p>
          <a:p>
            <a:pPr eaLnBrk="1" hangingPunct="1">
              <a:lnSpc>
                <a:spcPct val="80000"/>
              </a:lnSpc>
            </a:pPr>
            <a:r>
              <a:rPr lang="ru-RU" sz="3600" b="1" dirty="0"/>
              <a:t>снегурочка</a:t>
            </a:r>
          </a:p>
          <a:p>
            <a:pPr>
              <a:lnSpc>
                <a:spcPct val="80000"/>
              </a:lnSpc>
            </a:pPr>
            <a:r>
              <a:rPr lang="ru-RU" sz="3200" b="1" dirty="0">
                <a:solidFill>
                  <a:schemeClr val="hlink"/>
                </a:solidFill>
              </a:rPr>
              <a:t>С помощью какой морфемы мы получаем новые слова?</a:t>
            </a:r>
          </a:p>
          <a:p>
            <a:pPr>
              <a:lnSpc>
                <a:spcPct val="80000"/>
              </a:lnSpc>
            </a:pPr>
            <a:r>
              <a:rPr lang="ru-RU" sz="3200" b="1" dirty="0">
                <a:solidFill>
                  <a:schemeClr val="hlink"/>
                </a:solidFill>
              </a:rPr>
              <a:t>Где стоит суффикс по отношению к корню?</a:t>
            </a:r>
          </a:p>
          <a:p>
            <a:pPr>
              <a:lnSpc>
                <a:spcPct val="80000"/>
              </a:lnSpc>
            </a:pPr>
            <a:r>
              <a:rPr lang="ru-RU" sz="3200" b="1" dirty="0">
                <a:solidFill>
                  <a:schemeClr val="hlink"/>
                </a:solidFill>
              </a:rPr>
              <a:t>Для чего служит суффикс?</a:t>
            </a:r>
          </a:p>
          <a:p>
            <a:pPr>
              <a:lnSpc>
                <a:spcPct val="80000"/>
              </a:lnSpc>
            </a:pPr>
            <a:r>
              <a:rPr lang="ru-RU" sz="3200" b="1" dirty="0">
                <a:solidFill>
                  <a:schemeClr val="hlink"/>
                </a:solidFill>
              </a:rPr>
              <a:t>Сформулируйте определение суффикса.</a:t>
            </a:r>
          </a:p>
          <a:p>
            <a:pPr>
              <a:lnSpc>
                <a:spcPct val="80000"/>
              </a:lnSpc>
            </a:pPr>
            <a:r>
              <a:rPr lang="ru-RU" sz="3200" b="1" dirty="0">
                <a:solidFill>
                  <a:schemeClr val="hlink"/>
                </a:solidFill>
              </a:rPr>
              <a:t>Проверьте себя по учебнику.</a:t>
            </a:r>
          </a:p>
        </p:txBody>
      </p:sp>
      <p:pic>
        <p:nvPicPr>
          <p:cNvPr id="9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0" y="1500174"/>
            <a:ext cx="1459229" cy="192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67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1728192"/>
          </a:xfrm>
          <a:solidFill>
            <a:schemeClr val="bg1">
              <a:alpha val="94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b="1" i="1" dirty="0">
                <a:latin typeface="Georgia" panose="02040502050405020303" pitchFamily="18" charset="0"/>
              </a:rPr>
              <a:t>Суффикс – значимая часть слова, которая находится после корня или после другого суффикса.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355"/>
            <a:ext cx="8229600" cy="850106"/>
          </a:xfrm>
        </p:spPr>
        <p:txBody>
          <a:bodyPr/>
          <a:lstStyle/>
          <a:p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anose="02040502050405020303" pitchFamily="18" charset="0"/>
              </a:rPr>
              <a:t>Вывод: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39552" y="3514998"/>
            <a:ext cx="8229600" cy="1224136"/>
          </a:xfrm>
          <a:prstGeom prst="rect">
            <a:avLst/>
          </a:prstGeom>
          <a:solidFill>
            <a:schemeClr val="bg1">
              <a:alpha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b="1" i="1" dirty="0">
                <a:latin typeface="Georgia" panose="02040502050405020303" pitchFamily="18" charset="0"/>
              </a:rPr>
              <a:t>Суффикс служит для образования новых слов и их форм.</a:t>
            </a:r>
          </a:p>
        </p:txBody>
      </p:sp>
    </p:spTree>
    <p:extLst>
      <p:ext uri="{BB962C8B-B14F-4D97-AF65-F5344CB8AC3E}">
        <p14:creationId xmlns:p14="http://schemas.microsoft.com/office/powerpoint/2010/main" val="3043042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355"/>
            <a:ext cx="8229600" cy="850106"/>
          </a:xfrm>
        </p:spPr>
        <p:txBody>
          <a:bodyPr/>
          <a:lstStyle/>
          <a:p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anose="02040502050405020303" pitchFamily="18" charset="0"/>
              </a:rPr>
              <a:t>               Закрепление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31979" y="836712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sz="3200" b="1" i="1" dirty="0">
                <a:solidFill>
                  <a:srgbClr val="7030A0"/>
                </a:solidFill>
                <a:latin typeface="Georgia" panose="02040502050405020303" pitchFamily="18" charset="0"/>
              </a:rPr>
              <a:t>Запишите слова, содержащие  суффиксы и имеющие следующие значения: 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9513" y="1772816"/>
            <a:ext cx="8964488" cy="3744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2800" b="1" dirty="0">
                <a:latin typeface="Georgia" panose="02040502050405020303" pitchFamily="18" charset="0"/>
              </a:rPr>
              <a:t>Детёныш лося.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2800" b="1" dirty="0">
                <a:latin typeface="Georgia" panose="02040502050405020303" pitchFamily="18" charset="0"/>
              </a:rPr>
              <a:t>Домашняя посуда, предназначенная для приготовления чая.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2800" b="1" dirty="0">
                <a:latin typeface="Georgia" panose="02040502050405020303" pitchFamily="18" charset="0"/>
              </a:rPr>
              <a:t>Рабочий по уборке двора.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2800" b="1" dirty="0">
                <a:latin typeface="Georgia" panose="02040502050405020303" pitchFamily="18" charset="0"/>
              </a:rPr>
              <a:t>Маленький дом.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2800" b="1" dirty="0">
                <a:latin typeface="Georgia" panose="02040502050405020303" pitchFamily="18" charset="0"/>
              </a:rPr>
              <a:t>Человек, играющий на баяне.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2800" b="1" dirty="0">
                <a:latin typeface="Georgia" panose="02040502050405020303" pitchFamily="18" charset="0"/>
              </a:rPr>
              <a:t>Предмет, сделанный из серебра.</a:t>
            </a:r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2843808" y="5373216"/>
            <a:ext cx="6192688" cy="147983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ru-RU" b="1" i="1" dirty="0">
                <a:solidFill>
                  <a:schemeClr val="tx2"/>
                </a:solidFill>
                <a:latin typeface="Georgia" panose="02040502050405020303" pitchFamily="18" charset="0"/>
              </a:rPr>
              <a:t>      Лосёнок, чайник, </a:t>
            </a:r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ru-RU" b="1" i="1" dirty="0">
                <a:solidFill>
                  <a:schemeClr val="tx2"/>
                </a:solidFill>
                <a:latin typeface="Georgia" panose="02040502050405020303" pitchFamily="18" charset="0"/>
              </a:rPr>
              <a:t>  дворник, домик, баянист,  серебряный.</a:t>
            </a:r>
          </a:p>
        </p:txBody>
      </p:sp>
    </p:spTree>
    <p:extLst>
      <p:ext uri="{BB962C8B-B14F-4D97-AF65-F5344CB8AC3E}">
        <p14:creationId xmlns:p14="http://schemas.microsoft.com/office/powerpoint/2010/main" val="322519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c8f36ea6f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476672"/>
            <a:ext cx="8280920" cy="5904656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0731" y="1718792"/>
            <a:ext cx="75608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каком слове нет суффикса – чик- 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переводчик;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батончик;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пончик;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диванчик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33355"/>
            <a:ext cx="9036496" cy="850106"/>
          </a:xfrm>
        </p:spPr>
        <p:txBody>
          <a:bodyPr>
            <a:normAutofit/>
          </a:bodyPr>
          <a:lstStyle/>
          <a:p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anose="02040502050405020303" pitchFamily="18" charset="0"/>
              </a:rPr>
              <a:t>       Значение суффиксов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96588" y="760387"/>
            <a:ext cx="8649277" cy="1384995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i="1" dirty="0">
                <a:solidFill>
                  <a:schemeClr val="bg1"/>
                </a:solidFill>
                <a:latin typeface="Georgia" panose="02040502050405020303" pitchFamily="18" charset="0"/>
              </a:rPr>
              <a:t>«Где кто живёт?» </a:t>
            </a:r>
            <a:r>
              <a:rPr lang="ru-RU" sz="2400" b="1" i="1" dirty="0">
                <a:solidFill>
                  <a:schemeClr val="tx1"/>
                </a:solidFill>
                <a:latin typeface="Georgia" panose="02040502050405020303" pitchFamily="18" charset="0"/>
              </a:rPr>
              <a:t>выделите суффиксы, с помощью которых образованы названия лиц по месту жительства.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15209" y="2096631"/>
            <a:ext cx="4472815" cy="3744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800" b="1" dirty="0">
              <a:latin typeface="Georgia" panose="02040502050405020303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877733" y="2384662"/>
            <a:ext cx="2736303" cy="4068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>
                <a:latin typeface="Georgia" panose="02040502050405020303" pitchFamily="18" charset="0"/>
              </a:rPr>
              <a:t>Москва</a:t>
            </a:r>
          </a:p>
          <a:p>
            <a:pPr marL="0" indent="0">
              <a:buNone/>
            </a:pPr>
            <a:r>
              <a:rPr lang="ru-RU" sz="2800" b="1" dirty="0">
                <a:latin typeface="Georgia" panose="02040502050405020303" pitchFamily="18" charset="0"/>
              </a:rPr>
              <a:t>Петербург </a:t>
            </a:r>
          </a:p>
          <a:p>
            <a:pPr marL="0" indent="0">
              <a:buNone/>
            </a:pPr>
            <a:r>
              <a:rPr lang="ru-RU" sz="2800" b="1" dirty="0">
                <a:latin typeface="Georgia" panose="02040502050405020303" pitchFamily="18" charset="0"/>
              </a:rPr>
              <a:t>Астрахань</a:t>
            </a:r>
          </a:p>
          <a:p>
            <a:pPr marL="0" indent="0">
              <a:buNone/>
            </a:pPr>
            <a:r>
              <a:rPr lang="ru-RU" sz="2800" b="1" dirty="0">
                <a:latin typeface="Georgia" panose="02040502050405020303" pitchFamily="18" charset="0"/>
              </a:rPr>
              <a:t>Иркутск</a:t>
            </a:r>
          </a:p>
          <a:p>
            <a:pPr marL="0" indent="0">
              <a:buNone/>
            </a:pPr>
            <a:r>
              <a:rPr lang="ru-RU" sz="2800" b="1" dirty="0">
                <a:latin typeface="Georgia" panose="02040502050405020303" pitchFamily="18" charset="0"/>
              </a:rPr>
              <a:t>Сибирь</a:t>
            </a:r>
          </a:p>
          <a:p>
            <a:pPr marL="0" indent="0">
              <a:buNone/>
            </a:pPr>
            <a:r>
              <a:rPr lang="ru-RU" sz="2800" b="1" dirty="0">
                <a:latin typeface="Georgia" panose="02040502050405020303" pitchFamily="18" charset="0"/>
              </a:rPr>
              <a:t>Рязань</a:t>
            </a:r>
          </a:p>
          <a:p>
            <a:pPr marL="0" indent="0">
              <a:buNone/>
            </a:pPr>
            <a:r>
              <a:rPr lang="ru-RU" sz="2800" b="1" dirty="0">
                <a:latin typeface="Georgia" panose="02040502050405020303" pitchFamily="18" charset="0"/>
              </a:rPr>
              <a:t>России</a:t>
            </a: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932040" y="2384662"/>
            <a:ext cx="2736303" cy="4068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>
                <a:latin typeface="Georgia" panose="02040502050405020303" pitchFamily="18" charset="0"/>
              </a:rPr>
              <a:t>москв</a:t>
            </a:r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ич</a:t>
            </a:r>
          </a:p>
          <a:p>
            <a:pPr marL="0" indent="0">
              <a:buNone/>
            </a:pPr>
            <a:r>
              <a:rPr lang="ru-RU" sz="2800" b="1" dirty="0">
                <a:latin typeface="Georgia" panose="02040502050405020303" pitchFamily="18" charset="0"/>
              </a:rPr>
              <a:t>петербурж</a:t>
            </a:r>
            <a:r>
              <a:rPr lang="ru-RU" sz="2800" b="1" dirty="0">
                <a:solidFill>
                  <a:srgbClr val="FF0000"/>
                </a:solidFill>
                <a:latin typeface="Georgia" panose="02040502050405020303" pitchFamily="18" charset="0"/>
              </a:rPr>
              <a:t>ец</a:t>
            </a:r>
          </a:p>
          <a:p>
            <a:pPr marL="0" indent="0">
              <a:buNone/>
            </a:pPr>
            <a:r>
              <a:rPr lang="ru-RU" sz="2800" b="1" dirty="0" err="1">
                <a:latin typeface="Georgia" panose="02040502050405020303" pitchFamily="18" charset="0"/>
              </a:rPr>
              <a:t>астрахан</a:t>
            </a:r>
            <a:r>
              <a:rPr lang="ru-RU" sz="2800" b="1" dirty="0" err="1">
                <a:solidFill>
                  <a:srgbClr val="C00000"/>
                </a:solidFill>
                <a:latin typeface="Georgia" panose="02040502050405020303" pitchFamily="18" charset="0"/>
              </a:rPr>
              <a:t>ец</a:t>
            </a:r>
            <a:endParaRPr lang="ru-RU" sz="2800" b="1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b="1" dirty="0">
                <a:latin typeface="Georgia" panose="02040502050405020303" pitchFamily="18" charset="0"/>
              </a:rPr>
              <a:t>иркут</a:t>
            </a:r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янин</a:t>
            </a:r>
          </a:p>
          <a:p>
            <a:pPr marL="0" indent="0">
              <a:buNone/>
            </a:pPr>
            <a:r>
              <a:rPr lang="ru-RU" sz="2800" b="1" dirty="0">
                <a:latin typeface="Georgia" panose="02040502050405020303" pitchFamily="18" charset="0"/>
              </a:rPr>
              <a:t>сибир</a:t>
            </a:r>
            <a:r>
              <a:rPr lang="ru-RU" sz="2800" b="1" dirty="0">
                <a:solidFill>
                  <a:srgbClr val="FF0000"/>
                </a:solidFill>
                <a:latin typeface="Georgia" panose="02040502050405020303" pitchFamily="18" charset="0"/>
              </a:rPr>
              <a:t>як</a:t>
            </a:r>
          </a:p>
          <a:p>
            <a:pPr marL="0" indent="0">
              <a:buNone/>
            </a:pPr>
            <a:r>
              <a:rPr lang="ru-RU" sz="2800" b="1" dirty="0" err="1">
                <a:latin typeface="Georgia" panose="02040502050405020303" pitchFamily="18" charset="0"/>
              </a:rPr>
              <a:t>рязан</a:t>
            </a:r>
            <a:r>
              <a:rPr lang="ru-RU" sz="2800" b="1" dirty="0" err="1">
                <a:solidFill>
                  <a:srgbClr val="C00000"/>
                </a:solidFill>
                <a:latin typeface="Georgia" panose="02040502050405020303" pitchFamily="18" charset="0"/>
              </a:rPr>
              <a:t>ец</a:t>
            </a:r>
            <a:endParaRPr lang="ru-RU" sz="2800" b="1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b="1" dirty="0">
                <a:latin typeface="Georgia" panose="02040502050405020303" pitchFamily="18" charset="0"/>
              </a:rPr>
              <a:t>росси</a:t>
            </a:r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янин</a:t>
            </a:r>
          </a:p>
        </p:txBody>
      </p:sp>
    </p:spTree>
    <p:extLst>
      <p:ext uri="{BB962C8B-B14F-4D97-AF65-F5344CB8AC3E}">
        <p14:creationId xmlns:p14="http://schemas.microsoft.com/office/powerpoint/2010/main" val="2020583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364051" y="764704"/>
            <a:ext cx="8229600" cy="12241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b="1" i="1" dirty="0">
                <a:latin typeface="Georgia" panose="02040502050405020303" pitchFamily="18" charset="0"/>
              </a:rPr>
              <a:t>Подберите слова с суффиксами, имеющими следующие значения: 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371376" y="2564904"/>
            <a:ext cx="8229600" cy="3168352"/>
          </a:xfrm>
          <a:prstGeom prst="rect">
            <a:avLst/>
          </a:prstGeom>
          <a:solidFill>
            <a:schemeClr val="bg1">
              <a:alpha val="92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b="1" dirty="0">
                <a:latin typeface="Georgia" panose="02040502050405020303" pitchFamily="18" charset="0"/>
              </a:rPr>
              <a:t> Название лиц по роду их занятий, профессии: 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- </a:t>
            </a:r>
            <a:r>
              <a:rPr lang="ru-RU" b="1" dirty="0" err="1">
                <a:solidFill>
                  <a:srgbClr val="C00000"/>
                </a:solidFill>
                <a:latin typeface="Georgia" panose="02040502050405020303" pitchFamily="18" charset="0"/>
              </a:rPr>
              <a:t>тель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, - </a:t>
            </a:r>
            <a:r>
              <a:rPr lang="ru-RU" b="1" dirty="0" err="1">
                <a:solidFill>
                  <a:srgbClr val="C00000"/>
                </a:solidFill>
                <a:latin typeface="Georgia" panose="02040502050405020303" pitchFamily="18" charset="0"/>
              </a:rPr>
              <a:t>ист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, - чик, - </a:t>
            </a:r>
            <a:r>
              <a:rPr lang="ru-RU" b="1" dirty="0" err="1">
                <a:solidFill>
                  <a:srgbClr val="C00000"/>
                </a:solidFill>
                <a:latin typeface="Georgia" panose="02040502050405020303" pitchFamily="18" charset="0"/>
              </a:rPr>
              <a:t>щик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,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                       - ник</a:t>
            </a:r>
            <a:r>
              <a:rPr lang="ru-RU" b="1" dirty="0">
                <a:latin typeface="Georgia" panose="02040502050405020303" pitchFamily="18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b="1" dirty="0">
                <a:latin typeface="Georgia" panose="02040502050405020303" pitchFamily="18" charset="0"/>
              </a:rPr>
              <a:t>      Писа</a:t>
            </a:r>
            <a:r>
              <a:rPr lang="ru-RU" b="1" dirty="0">
                <a:solidFill>
                  <a:schemeClr val="tx2"/>
                </a:solidFill>
                <a:latin typeface="Georgia" panose="02040502050405020303" pitchFamily="18" charset="0"/>
              </a:rPr>
              <a:t>тель</a:t>
            </a:r>
            <a:r>
              <a:rPr lang="ru-RU" b="1" dirty="0">
                <a:latin typeface="Georgia" panose="02040502050405020303" pitchFamily="18" charset="0"/>
              </a:rPr>
              <a:t>, горн</a:t>
            </a:r>
            <a:r>
              <a:rPr lang="ru-RU" b="1" dirty="0">
                <a:solidFill>
                  <a:schemeClr val="tx2"/>
                </a:solidFill>
                <a:latin typeface="Georgia" panose="02040502050405020303" pitchFamily="18" charset="0"/>
              </a:rPr>
              <a:t>ист</a:t>
            </a:r>
            <a:r>
              <a:rPr lang="ru-RU" b="1" dirty="0">
                <a:latin typeface="Georgia" panose="02040502050405020303" pitchFamily="18" charset="0"/>
              </a:rPr>
              <a:t>, развед</a:t>
            </a:r>
            <a:r>
              <a:rPr lang="ru-RU" b="1" dirty="0">
                <a:solidFill>
                  <a:schemeClr val="tx2"/>
                </a:solidFill>
                <a:latin typeface="Georgia" panose="02040502050405020303" pitchFamily="18" charset="0"/>
              </a:rPr>
              <a:t>чик</a:t>
            </a:r>
            <a:r>
              <a:rPr lang="ru-RU" b="1" dirty="0">
                <a:latin typeface="Georgia" panose="02040502050405020303" pitchFamily="18" charset="0"/>
              </a:rPr>
              <a:t>,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b="1" dirty="0">
                <a:latin typeface="Georgia" panose="02040502050405020303" pitchFamily="18" charset="0"/>
              </a:rPr>
              <a:t>         камен</a:t>
            </a:r>
            <a:r>
              <a:rPr lang="ru-RU" b="1" dirty="0">
                <a:solidFill>
                  <a:schemeClr val="tx2"/>
                </a:solidFill>
                <a:latin typeface="Georgia" panose="02040502050405020303" pitchFamily="18" charset="0"/>
              </a:rPr>
              <a:t>щик</a:t>
            </a:r>
            <a:r>
              <a:rPr lang="ru-RU" b="1" dirty="0">
                <a:latin typeface="Georgia" panose="02040502050405020303" pitchFamily="18" charset="0"/>
              </a:rPr>
              <a:t>, охот</a:t>
            </a:r>
            <a:r>
              <a:rPr lang="ru-RU" b="1" dirty="0">
                <a:solidFill>
                  <a:schemeClr val="tx2"/>
                </a:solidFill>
                <a:latin typeface="Georgia" panose="02040502050405020303" pitchFamily="18" charset="0"/>
              </a:rPr>
              <a:t>ник</a:t>
            </a:r>
            <a:r>
              <a:rPr lang="ru-RU" b="1" dirty="0">
                <a:latin typeface="Georgia" panose="02040502050405020303" pitchFamily="18" charset="0"/>
              </a:rPr>
              <a:t>.</a:t>
            </a:r>
          </a:p>
        </p:txBody>
      </p:sp>
      <p:pic>
        <p:nvPicPr>
          <p:cNvPr id="9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037" y="4928052"/>
            <a:ext cx="1459229" cy="192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3"/>
          <p:cNvSpPr>
            <a:spLocks noGrp="1"/>
          </p:cNvSpPr>
          <p:nvPr>
            <p:ph type="title"/>
          </p:nvPr>
        </p:nvSpPr>
        <p:spPr>
          <a:xfrm>
            <a:off x="107504" y="33355"/>
            <a:ext cx="9036496" cy="850106"/>
          </a:xfrm>
        </p:spPr>
        <p:txBody>
          <a:bodyPr>
            <a:normAutofit/>
          </a:bodyPr>
          <a:lstStyle/>
          <a:p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anose="02040502050405020303" pitchFamily="18" charset="0"/>
              </a:rPr>
              <a:t>       Значение суффиксов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2434851" y="4061190"/>
            <a:ext cx="549843" cy="360363"/>
            <a:chOff x="6300788" y="5768862"/>
            <a:chExt cx="549843" cy="360363"/>
          </a:xfrm>
        </p:grpSpPr>
        <p:sp>
          <p:nvSpPr>
            <p:cNvPr id="12" name="Line 21"/>
            <p:cNvSpPr>
              <a:spLocks noChangeShapeType="1"/>
            </p:cNvSpPr>
            <p:nvPr/>
          </p:nvSpPr>
          <p:spPr bwMode="auto">
            <a:xfrm flipV="1">
              <a:off x="6300788" y="5768862"/>
              <a:ext cx="298013" cy="323962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22"/>
            <p:cNvSpPr>
              <a:spLocks noChangeShapeType="1"/>
            </p:cNvSpPr>
            <p:nvPr/>
          </p:nvSpPr>
          <p:spPr bwMode="auto">
            <a:xfrm>
              <a:off x="6598801" y="5768862"/>
              <a:ext cx="251830" cy="360363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486176" y="4024789"/>
            <a:ext cx="549843" cy="360363"/>
            <a:chOff x="6300788" y="5768862"/>
            <a:chExt cx="549843" cy="360363"/>
          </a:xfrm>
        </p:grpSpPr>
        <p:sp>
          <p:nvSpPr>
            <p:cNvPr id="15" name="Line 21"/>
            <p:cNvSpPr>
              <a:spLocks noChangeShapeType="1"/>
            </p:cNvSpPr>
            <p:nvPr/>
          </p:nvSpPr>
          <p:spPr bwMode="auto">
            <a:xfrm flipV="1">
              <a:off x="6300788" y="5768862"/>
              <a:ext cx="298013" cy="323962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22"/>
            <p:cNvSpPr>
              <a:spLocks noChangeShapeType="1"/>
            </p:cNvSpPr>
            <p:nvPr/>
          </p:nvSpPr>
          <p:spPr bwMode="auto">
            <a:xfrm>
              <a:off x="6598801" y="5768862"/>
              <a:ext cx="251830" cy="360363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7020272" y="4057311"/>
            <a:ext cx="549843" cy="360363"/>
            <a:chOff x="6300788" y="5768862"/>
            <a:chExt cx="549843" cy="360363"/>
          </a:xfrm>
        </p:grpSpPr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V="1">
              <a:off x="6300788" y="5768862"/>
              <a:ext cx="298013" cy="323962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>
              <a:off x="6598801" y="5768862"/>
              <a:ext cx="251830" cy="360363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999540" y="4716664"/>
            <a:ext cx="549843" cy="229463"/>
            <a:chOff x="6300788" y="5768862"/>
            <a:chExt cx="549843" cy="360363"/>
          </a:xfrm>
        </p:grpSpPr>
        <p:sp>
          <p:nvSpPr>
            <p:cNvPr id="21" name="Line 21"/>
            <p:cNvSpPr>
              <a:spLocks noChangeShapeType="1"/>
            </p:cNvSpPr>
            <p:nvPr/>
          </p:nvSpPr>
          <p:spPr bwMode="auto">
            <a:xfrm flipV="1">
              <a:off x="6300788" y="5768862"/>
              <a:ext cx="298013" cy="323962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>
              <a:off x="6598801" y="5768862"/>
              <a:ext cx="251830" cy="360363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5036019" y="4723119"/>
            <a:ext cx="549843" cy="257221"/>
            <a:chOff x="6300788" y="5768862"/>
            <a:chExt cx="549843" cy="360363"/>
          </a:xfrm>
        </p:grpSpPr>
        <p:sp>
          <p:nvSpPr>
            <p:cNvPr id="24" name="Line 21"/>
            <p:cNvSpPr>
              <a:spLocks noChangeShapeType="1"/>
            </p:cNvSpPr>
            <p:nvPr/>
          </p:nvSpPr>
          <p:spPr bwMode="auto">
            <a:xfrm flipV="1">
              <a:off x="6300788" y="5768862"/>
              <a:ext cx="298013" cy="323962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>
              <a:off x="6598801" y="5768862"/>
              <a:ext cx="251830" cy="360363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34346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587</Words>
  <Application>Microsoft Office PowerPoint</Application>
  <PresentationFormat>Экран (4:3)</PresentationFormat>
  <Paragraphs>93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Batang</vt:lpstr>
      <vt:lpstr>Arial</vt:lpstr>
      <vt:lpstr>Calibri</vt:lpstr>
      <vt:lpstr>Comic Sans MS</vt:lpstr>
      <vt:lpstr>Georgia</vt:lpstr>
      <vt:lpstr>Wingdings 2</vt:lpstr>
      <vt:lpstr>Тема Office</vt:lpstr>
      <vt:lpstr>1_Тема Office</vt:lpstr>
      <vt:lpstr>Разминка</vt:lpstr>
      <vt:lpstr>Презентация PowerPoint</vt:lpstr>
      <vt:lpstr>Разгадай ребус и определи тему урока.</vt:lpstr>
      <vt:lpstr>Наблюдение</vt:lpstr>
      <vt:lpstr>Вывод:</vt:lpstr>
      <vt:lpstr>               Закрепление</vt:lpstr>
      <vt:lpstr>Презентация PowerPoint</vt:lpstr>
      <vt:lpstr>       Значение суффиксов</vt:lpstr>
      <vt:lpstr>       Значение суффиксов</vt:lpstr>
      <vt:lpstr>       Значение суффиксов</vt:lpstr>
      <vt:lpstr>Презентация PowerPoint</vt:lpstr>
      <vt:lpstr>«З лишний»</vt:lpstr>
      <vt:lpstr>Придумай слово</vt:lpstr>
      <vt:lpstr>Рефлексия</vt:lpstr>
      <vt:lpstr>Допиши сказку «Суффиксы»</vt:lpstr>
    </vt:vector>
  </TitlesOfParts>
  <Company>DNA Project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DNA7 X86</dc:creator>
  <cp:lastModifiedBy>PK</cp:lastModifiedBy>
  <cp:revision>52</cp:revision>
  <dcterms:created xsi:type="dcterms:W3CDTF">2017-01-06T11:12:44Z</dcterms:created>
  <dcterms:modified xsi:type="dcterms:W3CDTF">2023-11-13T13:05:42Z</dcterms:modified>
</cp:coreProperties>
</file>