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3"/>
  </p:sldMasterIdLst>
  <p:notesMasterIdLst>
    <p:notesMasterId r:id="rId14"/>
  </p:notesMasterIdLst>
  <p:sldIdLst>
    <p:sldId id="258" r:id="rId4"/>
    <p:sldId id="262" r:id="rId5"/>
    <p:sldId id="267" r:id="rId6"/>
    <p:sldId id="342" r:id="rId7"/>
    <p:sldId id="343" r:id="rId8"/>
    <p:sldId id="344" r:id="rId9"/>
    <p:sldId id="268" r:id="rId10"/>
    <p:sldId id="270" r:id="rId11"/>
    <p:sldId id="345" r:id="rId12"/>
    <p:sldId id="282" r:id="rId13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700" autoAdjust="0"/>
  </p:normalViewPr>
  <p:slideViewPr>
    <p:cSldViewPr snapToGrid="0"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6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DA522D75-F214-4E86-B21E-AC57027191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8500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177DFF-14A5-4C4B-80E7-B1D2751A1316}" type="slidenum">
              <a:rPr lang="ru-RU"/>
              <a:pPr/>
              <a:t>1</a:t>
            </a:fld>
            <a:endParaRPr lang="ru-RU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b="1" dirty="0" smtClean="0"/>
          </a:p>
        </p:txBody>
      </p:sp>
    </p:spTree>
    <p:extLst>
      <p:ext uri="{BB962C8B-B14F-4D97-AF65-F5344CB8AC3E}">
        <p14:creationId xmlns:p14="http://schemas.microsoft.com/office/powerpoint/2010/main" val="9086476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488BB4-DA28-45FC-BF86-681FDB993639}" type="slidenum">
              <a:rPr lang="ru-RU"/>
              <a:pPr/>
              <a:t>10</a:t>
            </a:fld>
            <a:endParaRPr lang="ru-RU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5828306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D30FD8-0BA9-453A-A638-B005C1D5F4FB}" type="slidenum">
              <a:rPr lang="ru-RU"/>
              <a:pPr/>
              <a:t>2</a:t>
            </a:fld>
            <a:endParaRPr lang="ru-RU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2684979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F71837-4AB6-463D-8C5C-377D2F9CFCBC}" type="slidenum">
              <a:rPr lang="ru-RU"/>
              <a:pPr/>
              <a:t>3</a:t>
            </a:fld>
            <a:endParaRPr lang="ru-RU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8995334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D22E72-F737-4A2B-975C-85FF8D3A113A}" type="slidenum">
              <a:rPr lang="ru-RU"/>
              <a:pPr/>
              <a:t>4</a:t>
            </a:fld>
            <a:endParaRPr lang="ru-RU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852429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E88AC1-E511-4533-B410-684423CD8034}" type="slidenum">
              <a:rPr lang="ru-RU"/>
              <a:pPr/>
              <a:t>5</a:t>
            </a:fld>
            <a:endParaRPr lang="ru-RU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9210674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607B19-F7C3-4C02-82A7-8CDC9F69D9C8}" type="slidenum">
              <a:rPr lang="ru-RU"/>
              <a:pPr/>
              <a:t>6</a:t>
            </a:fld>
            <a:endParaRPr lang="ru-RU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217199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CA3B76-1D7B-47E2-A1BD-9225627EABF8}" type="slidenum">
              <a:rPr lang="ru-RU"/>
              <a:pPr/>
              <a:t>7</a:t>
            </a:fld>
            <a:endParaRPr lang="ru-RU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90708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56EDFB-4BA5-4E1D-897A-70E8C931C78B}" type="slidenum">
              <a:rPr lang="ru-RU"/>
              <a:pPr/>
              <a:t>8</a:t>
            </a:fld>
            <a:endParaRPr lang="ru-RU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4433273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B0BF91-7668-4559-B153-E03AD3A1051B}" type="slidenum">
              <a:rPr lang="ru-RU"/>
              <a:pPr/>
              <a:t>9</a:t>
            </a:fld>
            <a:endParaRPr lang="ru-RU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В следующих двух уроках ссылки на ячейки и функции обсуждаются более подробно.</a:t>
            </a:r>
          </a:p>
          <a:p>
            <a:pPr eaLnBrk="1" hangingPunct="1"/>
            <a:r>
              <a:rPr lang="ru-RU" b="1" smtClean="0"/>
              <a:t>Совет</a:t>
            </a:r>
            <a:r>
              <a:rPr lang="ru-RU" smtClean="0"/>
              <a:t>. Кнопка </a:t>
            </a:r>
            <a:r>
              <a:rPr lang="ru-RU" b="1" smtClean="0"/>
              <a:t>Сумма</a:t>
            </a:r>
            <a:r>
              <a:rPr lang="ru-RU" smtClean="0"/>
              <a:t> имеется также на вкладке </a:t>
            </a:r>
            <a:r>
              <a:rPr lang="ru-RU" b="1" smtClean="0"/>
              <a:t>Формулы</a:t>
            </a:r>
            <a:r>
              <a:rPr lang="ru-RU" smtClean="0"/>
              <a:t>. Работа с формулами возможна независимо от используемой вкладки, но для работы со сложными формулами (которые не рассматриваются в этой презентации) необходимо перейти на вкладку </a:t>
            </a:r>
            <a:r>
              <a:rPr lang="ru-RU" b="1" smtClean="0"/>
              <a:t>Формулы</a:t>
            </a:r>
            <a:r>
              <a:rPr lang="ru-RU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567140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 sz="44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 sz="3200">
                <a:solidFill>
                  <a:srgbClr val="FF9900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8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00775"/>
            <a:ext cx="2895600" cy="476250"/>
          </a:xfrm>
        </p:spPr>
        <p:txBody>
          <a:bodyPr/>
          <a:lstStyle>
            <a:lvl1pPr>
              <a:defRPr sz="1800" smtClean="0"/>
            </a:lvl1pPr>
          </a:lstStyle>
          <a:p>
            <a:pPr>
              <a:defRPr/>
            </a:pPr>
            <a:r>
              <a:rPr lang="ru-RU"/>
              <a:t>Ввод формул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z="1800" smtClean="0"/>
            </a:lvl1pPr>
          </a:lstStyle>
          <a:p>
            <a:pPr>
              <a:defRPr/>
            </a:pPr>
            <a:fld id="{A0BD2FF4-0125-492C-B541-C39887D31D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Ввод формул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3CE43F-7C9C-465E-B7C3-BFA5972E07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513" y="73025"/>
            <a:ext cx="214153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313" y="73025"/>
            <a:ext cx="6273800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Ввод формул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96513B-CCC3-4E16-9C2E-919870A8A0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13" y="73025"/>
            <a:ext cx="8229600" cy="609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0838" y="914400"/>
            <a:ext cx="4138612" cy="5029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1850" y="914400"/>
            <a:ext cx="4140200" cy="5029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Ввод формул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6D2EB-E2BD-4850-AD71-1B97E681BF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13" y="73025"/>
            <a:ext cx="8229600" cy="609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50838" y="914400"/>
            <a:ext cx="4138612" cy="5029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914400"/>
            <a:ext cx="4140200" cy="5029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Ввод формул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3B3AB-9570-4D48-BFF7-87691CCDB9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Ввод формул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2B81D-1EA6-4916-BA08-39F91C6287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Ввод формул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10C39-05BE-467C-B1C6-5D1C88FEF3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0838" y="914400"/>
            <a:ext cx="4138612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914400"/>
            <a:ext cx="41402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Ввод формул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52689D-BE41-4597-9469-AF7F47331C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Ввод формул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D69FD-F20A-4C02-B29A-117AFCD7EB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Ввод формул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4A2DDD-4A9A-4CC3-A857-50A8EFD625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Ввод формул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015440-F2B2-4019-8A79-CEABC61302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Ввод формул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241EB-7C36-498C-A52B-3DFF9DC1D2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kk-K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Ввод формул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D05002-B72B-4AD9-A144-AE3529B80E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5" cstate="print"/>
          <a:srcRect/>
          <a:stretch>
            <a:fillRect r="-16866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6572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spcAft>
                <a:spcPct val="75000"/>
              </a:spcAft>
              <a:defRPr/>
            </a:pPr>
            <a:endParaRPr lang="ru-RU" sz="2400">
              <a:solidFill>
                <a:schemeClr val="tx2"/>
              </a:solidFill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6200775"/>
            <a:ext cx="9144000" cy="6572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spcAft>
                <a:spcPct val="75000"/>
              </a:spcAft>
              <a:defRPr/>
            </a:pPr>
            <a:endParaRPr lang="ru-RU" sz="2400">
              <a:solidFill>
                <a:schemeClr val="tx2"/>
              </a:solidFill>
            </a:endParaRP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914400"/>
            <a:ext cx="8431212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14313" y="73025"/>
            <a:ext cx="822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007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1600" smtClean="0">
                <a:solidFill>
                  <a:srgbClr val="005AB4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17800" y="6200775"/>
            <a:ext cx="3708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ctr">
              <a:defRPr sz="1600" smtClean="0">
                <a:solidFill>
                  <a:srgbClr val="005AB4"/>
                </a:solidFill>
              </a:defRPr>
            </a:lvl1pPr>
          </a:lstStyle>
          <a:p>
            <a:pPr>
              <a:defRPr/>
            </a:pPr>
            <a:r>
              <a:rPr lang="ru-RU"/>
              <a:t>Ввод формул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007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r">
              <a:defRPr sz="1600" smtClean="0">
                <a:solidFill>
                  <a:srgbClr val="005AB4"/>
                </a:solidFill>
              </a:defRPr>
            </a:lvl1pPr>
          </a:lstStyle>
          <a:p>
            <a:pPr>
              <a:defRPr/>
            </a:pPr>
            <a:fld id="{27735AA5-64CE-4684-85C4-33FB91CE5D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0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</p:sldLayoutIdLst>
  <p:transition spd="med">
    <p:wipe dir="d"/>
  </p:transition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</a:defRPr>
      </a:lvl9pPr>
    </p:bodyStyle>
    <p:otherStyle>
      <a:defPPr>
        <a:defRPr lang="kk-K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53143" y="2219325"/>
            <a:ext cx="7768046" cy="1470025"/>
          </a:xfrm>
        </p:spPr>
        <p:txBody>
          <a:bodyPr/>
          <a:lstStyle/>
          <a:p>
            <a:pPr eaLnBrk="1" hangingPunct="1"/>
            <a:r>
              <a:rPr lang="ru-RU" dirty="0" smtClean="0"/>
              <a:t>Среднее </a:t>
            </a:r>
            <a:r>
              <a:rPr lang="ru-RU" dirty="0" smtClean="0"/>
              <a:t>арифметическое. Среднее значение величины</a:t>
            </a:r>
            <a:endParaRPr lang="ru-RU" dirty="0" smtClean="0">
              <a:cs typeface="Tahoma" pitchFamily="34" charset="0"/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gray">
          <a:xfrm>
            <a:off x="1297171" y="1212112"/>
            <a:ext cx="642206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 smtClean="0">
                <a:latin typeface="Tahoma" pitchFamily="34" charset="0"/>
              </a:rPr>
              <a:t>Учитель математики Кондратенко Е.Л.</a:t>
            </a:r>
            <a:endParaRPr lang="ru-RU" sz="2400" dirty="0">
              <a:latin typeface="Tahoma" pitchFamily="34" charset="0"/>
            </a:endParaRPr>
          </a:p>
        </p:txBody>
      </p:sp>
      <p:pic>
        <p:nvPicPr>
          <p:cNvPr id="5" name="Рисунок 4" descr="1362076524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69592" y="4065514"/>
            <a:ext cx="1755594" cy="22714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1158240" y="2559399"/>
            <a:ext cx="7285673" cy="2126216"/>
          </a:xfrm>
        </p:spPr>
        <p:txBody>
          <a:bodyPr/>
          <a:lstStyle/>
          <a:p>
            <a:r>
              <a:rPr lang="ru-RU" sz="6600" dirty="0" smtClean="0"/>
              <a:t>Спасибо за урок!</a:t>
            </a:r>
            <a:endParaRPr lang="ru-RU" sz="6600" b="1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249238" y="73025"/>
            <a:ext cx="8894762" cy="609600"/>
          </a:xfrm>
        </p:spPr>
        <p:txBody>
          <a:bodyPr/>
          <a:lstStyle/>
          <a:p>
            <a:pPr algn="ctr"/>
            <a:r>
              <a:rPr lang="ru-RU" dirty="0" smtClean="0"/>
              <a:t>М.В. Ломоносов	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48986" y="865188"/>
            <a:ext cx="4810827" cy="4659312"/>
          </a:xfrm>
        </p:spPr>
        <p:txBody>
          <a:bodyPr/>
          <a:lstStyle/>
          <a:p>
            <a:pPr marL="233363" indent="-233363">
              <a:spcAft>
                <a:spcPct val="75000"/>
              </a:spcAft>
              <a:buClr>
                <a:srgbClr val="FF9900"/>
              </a:buClr>
            </a:pPr>
            <a:endParaRPr lang="ru-RU" sz="2400" dirty="0"/>
          </a:p>
          <a:p>
            <a:pPr marL="233363" indent="-233363">
              <a:spcAft>
                <a:spcPct val="75000"/>
              </a:spcAft>
              <a:buClr>
                <a:srgbClr val="FF9900"/>
              </a:buClr>
            </a:pPr>
            <a:r>
              <a:rPr lang="ru-RU" sz="3200" dirty="0" smtClean="0"/>
              <a:t>Математику </a:t>
            </a:r>
            <a:r>
              <a:rPr lang="ru-RU" sz="3200" dirty="0"/>
              <a:t>уже </a:t>
            </a:r>
            <a:r>
              <a:rPr lang="ru-RU" sz="3200" dirty="0" smtClean="0"/>
              <a:t>затем учить </a:t>
            </a:r>
            <a:r>
              <a:rPr lang="ru-RU" sz="3200" dirty="0"/>
              <a:t>надо, что она </a:t>
            </a:r>
            <a:r>
              <a:rPr lang="ru-RU" sz="3200" dirty="0" smtClean="0"/>
              <a:t>ум в </a:t>
            </a:r>
            <a:r>
              <a:rPr lang="ru-RU" sz="3200" dirty="0"/>
              <a:t>порядок </a:t>
            </a:r>
            <a:r>
              <a:rPr lang="ru-RU" sz="3200" dirty="0" smtClean="0"/>
              <a:t>приводит.</a:t>
            </a:r>
          </a:p>
          <a:p>
            <a:pPr marL="233363" indent="-233363" algn="ctr">
              <a:spcAft>
                <a:spcPct val="75000"/>
              </a:spcAft>
              <a:buClr>
                <a:srgbClr val="FF9900"/>
              </a:buClr>
            </a:pPr>
            <a:endParaRPr lang="ru-RU" sz="3200" dirty="0" smtClean="0"/>
          </a:p>
          <a:p>
            <a:pPr marL="233363" indent="-233363" algn="r">
              <a:spcAft>
                <a:spcPct val="75000"/>
              </a:spcAft>
              <a:buClr>
                <a:srgbClr val="FF9900"/>
              </a:buClr>
            </a:pPr>
            <a:r>
              <a:rPr lang="ru-RU" sz="2800" i="1" dirty="0" smtClean="0">
                <a:latin typeface="Microsoft Sans Serif" pitchFamily="34" charset="0"/>
                <a:cs typeface="Microsoft Sans Serif" pitchFamily="34" charset="0"/>
              </a:rPr>
              <a:t>М.В. Ломоносов</a:t>
            </a:r>
            <a:endParaRPr lang="ru-RU" sz="2800" i="1" dirty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60428" y="6273209"/>
            <a:ext cx="4614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Слайд 1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68" y="1431334"/>
            <a:ext cx="3467318" cy="346731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3025"/>
            <a:ext cx="8027988" cy="614363"/>
          </a:xfrm>
        </p:spPr>
        <p:txBody>
          <a:bodyPr/>
          <a:lstStyle/>
          <a:p>
            <a:pPr algn="ctr" eaLnBrk="1" hangingPunct="1"/>
            <a:r>
              <a:rPr lang="ru-RU" dirty="0" smtClean="0"/>
              <a:t>Прочитайте числа:</a:t>
            </a: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2317898" y="1725945"/>
            <a:ext cx="5890437" cy="296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0" indent="-742950">
              <a:buAutoNum type="arabicParenR"/>
            </a:pPr>
            <a:r>
              <a:rPr lang="ru-RU" sz="3600" dirty="0" smtClean="0"/>
              <a:t>3,7</a:t>
            </a:r>
            <a:r>
              <a:rPr lang="ru-RU" sz="3600" dirty="0"/>
              <a:t>; </a:t>
            </a:r>
            <a:r>
              <a:rPr lang="ru-RU" sz="3600" dirty="0" smtClean="0"/>
              <a:t>3,5; 4,2</a:t>
            </a:r>
          </a:p>
          <a:p>
            <a:pPr marL="742950" lvl="0" indent="-742950">
              <a:buAutoNum type="arabicParenR"/>
            </a:pPr>
            <a:endParaRPr lang="ru-RU" sz="3600" dirty="0"/>
          </a:p>
          <a:p>
            <a:pPr marL="742950" lvl="0" indent="-742950">
              <a:buAutoNum type="arabicParenR"/>
            </a:pPr>
            <a:r>
              <a:rPr lang="ru-RU" sz="3600" dirty="0" smtClean="0"/>
              <a:t>85; 65; 60.			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2360428" y="6273209"/>
            <a:ext cx="4614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Слайд 2</a:t>
            </a:r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3025"/>
            <a:ext cx="8027988" cy="614363"/>
          </a:xfrm>
        </p:spPr>
        <p:txBody>
          <a:bodyPr/>
          <a:lstStyle/>
          <a:p>
            <a:pPr algn="ctr" eaLnBrk="1" hangingPunct="1"/>
            <a:r>
              <a:rPr lang="ru-RU" dirty="0" smtClean="0"/>
              <a:t>Закончите предложения:</a:t>
            </a:r>
          </a:p>
        </p:txBody>
      </p:sp>
      <p:sp>
        <p:nvSpPr>
          <p:cNvPr id="176131" name="Rectangle 3"/>
          <p:cNvSpPr>
            <a:spLocks noChangeArrowheads="1"/>
          </p:cNvSpPr>
          <p:nvPr/>
        </p:nvSpPr>
        <p:spPr bwMode="auto">
          <a:xfrm>
            <a:off x="348342" y="1201783"/>
            <a:ext cx="8673737" cy="4598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spcAft>
                <a:spcPct val="75000"/>
              </a:spcAft>
            </a:pPr>
            <a:r>
              <a:rPr lang="ru-RU" sz="2600" i="1" dirty="0"/>
              <a:t>Чтобы сложить десятичные дроби, надо </a:t>
            </a:r>
            <a:r>
              <a:rPr lang="ru-RU" sz="2600" i="1" dirty="0" smtClean="0"/>
              <a:t>…</a:t>
            </a:r>
            <a:endParaRPr lang="ru-RU" sz="2600" i="1" dirty="0"/>
          </a:p>
          <a:p>
            <a:pPr>
              <a:spcBef>
                <a:spcPct val="20000"/>
              </a:spcBef>
              <a:spcAft>
                <a:spcPct val="75000"/>
              </a:spcAft>
            </a:pPr>
            <a:r>
              <a:rPr lang="ru-RU" sz="2600" i="1" dirty="0" smtClean="0"/>
              <a:t>Чтобы </a:t>
            </a:r>
            <a:r>
              <a:rPr lang="ru-RU" sz="2600" i="1" dirty="0"/>
              <a:t>разделить десятичную дробь на натуральное число, надо</a:t>
            </a:r>
            <a:r>
              <a:rPr lang="ru-RU" sz="2600" i="1" dirty="0" smtClean="0"/>
              <a:t>…</a:t>
            </a:r>
          </a:p>
          <a:p>
            <a:pPr>
              <a:spcBef>
                <a:spcPct val="20000"/>
              </a:spcBef>
              <a:spcAft>
                <a:spcPct val="75000"/>
              </a:spcAft>
            </a:pPr>
            <a:r>
              <a:rPr lang="ru-RU" sz="2600" i="1" dirty="0" smtClean="0"/>
              <a:t>Чтобы </a:t>
            </a:r>
            <a:r>
              <a:rPr lang="ru-RU" sz="2600" i="1" dirty="0"/>
              <a:t>найти среднее арифметическое нескольких чисел, надо</a:t>
            </a:r>
            <a:r>
              <a:rPr lang="ru-RU" sz="2600" i="1" dirty="0" smtClean="0"/>
              <a:t>…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360428" y="6273209"/>
            <a:ext cx="4614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Слайд 3</a:t>
            </a:r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599" y="73025"/>
            <a:ext cx="8511363" cy="614363"/>
          </a:xfrm>
        </p:spPr>
        <p:txBody>
          <a:bodyPr/>
          <a:lstStyle/>
          <a:p>
            <a:pPr algn="ctr"/>
            <a:r>
              <a:rPr lang="ru-RU" dirty="0"/>
              <a:t>Вычислите устно</a:t>
            </a:r>
            <a:r>
              <a:rPr lang="ru-RU" dirty="0" smtClean="0"/>
              <a:t>:</a:t>
            </a:r>
          </a:p>
        </p:txBody>
      </p:sp>
      <p:sp>
        <p:nvSpPr>
          <p:cNvPr id="2054" name="Rectangle 3"/>
          <p:cNvSpPr>
            <a:spLocks noChangeArrowheads="1"/>
          </p:cNvSpPr>
          <p:nvPr/>
        </p:nvSpPr>
        <p:spPr bwMode="auto">
          <a:xfrm>
            <a:off x="365761" y="850200"/>
            <a:ext cx="8638902" cy="5115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4000" b="1" i="1" dirty="0"/>
              <a:t>1,4:2</a:t>
            </a:r>
            <a:endParaRPr lang="ru-RU" sz="4000" dirty="0"/>
          </a:p>
          <a:p>
            <a:r>
              <a:rPr lang="ru-RU" sz="4000" b="1" i="1" dirty="0" smtClean="0"/>
              <a:t>	2,8:7</a:t>
            </a:r>
            <a:endParaRPr lang="ru-RU" sz="4000" dirty="0"/>
          </a:p>
          <a:p>
            <a:r>
              <a:rPr lang="ru-RU" sz="4000" b="1" i="1" dirty="0" smtClean="0"/>
              <a:t>		0,15:3</a:t>
            </a:r>
            <a:endParaRPr lang="ru-RU" sz="4000" dirty="0"/>
          </a:p>
          <a:p>
            <a:r>
              <a:rPr lang="ru-RU" sz="4000" b="1" i="1" dirty="0" smtClean="0"/>
              <a:t>			0,24:6</a:t>
            </a:r>
            <a:endParaRPr lang="ru-RU" sz="4000" dirty="0"/>
          </a:p>
          <a:p>
            <a:r>
              <a:rPr lang="ru-RU" sz="4000" b="1" i="1" dirty="0" smtClean="0"/>
              <a:t>				4,5:5</a:t>
            </a:r>
            <a:endParaRPr lang="ru-RU" sz="4000" dirty="0"/>
          </a:p>
          <a:p>
            <a:r>
              <a:rPr lang="ru-RU" sz="4000" b="1" i="1" dirty="0" smtClean="0"/>
              <a:t>					0,48:6</a:t>
            </a:r>
            <a:endParaRPr lang="ru-RU" sz="4000" dirty="0"/>
          </a:p>
          <a:p>
            <a:r>
              <a:rPr lang="ru-RU" sz="4000" b="1" i="1" dirty="0" smtClean="0"/>
              <a:t>						0,4:5</a:t>
            </a:r>
            <a:endParaRPr lang="ru-RU" sz="4000" dirty="0"/>
          </a:p>
          <a:p>
            <a:r>
              <a:rPr lang="ru-RU" sz="4000" b="1" i="1" dirty="0" smtClean="0"/>
              <a:t>							0,2:4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2360428" y="6273209"/>
            <a:ext cx="4614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Слайд 4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" y="63500"/>
            <a:ext cx="8904288" cy="614363"/>
          </a:xfrm>
        </p:spPr>
        <p:txBody>
          <a:bodyPr/>
          <a:lstStyle/>
          <a:p>
            <a:pPr algn="ctr" eaLnBrk="1" hangingPunct="1"/>
            <a:r>
              <a:rPr lang="ru-RU" smtClean="0"/>
              <a:t>Заполните цепочку:</a:t>
            </a:r>
            <a:endParaRPr lang="ru-RU" dirty="0" smtClean="0"/>
          </a:p>
        </p:txBody>
      </p:sp>
      <p:sp>
        <p:nvSpPr>
          <p:cNvPr id="4102" name="Rectangle 3"/>
          <p:cNvSpPr>
            <a:spLocks noChangeArrowheads="1"/>
          </p:cNvSpPr>
          <p:nvPr/>
        </p:nvSpPr>
        <p:spPr bwMode="auto">
          <a:xfrm>
            <a:off x="708837" y="2454196"/>
            <a:ext cx="7917712" cy="120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6000" dirty="0"/>
              <a:t> </a:t>
            </a:r>
            <a:r>
              <a:rPr lang="ru-RU" sz="5400" dirty="0"/>
              <a:t>3,6 </a:t>
            </a:r>
            <a:r>
              <a:rPr lang="ru-RU" sz="5400" dirty="0" smtClean="0"/>
              <a:t>→ ?  → ? → ? →  ? </a:t>
            </a:r>
            <a:endParaRPr lang="ru-RU" sz="5400" dirty="0"/>
          </a:p>
        </p:txBody>
      </p:sp>
      <p:sp>
        <p:nvSpPr>
          <p:cNvPr id="13" name="TextBox 12"/>
          <p:cNvSpPr txBox="1"/>
          <p:nvPr/>
        </p:nvSpPr>
        <p:spPr>
          <a:xfrm>
            <a:off x="2360428" y="6273209"/>
            <a:ext cx="4614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Слайд 5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819180" y="1948288"/>
            <a:ext cx="7917712" cy="120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6000" dirty="0"/>
              <a:t> </a:t>
            </a:r>
            <a:r>
              <a:rPr lang="ru-RU" sz="2800" dirty="0" smtClean="0"/>
              <a:t>:0,4           -1,4         :2          +1,2</a:t>
            </a:r>
            <a:endParaRPr lang="ru-RU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239713" y="63500"/>
            <a:ext cx="8904287" cy="614363"/>
          </a:xfrm>
        </p:spPr>
        <p:txBody>
          <a:bodyPr/>
          <a:lstStyle/>
          <a:p>
            <a:pPr algn="ctr" eaLnBrk="1" hangingPunct="1"/>
            <a:r>
              <a:rPr lang="ru-RU" sz="2800" dirty="0" smtClean="0"/>
              <a:t>Задача 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60428" y="6273209"/>
            <a:ext cx="4614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Слайд </a:t>
            </a:r>
            <a:r>
              <a:rPr lang="ru-RU" dirty="0">
                <a:solidFill>
                  <a:schemeClr val="accent2"/>
                </a:solidFill>
              </a:rPr>
              <a:t>6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27055" y="1027611"/>
            <a:ext cx="8481275" cy="4894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2200" dirty="0" smtClean="0"/>
              <a:t>Девятиклассник </a:t>
            </a:r>
            <a:r>
              <a:rPr lang="ru-RU" sz="2200" dirty="0"/>
              <a:t>Вася Петров закончил учебный год со следующими оценками в аттестате</a:t>
            </a:r>
            <a:r>
              <a:rPr lang="ru-RU" sz="2200" dirty="0" smtClean="0"/>
              <a:t>:</a:t>
            </a:r>
          </a:p>
          <a:p>
            <a:endParaRPr lang="ru-RU" sz="2200" dirty="0"/>
          </a:p>
          <a:p>
            <a:r>
              <a:rPr lang="ru-RU" sz="2200" dirty="0"/>
              <a:t>Русский язык – </a:t>
            </a:r>
            <a:r>
              <a:rPr lang="ru-RU" sz="2200" dirty="0" smtClean="0"/>
              <a:t>4		</a:t>
            </a:r>
            <a:r>
              <a:rPr lang="ru-RU" sz="2200" dirty="0"/>
              <a:t>Химия – </a:t>
            </a:r>
            <a:r>
              <a:rPr lang="ru-RU" sz="2200" dirty="0" smtClean="0"/>
              <a:t>3</a:t>
            </a:r>
            <a:endParaRPr lang="ru-RU" sz="2200" dirty="0"/>
          </a:p>
          <a:p>
            <a:r>
              <a:rPr lang="ru-RU" sz="2200" dirty="0"/>
              <a:t>Алгебра – </a:t>
            </a:r>
            <a:r>
              <a:rPr lang="ru-RU" sz="2200" dirty="0" smtClean="0"/>
              <a:t>4			</a:t>
            </a:r>
            <a:r>
              <a:rPr lang="ru-RU" sz="2200" dirty="0"/>
              <a:t>География – </a:t>
            </a:r>
            <a:r>
              <a:rPr lang="ru-RU" sz="2200" dirty="0" smtClean="0"/>
              <a:t>5</a:t>
            </a:r>
            <a:endParaRPr lang="ru-RU" sz="2200" dirty="0"/>
          </a:p>
          <a:p>
            <a:r>
              <a:rPr lang="ru-RU" sz="2200" dirty="0"/>
              <a:t>Геометрия – </a:t>
            </a:r>
            <a:r>
              <a:rPr lang="ru-RU" sz="2200" dirty="0" smtClean="0"/>
              <a:t>3		Биология </a:t>
            </a:r>
            <a:r>
              <a:rPr lang="ru-RU" sz="2200" dirty="0"/>
              <a:t>– </a:t>
            </a:r>
            <a:r>
              <a:rPr lang="ru-RU" sz="2200" dirty="0" smtClean="0"/>
              <a:t>4</a:t>
            </a:r>
            <a:endParaRPr lang="ru-RU" sz="2200" dirty="0"/>
          </a:p>
          <a:p>
            <a:r>
              <a:rPr lang="ru-RU" sz="2200" dirty="0"/>
              <a:t>Литература – </a:t>
            </a:r>
            <a:r>
              <a:rPr lang="ru-RU" sz="2200" dirty="0" smtClean="0"/>
              <a:t>4		Музыка </a:t>
            </a:r>
            <a:r>
              <a:rPr lang="ru-RU" sz="2200" dirty="0"/>
              <a:t>– </a:t>
            </a:r>
            <a:r>
              <a:rPr lang="ru-RU" sz="2200" dirty="0" smtClean="0"/>
              <a:t>5</a:t>
            </a:r>
            <a:endParaRPr lang="ru-RU" sz="2200" dirty="0"/>
          </a:p>
          <a:p>
            <a:r>
              <a:rPr lang="ru-RU" sz="2200" dirty="0"/>
              <a:t>Английский язык – </a:t>
            </a:r>
            <a:r>
              <a:rPr lang="ru-RU" sz="2200" dirty="0" smtClean="0"/>
              <a:t>3		</a:t>
            </a:r>
            <a:r>
              <a:rPr lang="ru-RU" sz="2200" dirty="0"/>
              <a:t>Рисование – </a:t>
            </a:r>
            <a:r>
              <a:rPr lang="ru-RU" sz="2200" dirty="0" smtClean="0"/>
              <a:t>5</a:t>
            </a:r>
            <a:endParaRPr lang="ru-RU" sz="2200" dirty="0"/>
          </a:p>
          <a:p>
            <a:r>
              <a:rPr lang="ru-RU" sz="2200" dirty="0"/>
              <a:t>История – </a:t>
            </a:r>
            <a:r>
              <a:rPr lang="ru-RU" sz="2200" dirty="0" smtClean="0"/>
              <a:t>4			</a:t>
            </a:r>
            <a:r>
              <a:rPr lang="ru-RU" sz="2200" dirty="0"/>
              <a:t>Технология – </a:t>
            </a:r>
            <a:r>
              <a:rPr lang="ru-RU" sz="2200" dirty="0" smtClean="0"/>
              <a:t>5</a:t>
            </a:r>
            <a:endParaRPr lang="ru-RU" sz="2200" dirty="0"/>
          </a:p>
          <a:p>
            <a:r>
              <a:rPr lang="ru-RU" sz="2200" dirty="0"/>
              <a:t>Обществознание – </a:t>
            </a:r>
            <a:r>
              <a:rPr lang="ru-RU" sz="2200" dirty="0" smtClean="0"/>
              <a:t>4		</a:t>
            </a:r>
            <a:r>
              <a:rPr lang="ru-RU" sz="2200" dirty="0"/>
              <a:t>ОБЖ – </a:t>
            </a:r>
            <a:r>
              <a:rPr lang="ru-RU" sz="2200" dirty="0" smtClean="0"/>
              <a:t>4</a:t>
            </a:r>
            <a:endParaRPr lang="ru-RU" sz="2200" dirty="0"/>
          </a:p>
          <a:p>
            <a:r>
              <a:rPr lang="ru-RU" sz="2200" dirty="0"/>
              <a:t>Физика – </a:t>
            </a:r>
            <a:r>
              <a:rPr lang="ru-RU" sz="2200" dirty="0" smtClean="0"/>
              <a:t>4			</a:t>
            </a:r>
            <a:r>
              <a:rPr lang="ru-RU" sz="2200" dirty="0"/>
              <a:t>Физическая культура – </a:t>
            </a:r>
            <a:r>
              <a:rPr lang="ru-RU" sz="2200" dirty="0" smtClean="0"/>
              <a:t>5</a:t>
            </a:r>
          </a:p>
          <a:p>
            <a:endParaRPr lang="ru-RU" sz="2200" dirty="0"/>
          </a:p>
          <a:p>
            <a:r>
              <a:rPr lang="ru-RU" sz="2200" dirty="0" smtClean="0"/>
              <a:t>Сможет </a:t>
            </a:r>
            <a:r>
              <a:rPr lang="ru-RU" sz="2200" dirty="0"/>
              <a:t>ли поступить Вася в колледж, если проходной балл равен 3,8?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" y="63500"/>
            <a:ext cx="8904288" cy="614363"/>
          </a:xfrm>
        </p:spPr>
        <p:txBody>
          <a:bodyPr/>
          <a:lstStyle/>
          <a:p>
            <a:pPr algn="ctr" eaLnBrk="1" hangingPunct="1"/>
            <a:r>
              <a:rPr lang="ru-RU" dirty="0" smtClean="0"/>
              <a:t>Задача 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360428" y="6273209"/>
            <a:ext cx="4614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Слайд </a:t>
            </a:r>
            <a:r>
              <a:rPr lang="ru-RU" dirty="0">
                <a:solidFill>
                  <a:schemeClr val="accent2"/>
                </a:solidFill>
              </a:rPr>
              <a:t>7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60940" y="1166949"/>
            <a:ext cx="8013506" cy="385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2800" dirty="0"/>
              <a:t>Вася Петров окончил колледж машиностроения и пришёл работать на завод. Первые три месяца у него был испытательный срок с зарплатой 36 тыс. рублей. Затем его перевели на основную должность с зарплатой 60 тыс. </a:t>
            </a:r>
            <a:r>
              <a:rPr lang="ru-RU" sz="2800" dirty="0" smtClean="0"/>
              <a:t>рублей.</a:t>
            </a:r>
          </a:p>
          <a:p>
            <a:endParaRPr lang="ru-RU" sz="2800" dirty="0"/>
          </a:p>
          <a:p>
            <a:r>
              <a:rPr lang="ru-RU" sz="2800" dirty="0" smtClean="0"/>
              <a:t>Определите </a:t>
            </a:r>
            <a:r>
              <a:rPr lang="ru-RU" sz="2800" dirty="0"/>
              <a:t>среднюю зарплату Васи за отработанный год.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" y="63500"/>
            <a:ext cx="8904288" cy="614363"/>
          </a:xfrm>
        </p:spPr>
        <p:txBody>
          <a:bodyPr/>
          <a:lstStyle/>
          <a:p>
            <a:pPr algn="ctr"/>
            <a:r>
              <a:rPr lang="ru-RU" dirty="0"/>
              <a:t>Сегодня на </a:t>
            </a:r>
            <a:r>
              <a:rPr lang="ru-RU" dirty="0" smtClean="0"/>
              <a:t>уроке:</a:t>
            </a: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360428" y="1544663"/>
            <a:ext cx="6138017" cy="3358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4800" dirty="0" smtClean="0"/>
              <a:t>Я </a:t>
            </a:r>
            <a:r>
              <a:rPr lang="ru-RU" sz="4800" dirty="0"/>
              <a:t>повторил …</a:t>
            </a:r>
          </a:p>
          <a:p>
            <a:r>
              <a:rPr lang="ru-RU" sz="4800" dirty="0"/>
              <a:t>Я закрепил …</a:t>
            </a:r>
          </a:p>
          <a:p>
            <a:r>
              <a:rPr lang="ru-RU" sz="4800" dirty="0"/>
              <a:t>Я научился …</a:t>
            </a:r>
          </a:p>
          <a:p>
            <a:r>
              <a:rPr lang="ru-RU" sz="4800" dirty="0"/>
              <a:t>Я узнал …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60428" y="6273209"/>
            <a:ext cx="4614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Слайд 8</a:t>
            </a:r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10208327">
  <a:themeElements>
    <a:clrScheme name="1_Default Design 13">
      <a:dk1>
        <a:srgbClr val="7B7A8E"/>
      </a:dk1>
      <a:lt1>
        <a:srgbClr val="FFFFFF"/>
      </a:lt1>
      <a:dk2>
        <a:srgbClr val="9B9AB3"/>
      </a:dk2>
      <a:lt2>
        <a:srgbClr val="FFFFFF"/>
      </a:lt2>
      <a:accent1>
        <a:srgbClr val="807EB0"/>
      </a:accent1>
      <a:accent2>
        <a:srgbClr val="333399"/>
      </a:accent2>
      <a:accent3>
        <a:srgbClr val="CBCAD6"/>
      </a:accent3>
      <a:accent4>
        <a:srgbClr val="DADADA"/>
      </a:accent4>
      <a:accent5>
        <a:srgbClr val="C0C0D4"/>
      </a:accent5>
      <a:accent6>
        <a:srgbClr val="2D2D8A"/>
      </a:accent6>
      <a:hlink>
        <a:srgbClr val="DEE8F9"/>
      </a:hlink>
      <a:folHlink>
        <a:srgbClr val="D1CFFB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3">
        <a:dk1>
          <a:srgbClr val="7B7A8E"/>
        </a:dk1>
        <a:lt1>
          <a:srgbClr val="FFFFFF"/>
        </a:lt1>
        <a:dk2>
          <a:srgbClr val="9B9AB3"/>
        </a:dk2>
        <a:lt2>
          <a:srgbClr val="FFFFFF"/>
        </a:lt2>
        <a:accent1>
          <a:srgbClr val="807EB0"/>
        </a:accent1>
        <a:accent2>
          <a:srgbClr val="333399"/>
        </a:accent2>
        <a:accent3>
          <a:srgbClr val="CBCAD6"/>
        </a:accent3>
        <a:accent4>
          <a:srgbClr val="DADADA"/>
        </a:accent4>
        <a:accent5>
          <a:srgbClr val="C0C0D4"/>
        </a:accent5>
        <a:accent6>
          <a:srgbClr val="2D2D8A"/>
        </a:accent6>
        <a:hlink>
          <a:srgbClr val="DEE8F9"/>
        </a:hlink>
        <a:folHlink>
          <a:srgbClr val="D1CFFB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LongProperties xmlns="http://schemas.microsoft.com/office/2006/metadata/longProperties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C043992D-ADF7-4CB8-8991-54A3AC090C2D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21E29617-6BAA-4201-A1F1-6210AE7098B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TS010208327</Template>
  <TotalTime>960</TotalTime>
  <Words>265</Words>
  <Application>Microsoft Office PowerPoint</Application>
  <PresentationFormat>Экран (4:3)</PresentationFormat>
  <Paragraphs>71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Microsoft Sans Serif</vt:lpstr>
      <vt:lpstr>Tahoma</vt:lpstr>
      <vt:lpstr>TS010208327</vt:lpstr>
      <vt:lpstr>Среднее арифметическое. Среднее значение величины</vt:lpstr>
      <vt:lpstr>М.В. Ломоносов </vt:lpstr>
      <vt:lpstr>Прочитайте числа:</vt:lpstr>
      <vt:lpstr>Закончите предложения:</vt:lpstr>
      <vt:lpstr>Вычислите устно:</vt:lpstr>
      <vt:lpstr>Заполните цепочку:</vt:lpstr>
      <vt:lpstr>Задача 1</vt:lpstr>
      <vt:lpstr>Задача 2</vt:lpstr>
      <vt:lpstr>Сегодня на уроке: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Microsoft® Office  Excel®  2007 Обучение</dc:title>
  <dc:creator>User</dc:creator>
  <cp:lastModifiedBy>Dmitrii Prokudin</cp:lastModifiedBy>
  <cp:revision>52</cp:revision>
  <cp:lastPrinted>2023-05-02T17:48:47Z</cp:lastPrinted>
  <dcterms:created xsi:type="dcterms:W3CDTF">2013-05-10T15:58:49Z</dcterms:created>
  <dcterms:modified xsi:type="dcterms:W3CDTF">2023-05-02T17:48:57Z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TC102083279990</vt:lpwstr>
  </property>
</Properties>
</file>