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1" r:id="rId3"/>
    <p:sldId id="270" r:id="rId4"/>
    <p:sldId id="258" r:id="rId5"/>
    <p:sldId id="259" r:id="rId6"/>
    <p:sldId id="260" r:id="rId7"/>
    <p:sldId id="273" r:id="rId8"/>
    <p:sldId id="272" r:id="rId9"/>
    <p:sldId id="261" r:id="rId10"/>
    <p:sldId id="264" r:id="rId11"/>
    <p:sldId id="265" r:id="rId12"/>
    <p:sldId id="275" r:id="rId13"/>
    <p:sldId id="266" r:id="rId14"/>
    <p:sldId id="267" r:id="rId15"/>
    <p:sldId id="26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01A8"/>
    <a:srgbClr val="D60093"/>
    <a:srgbClr val="9A0FB1"/>
    <a:srgbClr val="FF016E"/>
    <a:srgbClr val="B0BD03"/>
    <a:srgbClr val="FF66CC"/>
    <a:srgbClr val="5FCA4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488" autoAdjust="0"/>
  </p:normalViewPr>
  <p:slideViewPr>
    <p:cSldViewPr>
      <p:cViewPr>
        <p:scale>
          <a:sx n="86" d="100"/>
          <a:sy n="86" d="100"/>
        </p:scale>
        <p:origin x="-906" y="16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06.09.2023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edg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621476008_10-phonoteka_org-p-fon-s-karandashami-detskii-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1475656" y="1268760"/>
            <a:ext cx="619268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0070C0"/>
                </a:solidFill>
                <a:latin typeface="Constantia" pitchFamily="18" charset="0"/>
              </a:rPr>
              <a:t>«Нетрадиционные виды  </a:t>
            </a:r>
            <a:r>
              <a:rPr lang="ru-RU" sz="2400" b="1" i="1" dirty="0" smtClean="0">
                <a:solidFill>
                  <a:srgbClr val="0070C0"/>
                </a:solidFill>
                <a:latin typeface="Constantia" pitchFamily="18" charset="0"/>
              </a:rPr>
              <a:t>аппликации и плетение из газетных трубочек, </a:t>
            </a:r>
            <a:r>
              <a:rPr lang="ru-RU" sz="2400" b="1" i="1" dirty="0" smtClean="0">
                <a:solidFill>
                  <a:srgbClr val="0070C0"/>
                </a:solidFill>
                <a:latin typeface="Constantia" pitchFamily="18" charset="0"/>
              </a:rPr>
              <a:t>как способ развития </a:t>
            </a:r>
            <a:r>
              <a:rPr lang="ru-RU" sz="2400" b="1" i="1" dirty="0" err="1" smtClean="0">
                <a:solidFill>
                  <a:srgbClr val="0070C0"/>
                </a:solidFill>
                <a:latin typeface="Constantia" pitchFamily="18" charset="0"/>
              </a:rPr>
              <a:t>креативного</a:t>
            </a:r>
            <a:r>
              <a:rPr lang="ru-RU" sz="2400" b="1" i="1" dirty="0" smtClean="0">
                <a:solidFill>
                  <a:srgbClr val="0070C0"/>
                </a:solidFill>
                <a:latin typeface="Constantia" pitchFamily="18" charset="0"/>
              </a:rPr>
              <a:t> мышления дошкольников. Вторая жизнь газет и журналов». </a:t>
            </a:r>
            <a:endParaRPr lang="ru-RU" sz="2400" b="1" i="1" dirty="0">
              <a:solidFill>
                <a:srgbClr val="0070C0"/>
              </a:solidFill>
              <a:latin typeface="Constant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188640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7030A0"/>
                </a:solidFill>
                <a:latin typeface="Constantia" pitchFamily="18" charset="0"/>
              </a:rPr>
              <a:t>МБДОУ»Детский сад «Лукоморье» </a:t>
            </a:r>
            <a:r>
              <a:rPr lang="ru-RU" sz="2400" b="1" i="1" dirty="0" err="1" smtClean="0">
                <a:solidFill>
                  <a:srgbClr val="7030A0"/>
                </a:solidFill>
                <a:latin typeface="Constantia" pitchFamily="18" charset="0"/>
              </a:rPr>
              <a:t>с\п</a:t>
            </a:r>
            <a:r>
              <a:rPr lang="ru-RU" sz="2400" b="1" i="1" dirty="0" smtClean="0">
                <a:solidFill>
                  <a:srgbClr val="7030A0"/>
                </a:solidFill>
                <a:latin typeface="Constantia" pitchFamily="18" charset="0"/>
              </a:rPr>
              <a:t> «Ручеек»</a:t>
            </a:r>
            <a:r>
              <a:rPr lang="ru-RU" b="1" i="1" dirty="0" smtClean="0">
                <a:solidFill>
                  <a:srgbClr val="7030A0"/>
                </a:solidFill>
                <a:latin typeface="Constantia" pitchFamily="18" charset="0"/>
              </a:rPr>
              <a:t> г . Михайловка</a:t>
            </a:r>
            <a:endParaRPr lang="ru-RU" b="1" i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3356992"/>
            <a:ext cx="3744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  <a:latin typeface="Constantia" pitchFamily="18" charset="0"/>
              </a:rPr>
              <a:t>Подготовила </a:t>
            </a:r>
            <a:r>
              <a:rPr lang="ru-RU" sz="2400" b="1" i="1" dirty="0" smtClean="0">
                <a:solidFill>
                  <a:srgbClr val="7030A0"/>
                </a:solidFill>
                <a:latin typeface="Constantia" pitchFamily="18" charset="0"/>
              </a:rPr>
              <a:t>:</a:t>
            </a:r>
          </a:p>
          <a:p>
            <a:r>
              <a:rPr lang="ru-RU" sz="2400" b="1" i="1" dirty="0" err="1" smtClean="0">
                <a:solidFill>
                  <a:srgbClr val="7030A0"/>
                </a:solidFill>
                <a:latin typeface="Constantia" pitchFamily="18" charset="0"/>
              </a:rPr>
              <a:t>Таранова</a:t>
            </a:r>
            <a:r>
              <a:rPr lang="ru-RU" sz="2400" b="1" i="1" dirty="0" smtClean="0">
                <a:solidFill>
                  <a:srgbClr val="7030A0"/>
                </a:solidFill>
                <a:latin typeface="Constantia" pitchFamily="18" charset="0"/>
              </a:rPr>
              <a:t> Е.Н</a:t>
            </a:r>
            <a:r>
              <a:rPr lang="ru-RU" sz="2400" b="1" i="1" dirty="0" smtClean="0">
                <a:solidFill>
                  <a:srgbClr val="7030A0"/>
                </a:solidFill>
                <a:latin typeface="Constantia" pitchFamily="18" charset="0"/>
              </a:rPr>
              <a:t>.</a:t>
            </a:r>
            <a:endParaRPr lang="ru-RU" sz="2400" b="1" i="1" dirty="0" smtClean="0">
              <a:solidFill>
                <a:srgbClr val="7030A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pic>
        <p:nvPicPr>
          <p:cNvPr id="6" name="Содержимое 5" descr="20211116_1553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30383" y="2656450"/>
            <a:ext cx="5083233" cy="2946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288456" y="404664"/>
            <a:ext cx="3571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BF01A8"/>
                </a:solidFill>
                <a:latin typeface="Constantia" pitchFamily="18" charset="0"/>
              </a:rPr>
              <a:t>Мозаика «Яблоко».</a:t>
            </a:r>
            <a:endParaRPr lang="ru-RU" sz="2800" b="1" i="1" dirty="0">
              <a:solidFill>
                <a:srgbClr val="BF01A8"/>
              </a:solidFill>
              <a:latin typeface="Constantia" pitchFamily="18" charset="0"/>
            </a:endParaRPr>
          </a:p>
        </p:txBody>
      </p:sp>
      <p:pic>
        <p:nvPicPr>
          <p:cNvPr id="8" name="Рисунок 7" descr="20211116_154032.jpg"/>
          <p:cNvPicPr>
            <a:picLocks noChangeAspect="1"/>
          </p:cNvPicPr>
          <p:nvPr/>
        </p:nvPicPr>
        <p:blipFill>
          <a:blip r:embed="rId4" cstate="print"/>
          <a:srcRect l="45215"/>
          <a:stretch>
            <a:fillRect/>
          </a:stretch>
        </p:blipFill>
        <p:spPr>
          <a:xfrm>
            <a:off x="179512" y="1196752"/>
            <a:ext cx="2224247" cy="2283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20211116_15342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03848" y="1196752"/>
            <a:ext cx="3195847" cy="17976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79712" y="260648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7030A0"/>
                </a:solidFill>
                <a:latin typeface="Constantia" pitchFamily="18" charset="0"/>
              </a:rPr>
              <a:t>Выставка детских работ.</a:t>
            </a:r>
            <a:endParaRPr lang="ru-RU" sz="2800" b="1" i="1" dirty="0">
              <a:solidFill>
                <a:srgbClr val="7030A0"/>
              </a:solidFill>
              <a:latin typeface="Constantia" pitchFamily="18" charset="0"/>
            </a:endParaRPr>
          </a:p>
        </p:txBody>
      </p:sp>
      <p:pic>
        <p:nvPicPr>
          <p:cNvPr id="9" name="Рисунок 8" descr="20211116_130750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rcRect l="3236" t="1647" r="14309"/>
          <a:stretch>
            <a:fillRect/>
          </a:stretch>
        </p:blipFill>
        <p:spPr>
          <a:xfrm>
            <a:off x="323528" y="908720"/>
            <a:ext cx="7236804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51720" y="188640"/>
            <a:ext cx="4572000" cy="4700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smtClean="0">
                <a:solidFill>
                  <a:srgbClr val="00B050"/>
                </a:solidFill>
                <a:latin typeface="Constant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Работы выполненные дома.</a:t>
            </a:r>
            <a:endParaRPr lang="ru-RU" sz="2400" b="1" i="1" dirty="0">
              <a:solidFill>
                <a:srgbClr val="00B050"/>
              </a:solidFill>
              <a:latin typeface="Constantia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Содержимое 7" descr="IMG-20230905-WA003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764704"/>
            <a:ext cx="2117694" cy="2823592"/>
          </a:xfrm>
        </p:spPr>
      </p:pic>
      <p:pic>
        <p:nvPicPr>
          <p:cNvPr id="9" name="Рисунок 8" descr="IMG-20230905-WA003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764704"/>
            <a:ext cx="2106234" cy="2808312"/>
          </a:xfrm>
          <a:prstGeom prst="rect">
            <a:avLst/>
          </a:prstGeom>
        </p:spPr>
      </p:pic>
      <p:pic>
        <p:nvPicPr>
          <p:cNvPr id="10" name="Рисунок 9" descr="IMG-20230905-WA003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92080" y="764704"/>
            <a:ext cx="2067694" cy="2756925"/>
          </a:xfrm>
          <a:prstGeom prst="rect">
            <a:avLst/>
          </a:prstGeom>
        </p:spPr>
      </p:pic>
      <p:pic>
        <p:nvPicPr>
          <p:cNvPr id="11" name="Рисунок 10" descr="IMG-20230905-WA003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59832" y="3861048"/>
            <a:ext cx="1923678" cy="2564904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8520" y="0"/>
            <a:ext cx="925252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556792"/>
            <a:ext cx="5112568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051720" y="188640"/>
            <a:ext cx="4572000" cy="9677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smtClean="0">
                <a:solidFill>
                  <a:srgbClr val="00B050"/>
                </a:solidFill>
                <a:latin typeface="Constant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Аппликация из газеты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 smtClean="0">
                <a:solidFill>
                  <a:srgbClr val="00B050"/>
                </a:solidFill>
                <a:latin typeface="Constant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«Веселый слоник».</a:t>
            </a:r>
            <a:endParaRPr lang="ru-RU" sz="2400" b="1" i="1" dirty="0">
              <a:solidFill>
                <a:srgbClr val="00B050"/>
              </a:solidFill>
              <a:latin typeface="Constantia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podellci.ru/wp-content/uploads/2012/11/%D1%81%D0%BB%D0%BE%D0%BD%D0%B8%D0%BA-%D1%81%D1%85%D0%B5%D0%BC%D0%B0-1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 l="10688" t="11290" r="9945" b="11794"/>
          <a:stretch>
            <a:fillRect/>
          </a:stretch>
        </p:blipFill>
        <p:spPr bwMode="auto">
          <a:xfrm>
            <a:off x="0" y="1196752"/>
            <a:ext cx="2232248" cy="24577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lum contras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692696"/>
            <a:ext cx="4032448" cy="4824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2195736" y="260648"/>
            <a:ext cx="47118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BF01A8"/>
                </a:solidFill>
                <a:latin typeface="Constantia" pitchFamily="18" charset="0"/>
              </a:rPr>
              <a:t>Вырезаем детали из газеты .</a:t>
            </a:r>
            <a:endParaRPr lang="ru-RU" sz="2400" b="1" i="1" dirty="0">
              <a:solidFill>
                <a:srgbClr val="BF01A8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908720"/>
            <a:ext cx="4958068" cy="47538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2049797" y="294496"/>
            <a:ext cx="5133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9A0FB1"/>
                </a:solidFill>
                <a:latin typeface="Constantia" pitchFamily="18" charset="0"/>
              </a:rPr>
              <a:t>Собираем готовую композицию</a:t>
            </a:r>
            <a:endParaRPr lang="ru-RU" sz="2400" b="1" i="1" dirty="0">
              <a:solidFill>
                <a:srgbClr val="9A0FB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24744"/>
            <a:ext cx="7344816" cy="3744416"/>
          </a:xfrm>
        </p:spPr>
        <p:txBody>
          <a:bodyPr>
            <a:normAutofit fontScale="90000"/>
          </a:bodyPr>
          <a:lstStyle/>
          <a:p>
            <a:r>
              <a:rPr lang="ru-RU" sz="4800" i="1" dirty="0" smtClean="0">
                <a:solidFill>
                  <a:srgbClr val="D60093"/>
                </a:solidFill>
                <a:latin typeface="Constantia" pitchFamily="18" charset="0"/>
              </a:rPr>
              <a:t/>
            </a:r>
            <a:br>
              <a:rPr lang="ru-RU" sz="4800" i="1" dirty="0" smtClean="0">
                <a:solidFill>
                  <a:srgbClr val="D60093"/>
                </a:solidFill>
                <a:latin typeface="Constantia" pitchFamily="18" charset="0"/>
              </a:rPr>
            </a:br>
            <a:r>
              <a:rPr lang="ru-RU" sz="4800" i="1" dirty="0" smtClean="0">
                <a:solidFill>
                  <a:srgbClr val="D60093"/>
                </a:solidFill>
                <a:latin typeface="Constantia" pitchFamily="18" charset="0"/>
              </a:rPr>
              <a:t/>
            </a:r>
            <a:br>
              <a:rPr lang="ru-RU" sz="4800" i="1" dirty="0" smtClean="0">
                <a:solidFill>
                  <a:srgbClr val="D60093"/>
                </a:solidFill>
                <a:latin typeface="Constantia" pitchFamily="18" charset="0"/>
              </a:rPr>
            </a:br>
            <a:r>
              <a:rPr lang="ru-RU" sz="5300" i="1" dirty="0" smtClean="0">
                <a:solidFill>
                  <a:srgbClr val="D60093"/>
                </a:solidFill>
                <a:latin typeface="Constantia" pitchFamily="18" charset="0"/>
              </a:rPr>
              <a:t>За Ваше внимание благодарим!</a:t>
            </a:r>
            <a:br>
              <a:rPr lang="ru-RU" sz="5300" i="1" dirty="0" smtClean="0">
                <a:solidFill>
                  <a:srgbClr val="D60093"/>
                </a:solidFill>
                <a:latin typeface="Constantia" pitchFamily="18" charset="0"/>
              </a:rPr>
            </a:br>
            <a:r>
              <a:rPr lang="ru-RU" sz="5300" i="1" dirty="0" smtClean="0">
                <a:solidFill>
                  <a:srgbClr val="D60093"/>
                </a:solidFill>
                <a:latin typeface="Constantia" pitchFamily="18" charset="0"/>
              </a:rPr>
              <a:t>От всей души, спасибо говорим!</a:t>
            </a:r>
            <a:r>
              <a:rPr lang="ru-RU" sz="4800" i="1" dirty="0" smtClean="0">
                <a:solidFill>
                  <a:srgbClr val="D60093"/>
                </a:solidFill>
                <a:latin typeface="Constantia" pitchFamily="18" charset="0"/>
              </a:rPr>
              <a:t/>
            </a:r>
            <a:br>
              <a:rPr lang="ru-RU" sz="4800" i="1" dirty="0" smtClean="0">
                <a:solidFill>
                  <a:srgbClr val="D60093"/>
                </a:solidFill>
                <a:latin typeface="Constantia" pitchFamily="18" charset="0"/>
              </a:rPr>
            </a:br>
            <a:endParaRPr lang="ru-RU" sz="4800" i="1" dirty="0">
              <a:solidFill>
                <a:srgbClr val="D60093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7200800" cy="1228998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smtClean="0">
                <a:solidFill>
                  <a:srgbClr val="7030A0"/>
                </a:solidFill>
                <a:latin typeface="Constantia" pitchFamily="18" charset="0"/>
              </a:rPr>
              <a:t>Аппликация и плетение </a:t>
            </a:r>
            <a:r>
              <a:rPr lang="ru-RU" sz="2000" b="1" i="1" dirty="0" smtClean="0">
                <a:solidFill>
                  <a:srgbClr val="7030A0"/>
                </a:solidFill>
                <a:latin typeface="Constantia" pitchFamily="18" charset="0"/>
              </a:rPr>
              <a:t>– способ создания орнаментов или художественных изображений путем наложения на бумагу, ткань и т. д. разнообразного материала</a:t>
            </a:r>
            <a:r>
              <a:rPr lang="ru-RU" sz="2400" b="1" i="1" dirty="0" smtClean="0">
                <a:solidFill>
                  <a:srgbClr val="7030A0"/>
                </a:solidFill>
                <a:latin typeface="Constantia" pitchFamily="18" charset="0"/>
              </a:rPr>
              <a:t>.</a:t>
            </a:r>
            <a:endParaRPr lang="ru-RU" sz="2400" b="1" i="1" dirty="0">
              <a:solidFill>
                <a:srgbClr val="7030A0"/>
              </a:solidFill>
              <a:latin typeface="Constantia" pitchFamily="18" charset="0"/>
            </a:endParaRPr>
          </a:p>
        </p:txBody>
      </p:sp>
      <p:pic>
        <p:nvPicPr>
          <p:cNvPr id="7" name="Рисунок 6" descr="20211116_152725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rcRect l="5812" t="4753" r="11196" b="-2390"/>
          <a:stretch>
            <a:fillRect/>
          </a:stretch>
        </p:blipFill>
        <p:spPr>
          <a:xfrm>
            <a:off x="323528" y="1628800"/>
            <a:ext cx="4896544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i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tretch>
            <a:fillRect/>
          </a:stretch>
        </p:blipFill>
        <p:spPr>
          <a:xfrm>
            <a:off x="5724128" y="1700808"/>
            <a:ext cx="3096344" cy="3384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sp>
        <p:nvSpPr>
          <p:cNvPr id="6" name="Облако 5"/>
          <p:cNvSpPr/>
          <p:nvPr/>
        </p:nvSpPr>
        <p:spPr>
          <a:xfrm>
            <a:off x="2339752" y="1772816"/>
            <a:ext cx="3816424" cy="1224136"/>
          </a:xfrm>
          <a:prstGeom prst="cloud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BF01A8"/>
                </a:solidFill>
                <a:latin typeface="Constantia" pitchFamily="18" charset="0"/>
              </a:rPr>
              <a:t>Аппликация и плетение</a:t>
            </a:r>
            <a:endParaRPr lang="ru-RU" sz="2000" b="1" i="1" dirty="0" smtClean="0">
              <a:solidFill>
                <a:srgbClr val="BF01A8"/>
              </a:solidFill>
              <a:latin typeface="Constantia" pitchFamily="18" charset="0"/>
            </a:endParaRPr>
          </a:p>
          <a:p>
            <a:pPr algn="ctr"/>
            <a:r>
              <a:rPr lang="ru-RU" sz="2000" b="1" i="1" dirty="0" smtClean="0">
                <a:solidFill>
                  <a:srgbClr val="BF01A8"/>
                </a:solidFill>
                <a:latin typeface="Constantia" pitchFamily="18" charset="0"/>
              </a:rPr>
              <a:t>развивает</a:t>
            </a:r>
            <a:endParaRPr lang="ru-RU" sz="2000" b="1" i="1" dirty="0">
              <a:solidFill>
                <a:srgbClr val="BF01A8"/>
              </a:solidFill>
              <a:latin typeface="Constant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91680" y="620688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BF01A8"/>
                </a:solidFill>
                <a:latin typeface="Constantia" pitchFamily="18" charset="0"/>
              </a:rPr>
              <a:t>Мелкую</a:t>
            </a:r>
            <a:r>
              <a:rPr lang="ru-RU" dirty="0" smtClean="0">
                <a:solidFill>
                  <a:srgbClr val="BF01A8"/>
                </a:solidFill>
                <a:latin typeface="Constantia" pitchFamily="18" charset="0"/>
              </a:rPr>
              <a:t> </a:t>
            </a:r>
            <a:r>
              <a:rPr lang="ru-RU" i="1" dirty="0" smtClean="0">
                <a:solidFill>
                  <a:srgbClr val="BF01A8"/>
                </a:solidFill>
                <a:latin typeface="Constantia" pitchFamily="18" charset="0"/>
              </a:rPr>
              <a:t>моторику</a:t>
            </a:r>
            <a:endParaRPr lang="ru-RU" i="1" dirty="0">
              <a:solidFill>
                <a:srgbClr val="BF01A8"/>
              </a:solidFill>
              <a:latin typeface="Constantia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V="1">
            <a:off x="5796136" y="1268760"/>
            <a:ext cx="504056" cy="72008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2699792" y="1196752"/>
            <a:ext cx="720080" cy="72008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4499992" y="1124744"/>
            <a:ext cx="0" cy="648072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707904" y="76470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BF01A8"/>
                </a:solidFill>
                <a:latin typeface="Constantia" pitchFamily="18" charset="0"/>
              </a:rPr>
              <a:t>Воображение</a:t>
            </a:r>
            <a:endParaRPr lang="ru-RU" i="1" dirty="0">
              <a:solidFill>
                <a:srgbClr val="BF01A8"/>
              </a:solidFill>
              <a:latin typeface="Constantia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96136" y="764704"/>
            <a:ext cx="18722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BF01A8"/>
                </a:solidFill>
                <a:latin typeface="Constantia" pitchFamily="18" charset="0"/>
              </a:rPr>
              <a:t>Эстетический вкус</a:t>
            </a:r>
            <a:endParaRPr lang="ru-RU" i="1" dirty="0">
              <a:solidFill>
                <a:srgbClr val="BF01A8"/>
              </a:solidFill>
              <a:latin typeface="Constantia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732240" y="177281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BF01A8"/>
                </a:solidFill>
                <a:latin typeface="Constantia" pitchFamily="18" charset="0"/>
              </a:rPr>
              <a:t>Мышление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 flipV="1">
            <a:off x="6084168" y="2132856"/>
            <a:ext cx="720080" cy="144016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660232" y="2780928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BF01A8"/>
                </a:solidFill>
                <a:latin typeface="Constantia" pitchFamily="18" charset="0"/>
              </a:rPr>
              <a:t>Художественные способности</a:t>
            </a:r>
            <a:endParaRPr lang="ru-RU" i="1" dirty="0">
              <a:solidFill>
                <a:srgbClr val="BF01A8"/>
              </a:solidFill>
              <a:latin typeface="Constantia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48064" y="3429000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BF01A8"/>
                </a:solidFill>
                <a:latin typeface="Constantia" pitchFamily="18" charset="0"/>
              </a:rPr>
              <a:t>Сенсорное восприятие</a:t>
            </a:r>
            <a:endParaRPr lang="ru-RU" i="1" dirty="0">
              <a:solidFill>
                <a:srgbClr val="BF01A8"/>
              </a:solidFill>
              <a:latin typeface="Constantia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067944" y="3645024"/>
            <a:ext cx="660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BF01A8"/>
                </a:solidFill>
                <a:latin typeface="Constantia" pitchFamily="18" charset="0"/>
              </a:rPr>
              <a:t>Речь</a:t>
            </a:r>
            <a:endParaRPr lang="ru-RU" i="1" dirty="0">
              <a:solidFill>
                <a:srgbClr val="BF01A8"/>
              </a:solidFill>
              <a:latin typeface="Constantia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051720" y="3501008"/>
            <a:ext cx="1584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>
                <a:solidFill>
                  <a:srgbClr val="BF01A8"/>
                </a:solidFill>
                <a:latin typeface="Constantia" pitchFamily="18" charset="0"/>
              </a:rPr>
              <a:t>Творческие способности</a:t>
            </a:r>
            <a:endParaRPr lang="ru-RU" i="1" dirty="0">
              <a:solidFill>
                <a:srgbClr val="BF01A8"/>
              </a:solidFill>
              <a:latin typeface="Constantia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99592" y="2924944"/>
            <a:ext cx="1553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BF01A8"/>
                </a:solidFill>
                <a:latin typeface="Constantia" pitchFamily="18" charset="0"/>
              </a:rPr>
              <a:t>Усидчивость</a:t>
            </a:r>
            <a:endParaRPr lang="ru-RU" i="1" dirty="0">
              <a:solidFill>
                <a:srgbClr val="BF01A8"/>
              </a:solidFill>
              <a:latin typeface="Constantia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27584" y="1700808"/>
            <a:ext cx="1681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BF01A8"/>
                </a:solidFill>
              </a:rPr>
              <a:t>Аккуратность</a:t>
            </a:r>
            <a:endParaRPr lang="ru-RU" i="1" dirty="0">
              <a:solidFill>
                <a:srgbClr val="BF01A8"/>
              </a:solidFill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5868144" y="2564904"/>
            <a:ext cx="864096" cy="360040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5076056" y="2852936"/>
            <a:ext cx="648072" cy="648072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/>
          <p:nvPr/>
        </p:nvCxnSpPr>
        <p:spPr>
          <a:xfrm>
            <a:off x="4211960" y="2996952"/>
            <a:ext cx="72008" cy="648072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 flipH="1">
            <a:off x="2771800" y="2924944"/>
            <a:ext cx="360040" cy="648072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flipH="1">
            <a:off x="1763688" y="2636912"/>
            <a:ext cx="648072" cy="3600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>
            <a:stCxn id="6" idx="2"/>
            <a:endCxn id="40" idx="2"/>
          </p:cNvCxnSpPr>
          <p:nvPr/>
        </p:nvCxnSpPr>
        <p:spPr>
          <a:xfrm flipH="1" flipV="1">
            <a:off x="1668520" y="2070140"/>
            <a:ext cx="683070" cy="314744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160362903716796604005f956fed2e74a-Screenshot_20201025_172527 (2)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2771800" y="1484784"/>
            <a:ext cx="2012550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podelki-iz-pugovicz-svoimi-rukami-70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rcRect b="1786"/>
          <a:stretch>
            <a:fillRect/>
          </a:stretch>
        </p:blipFill>
        <p:spPr>
          <a:xfrm>
            <a:off x="539552" y="1484784"/>
            <a:ext cx="1728192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4" name="Picture 2" descr="https://www.art-talant.org/resized/mtree/944x/655/655858/1223439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>
            <a:off x="5220072" y="1412776"/>
            <a:ext cx="1962957" cy="2380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Picture 2" descr="https://cf3.ppt-online.org/files3/slide/s/SJyVQBW3NHqAipx5MfhvEkm2ansKl1otZjg97O/slide-6.jpg"/>
          <p:cNvPicPr>
            <a:picLocks noChangeAspect="1" noChangeArrowheads="1"/>
          </p:cNvPicPr>
          <p:nvPr/>
        </p:nvPicPr>
        <p:blipFill>
          <a:blip r:embed="rId6" cstate="print">
            <a:lum contrast="30000"/>
          </a:blip>
          <a:srcRect t="6912" r="6800" b="6678"/>
          <a:stretch>
            <a:fillRect/>
          </a:stretch>
        </p:blipFill>
        <p:spPr bwMode="auto">
          <a:xfrm>
            <a:off x="2699792" y="4581128"/>
            <a:ext cx="2592288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899592" y="548680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BF01A8"/>
                </a:solidFill>
                <a:latin typeface="Constantia" pitchFamily="18" charset="0"/>
              </a:rPr>
              <a:t>Материалы, используемые в </a:t>
            </a:r>
            <a:r>
              <a:rPr lang="ru-RU" sz="2400" b="1" i="1" dirty="0" smtClean="0">
                <a:solidFill>
                  <a:srgbClr val="BF01A8"/>
                </a:solidFill>
                <a:latin typeface="Constantia" pitchFamily="18" charset="0"/>
              </a:rPr>
              <a:t>аппликации</a:t>
            </a:r>
          </a:p>
          <a:p>
            <a:r>
              <a:rPr lang="ru-RU" sz="2400" b="1" i="1" dirty="0" smtClean="0">
                <a:solidFill>
                  <a:srgbClr val="BF01A8"/>
                </a:solidFill>
                <a:latin typeface="Constantia" pitchFamily="18" charset="0"/>
              </a:rPr>
              <a:t>и плетении.</a:t>
            </a:r>
            <a:r>
              <a:rPr lang="ru-RU" sz="2400" b="1" i="1" dirty="0" smtClean="0">
                <a:solidFill>
                  <a:srgbClr val="BF01A8"/>
                </a:solidFill>
                <a:latin typeface="Constantia" pitchFamily="18" charset="0"/>
              </a:rPr>
              <a:t> </a:t>
            </a:r>
            <a:endParaRPr lang="ru-RU" sz="2400" b="1" i="1" dirty="0">
              <a:solidFill>
                <a:srgbClr val="BF01A8"/>
              </a:solidFill>
              <a:latin typeface="Constantia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7" cstate="print">
            <a:lum contrast="30000"/>
          </a:blip>
          <a:srcRect/>
          <a:stretch>
            <a:fillRect/>
          </a:stretch>
        </p:blipFill>
        <p:spPr bwMode="auto">
          <a:xfrm>
            <a:off x="5652120" y="3933056"/>
            <a:ext cx="1944216" cy="1950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Рисунок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520" y="3717032"/>
            <a:ext cx="2382334" cy="1791367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4505" y="0"/>
            <a:ext cx="9507025" cy="70466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0"/>
            <a:ext cx="8748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D60093"/>
                </a:solidFill>
                <a:latin typeface="Constantia" pitchFamily="18" charset="0"/>
              </a:rPr>
              <a:t>Аппликация </a:t>
            </a:r>
            <a:r>
              <a:rPr lang="ru-RU" sz="2800" b="1" i="1" dirty="0" smtClean="0">
                <a:solidFill>
                  <a:srgbClr val="D60093"/>
                </a:solidFill>
                <a:latin typeface="Constantia" pitchFamily="18" charset="0"/>
              </a:rPr>
              <a:t>и плетение из </a:t>
            </a:r>
            <a:r>
              <a:rPr lang="ru-RU" sz="2800" b="1" i="1" dirty="0" smtClean="0">
                <a:solidFill>
                  <a:srgbClr val="D60093"/>
                </a:solidFill>
                <a:latin typeface="Constantia" pitchFamily="18" charset="0"/>
              </a:rPr>
              <a:t>газет и журналов.</a:t>
            </a:r>
            <a:endParaRPr lang="ru-RU" sz="2800" b="1" i="1" dirty="0">
              <a:solidFill>
                <a:srgbClr val="D60093"/>
              </a:solidFill>
              <a:latin typeface="Constantia" pitchFamily="18" charset="0"/>
            </a:endParaRPr>
          </a:p>
        </p:txBody>
      </p:sp>
      <p:pic>
        <p:nvPicPr>
          <p:cNvPr id="9" name="Содержимое 8" descr="6159.jp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contrast="20000"/>
          </a:blip>
          <a:stretch>
            <a:fillRect/>
          </a:stretch>
        </p:blipFill>
        <p:spPr>
          <a:xfrm>
            <a:off x="395536" y="1124744"/>
            <a:ext cx="2420437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95317ee9532f04b7f273a6b244fd4f4b.jp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tretch>
            <a:fillRect/>
          </a:stretch>
        </p:blipFill>
        <p:spPr>
          <a:xfrm>
            <a:off x="4499992" y="1124744"/>
            <a:ext cx="2571684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2020-05-14_27_lenta_zheleznovodsk-1.jpg"/>
          <p:cNvPicPr>
            <a:picLocks noChangeAspect="1"/>
          </p:cNvPicPr>
          <p:nvPr/>
        </p:nvPicPr>
        <p:blipFill>
          <a:blip r:embed="rId5" cstate="print">
            <a:lum contrast="30000"/>
          </a:blip>
          <a:stretch>
            <a:fillRect/>
          </a:stretch>
        </p:blipFill>
        <p:spPr>
          <a:xfrm>
            <a:off x="5868144" y="3645024"/>
            <a:ext cx="1872898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7" name="Picture 3" descr="C:\Users\dsd\Desktop\gazety_17_12.jpg"/>
          <p:cNvPicPr>
            <a:picLocks noChangeAspect="1" noChangeArrowheads="1"/>
          </p:cNvPicPr>
          <p:nvPr/>
        </p:nvPicPr>
        <p:blipFill>
          <a:blip r:embed="rId6" cstate="print">
            <a:lum contrast="30000"/>
          </a:blip>
          <a:srcRect/>
          <a:stretch>
            <a:fillRect/>
          </a:stretch>
        </p:blipFill>
        <p:spPr bwMode="auto">
          <a:xfrm>
            <a:off x="179513" y="3573016"/>
            <a:ext cx="2664296" cy="27299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античный-стог-книг-41151928.jpg"/>
          <p:cNvPicPr>
            <a:picLocks noChangeAspect="1"/>
          </p:cNvPicPr>
          <p:nvPr/>
        </p:nvPicPr>
        <p:blipFill>
          <a:blip r:embed="rId7" cstate="print">
            <a:lum contrast="30000"/>
          </a:blip>
          <a:stretch>
            <a:fillRect/>
          </a:stretch>
        </p:blipFill>
        <p:spPr>
          <a:xfrm>
            <a:off x="3131840" y="3717032"/>
            <a:ext cx="2244657" cy="25027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13"/>
          <p:cNvSpPr txBox="1"/>
          <p:nvPr/>
        </p:nvSpPr>
        <p:spPr>
          <a:xfrm>
            <a:off x="323528" y="692696"/>
            <a:ext cx="2537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7030A0"/>
                </a:solidFill>
                <a:latin typeface="Constantia" pitchFamily="18" charset="0"/>
              </a:rPr>
              <a:t>Нотные тетради</a:t>
            </a:r>
            <a:endParaRPr lang="ru-RU" sz="2000" b="1" i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27984" y="6926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7030A0"/>
                </a:solidFill>
                <a:latin typeface="Constantia" pitchFamily="18" charset="0"/>
              </a:rPr>
              <a:t>Ненужные буклеты</a:t>
            </a:r>
            <a:endParaRPr lang="ru-RU" sz="2000" b="1" i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512" y="3068960"/>
            <a:ext cx="26176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7030A0"/>
                </a:solidFill>
                <a:latin typeface="Constantia" pitchFamily="18" charset="0"/>
              </a:rPr>
              <a:t>Журналы и газеты</a:t>
            </a:r>
            <a:endParaRPr lang="ru-RU" sz="2000" b="1" i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35896" y="3212976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7030A0"/>
                </a:solidFill>
                <a:latin typeface="Constantia" pitchFamily="18" charset="0"/>
              </a:rPr>
              <a:t>Книги</a:t>
            </a:r>
            <a:endParaRPr lang="ru-RU" sz="2000" b="1" i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3140968"/>
            <a:ext cx="31307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7030A0"/>
                </a:solidFill>
                <a:latin typeface="Constantia" pitchFamily="18" charset="0"/>
              </a:rPr>
              <a:t>Журналы из магазинов</a:t>
            </a:r>
            <a:endParaRPr lang="ru-RU" sz="2000" b="1" i="1" dirty="0">
              <a:solidFill>
                <a:srgbClr val="7030A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1621476008_10-phonoteka_org-p-fon-s-karandashami-detskii-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 flipH="1">
            <a:off x="2123728" y="188640"/>
            <a:ext cx="4752528" cy="1008112"/>
          </a:xfrm>
          <a:prstGeom prst="rect">
            <a:avLst/>
          </a:prstGeom>
          <a:solidFill>
            <a:srgbClr val="00B0F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D60093"/>
                </a:solidFill>
                <a:latin typeface="Constantia" pitchFamily="18" charset="0"/>
              </a:rPr>
              <a:t>Виды аппликационных работ из газет и журналов.</a:t>
            </a:r>
            <a:endParaRPr lang="ru-RU" sz="2000" b="1" i="1" dirty="0">
              <a:solidFill>
                <a:srgbClr val="D60093"/>
              </a:solidFill>
              <a:latin typeface="Constantia" pitchFamily="18" charset="0"/>
            </a:endParaRPr>
          </a:p>
        </p:txBody>
      </p:sp>
      <p:cxnSp>
        <p:nvCxnSpPr>
          <p:cNvPr id="13" name="Прямая со стрелкой 12"/>
          <p:cNvCxnSpPr>
            <a:endCxn id="18" idx="0"/>
          </p:cNvCxnSpPr>
          <p:nvPr/>
        </p:nvCxnSpPr>
        <p:spPr>
          <a:xfrm flipH="1">
            <a:off x="1727684" y="1196752"/>
            <a:ext cx="1476164" cy="864096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716016" y="1196752"/>
            <a:ext cx="0" cy="1368152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755576" y="2060848"/>
            <a:ext cx="194421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Constantia" pitchFamily="18" charset="0"/>
              </a:rPr>
              <a:t>Рваная аппликация</a:t>
            </a:r>
            <a:endParaRPr lang="ru-RU" sz="2000" b="1" i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779912" y="2564904"/>
            <a:ext cx="208823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Constantia" pitchFamily="18" charset="0"/>
              </a:rPr>
              <a:t>Резанная аппликация</a:t>
            </a:r>
            <a:endParaRPr lang="ru-RU" sz="2000" b="1" i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516216" y="1988840"/>
            <a:ext cx="17281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Constantia" pitchFamily="18" charset="0"/>
              </a:rPr>
              <a:t>Мозаика</a:t>
            </a:r>
            <a:endParaRPr lang="ru-RU" sz="2000" b="1" i="1" dirty="0"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10" name="Рисунок 9" descr="hello_html_3d71ec6d.jpg"/>
          <p:cNvPicPr>
            <a:picLocks noChangeAspect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>
          <a:xfrm>
            <a:off x="6372200" y="3284984"/>
            <a:ext cx="2448272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150426103006.jpeg"/>
          <p:cNvPicPr>
            <a:picLocks noChangeAspect="1"/>
          </p:cNvPicPr>
          <p:nvPr/>
        </p:nvPicPr>
        <p:blipFill>
          <a:blip r:embed="rId4" cstate="print">
            <a:lum contrast="30000"/>
          </a:blip>
          <a:stretch>
            <a:fillRect/>
          </a:stretch>
        </p:blipFill>
        <p:spPr>
          <a:xfrm>
            <a:off x="467544" y="3284984"/>
            <a:ext cx="2383988" cy="3096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 descr="i.png"/>
          <p:cNvPicPr>
            <a:picLocks noChangeAspect="1"/>
          </p:cNvPicPr>
          <p:nvPr/>
        </p:nvPicPr>
        <p:blipFill>
          <a:blip r:embed="rId5" cstate="print">
            <a:lum contrast="30000"/>
          </a:blip>
          <a:stretch>
            <a:fillRect/>
          </a:stretch>
        </p:blipFill>
        <p:spPr>
          <a:xfrm>
            <a:off x="3707904" y="3645024"/>
            <a:ext cx="2124540" cy="28495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6" name="Прямая со стрелкой 15"/>
          <p:cNvCxnSpPr>
            <a:endCxn id="21" idx="0"/>
          </p:cNvCxnSpPr>
          <p:nvPr/>
        </p:nvCxnSpPr>
        <p:spPr>
          <a:xfrm>
            <a:off x="5940152" y="1196752"/>
            <a:ext cx="1440160" cy="792088"/>
          </a:xfrm>
          <a:prstGeom prst="straightConnector1">
            <a:avLst/>
          </a:prstGeom>
          <a:ln w="28575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Содержимое 5" descr="Рисунок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836712"/>
            <a:ext cx="2082596" cy="1656184"/>
          </a:xfrm>
        </p:spPr>
      </p:pic>
      <p:pic>
        <p:nvPicPr>
          <p:cNvPr id="7" name="Рисунок 6" descr="IMG-20230905-WA00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836712"/>
            <a:ext cx="1584176" cy="2112235"/>
          </a:xfrm>
          <a:prstGeom prst="rect">
            <a:avLst/>
          </a:prstGeom>
        </p:spPr>
      </p:pic>
      <p:pic>
        <p:nvPicPr>
          <p:cNvPr id="8" name="Рисунок 7" descr="IMG-20230905-WA00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1844824"/>
            <a:ext cx="2232248" cy="29763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115616" y="260648"/>
            <a:ext cx="62536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9A0FB1"/>
                </a:solidFill>
                <a:latin typeface="Constantia" pitchFamily="18" charset="0"/>
              </a:rPr>
              <a:t>Плетение из газетных трубочек.</a:t>
            </a:r>
            <a:endParaRPr lang="ru-RU" sz="2800" b="1" i="1" dirty="0">
              <a:solidFill>
                <a:srgbClr val="9A0FB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spd="slow"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15616" y="260648"/>
            <a:ext cx="74161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9A0FB1"/>
                </a:solidFill>
                <a:latin typeface="Constantia" pitchFamily="18" charset="0"/>
              </a:rPr>
              <a:t>Резанная аппликация «Весёлый слоник».</a:t>
            </a:r>
            <a:endParaRPr lang="ru-RU" sz="2800" b="1" i="1" dirty="0">
              <a:solidFill>
                <a:srgbClr val="9A0FB1"/>
              </a:solidFill>
              <a:latin typeface="Constantia" pitchFamily="18" charset="0"/>
            </a:endParaRPr>
          </a:p>
        </p:txBody>
      </p:sp>
      <p:pic>
        <p:nvPicPr>
          <p:cNvPr id="7" name="Рисунок 6" descr="20211116_1544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2040" y="908720"/>
            <a:ext cx="3932073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20211116_1527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980728"/>
            <a:ext cx="3888432" cy="2355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20211116_1535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1800" y="3789040"/>
            <a:ext cx="3744416" cy="2376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5" descr="1621476008_10-phonoteka_org-p-fon-s-karandashami-detskii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pic>
        <p:nvPicPr>
          <p:cNvPr id="9" name="Содержимое 8" descr="20211116_15301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908720"/>
            <a:ext cx="3885040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1835696" y="332656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BF01A8"/>
                </a:solidFill>
                <a:latin typeface="Constantia" pitchFamily="18" charset="0"/>
              </a:rPr>
              <a:t>Рваная аппликация «Кошечка»</a:t>
            </a:r>
            <a:endParaRPr lang="ru-RU" sz="2800" b="1" i="1" dirty="0">
              <a:solidFill>
                <a:srgbClr val="BF01A8"/>
              </a:solidFill>
              <a:latin typeface="Constant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73524" y="6669360"/>
            <a:ext cx="5304073" cy="2138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r="11364"/>
          <a:stretch>
            <a:fillRect/>
          </a:stretch>
        </p:blipFill>
        <p:spPr bwMode="auto">
          <a:xfrm>
            <a:off x="5148064" y="980728"/>
            <a:ext cx="3456384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20211116_155024.jpg"/>
          <p:cNvPicPr>
            <a:picLocks noChangeAspect="1"/>
          </p:cNvPicPr>
          <p:nvPr/>
        </p:nvPicPr>
        <p:blipFill>
          <a:blip r:embed="rId6" cstate="print"/>
          <a:srcRect l="12201" t="6601" r="5113"/>
          <a:stretch>
            <a:fillRect/>
          </a:stretch>
        </p:blipFill>
        <p:spPr>
          <a:xfrm>
            <a:off x="2771800" y="3645024"/>
            <a:ext cx="3480931" cy="2211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1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607</TotalTime>
  <Words>162</Words>
  <Application>Microsoft Office PowerPoint</Application>
  <PresentationFormat>Экран (4:3)</PresentationFormat>
  <Paragraphs>40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Тема1</vt:lpstr>
      <vt:lpstr>Слайд 1</vt:lpstr>
      <vt:lpstr>Аппликация и плетение – способ создания орнаментов или художественных изображений путем наложения на бумагу, ткань и т. д. разнообразного материала.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 За Ваше внимание благодарим! От всей души, спасибо говорим!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dsd</dc:creator>
  <cp:lastModifiedBy>Катенька</cp:lastModifiedBy>
  <cp:revision>15</cp:revision>
  <dcterms:created xsi:type="dcterms:W3CDTF">2021-11-15T18:45:06Z</dcterms:created>
  <dcterms:modified xsi:type="dcterms:W3CDTF">2023-09-06T11:08:31Z</dcterms:modified>
</cp:coreProperties>
</file>