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3" name="Прямоугольник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Прямоугольник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Прямоугольник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Прямоугольник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Прямоугольник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Скругленный прямоугольник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Скругленный прямоугольник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Прямоугольник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6705600" y="4206240"/>
            <a:ext cx="960120" cy="457200"/>
          </a:xfrm>
        </p:spPr>
        <p:txBody>
          <a:bodyPr/>
          <a:lstStyle/>
          <a:p>
            <a:fld id="{5B106E36-FD25-4E2D-B0AA-010F637433A0}" type="datetimeFigureOut">
              <a:rPr lang="ru-RU" smtClean="0"/>
              <a:pPr/>
              <a:t>09.11.2023</a:t>
            </a:fld>
            <a:endParaRPr lang="ru-RU"/>
          </a:p>
        </p:txBody>
      </p:sp>
      <p:sp>
        <p:nvSpPr>
          <p:cNvPr id="17" name="Нижний колонтитул 16"/>
          <p:cNvSpPr>
            <a:spLocks noGrp="1"/>
          </p:cNvSpPr>
          <p:nvPr>
            <p:ph type="ftr" sz="quarter" idx="11"/>
          </p:nvPr>
        </p:nvSpPr>
        <p:spPr>
          <a:xfrm>
            <a:off x="5410200" y="4205288"/>
            <a:ext cx="1295400" cy="457200"/>
          </a:xfrm>
        </p:spPr>
        <p:txBody>
          <a:bodyPr/>
          <a:lstStyle/>
          <a:p>
            <a:endParaRPr lang="ru-RU"/>
          </a:p>
        </p:txBody>
      </p:sp>
      <p:sp>
        <p:nvSpPr>
          <p:cNvPr id="29" name="Номер слайда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725C68B6-61C2-468F-89AB-4B9F7531AA68}" type="slidenum">
              <a:rPr lang="ru-RU" smtClean="0"/>
              <a:pPr/>
              <a:t>‹#›</a:t>
            </a:fld>
            <a:endParaRPr lang="ru-RU"/>
          </a:p>
        </p:txBody>
      </p:sp>
    </p:spTree>
  </p:cSld>
  <p:clrMapOvr>
    <a:masterClrMapping/>
  </p:clrMapOvr>
  <p:transition spd="med">
    <p:push/>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09.11.2023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med">
    <p:push/>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81800" y="1143000"/>
            <a:ext cx="1905000" cy="5486400"/>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143000"/>
            <a:ext cx="6248400" cy="5486400"/>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09.11.2023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med">
    <p:push/>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09.11.2023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med">
    <p:push/>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09.11.2023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med">
    <p:push/>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09.11.2023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med">
    <p:push/>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000" y="1143000"/>
            <a:ext cx="8382000" cy="1069848"/>
          </a:xfrm>
        </p:spPr>
        <p:txBody>
          <a:bodyPr anchor="ctr"/>
          <a:lstStyle>
            <a:lvl1pPr>
              <a:defRPr sz="4000" b="0" i="0"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6" name="Дата 25"/>
          <p:cNvSpPr>
            <a:spLocks noGrp="1"/>
          </p:cNvSpPr>
          <p:nvPr>
            <p:ph type="dt" sz="half" idx="10"/>
          </p:nvPr>
        </p:nvSpPr>
        <p:spPr/>
        <p:txBody>
          <a:bodyPr rtlCol="0"/>
          <a:lstStyle/>
          <a:p>
            <a:fld id="{5B106E36-FD25-4E2D-B0AA-010F637433A0}" type="datetimeFigureOut">
              <a:rPr lang="ru-RU" smtClean="0"/>
              <a:pPr/>
              <a:t>09.11.2023</a:t>
            </a:fld>
            <a:endParaRPr lang="ru-RU"/>
          </a:p>
        </p:txBody>
      </p:sp>
      <p:sp>
        <p:nvSpPr>
          <p:cNvPr id="27" name="Номер слайда 26"/>
          <p:cNvSpPr>
            <a:spLocks noGrp="1"/>
          </p:cNvSpPr>
          <p:nvPr>
            <p:ph type="sldNum" sz="quarter" idx="11"/>
          </p:nvPr>
        </p:nvSpPr>
        <p:spPr/>
        <p:txBody>
          <a:bodyPr rtlCol="0"/>
          <a:lstStyle/>
          <a:p>
            <a:fld id="{725C68B6-61C2-468F-89AB-4B9F7531AA68}" type="slidenum">
              <a:rPr lang="ru-RU" smtClean="0"/>
              <a:pPr/>
              <a:t>‹#›</a:t>
            </a:fld>
            <a:endParaRPr lang="ru-RU"/>
          </a:p>
        </p:txBody>
      </p:sp>
      <p:sp>
        <p:nvSpPr>
          <p:cNvPr id="28" name="Нижний колонтитул 27"/>
          <p:cNvSpPr>
            <a:spLocks noGrp="1"/>
          </p:cNvSpPr>
          <p:nvPr>
            <p:ph type="ftr" sz="quarter" idx="12"/>
          </p:nvPr>
        </p:nvSpPr>
        <p:spPr/>
        <p:txBody>
          <a:bodyPr rtlCol="0"/>
          <a:lstStyle/>
          <a:p>
            <a:endParaRPr lang="ru-RU"/>
          </a:p>
        </p:txBody>
      </p:sp>
    </p:spTree>
  </p:cSld>
  <p:clrMapOvr>
    <a:masterClrMapping/>
  </p:clrMapOvr>
  <p:transition spd="med">
    <p:push/>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ru-RU" smtClean="0"/>
              <a:t>Образец заголовка</a:t>
            </a:r>
            <a:endParaRPr kumimoji="0" lang="en-US"/>
          </a:p>
        </p:txBody>
      </p:sp>
      <p:sp>
        <p:nvSpPr>
          <p:cNvPr id="3" name="Дата 2"/>
          <p:cNvSpPr>
            <a:spLocks noGrp="1"/>
          </p:cNvSpPr>
          <p:nvPr>
            <p:ph type="dt" sz="half" idx="10"/>
          </p:nvPr>
        </p:nvSpPr>
        <p:spPr>
          <a:xfrm>
            <a:off x="6583680" y="612648"/>
            <a:ext cx="957264" cy="457200"/>
          </a:xfrm>
        </p:spPr>
        <p:txBody>
          <a:bodyPr/>
          <a:lstStyle/>
          <a:p>
            <a:fld id="{5B106E36-FD25-4E2D-B0AA-010F637433A0}" type="datetimeFigureOut">
              <a:rPr lang="ru-RU" smtClean="0"/>
              <a:pPr/>
              <a:t>09.11.2023</a:t>
            </a:fld>
            <a:endParaRPr lang="ru-RU"/>
          </a:p>
        </p:txBody>
      </p:sp>
      <p:sp>
        <p:nvSpPr>
          <p:cNvPr id="4" name="Нижний колонтитул 3"/>
          <p:cNvSpPr>
            <a:spLocks noGrp="1"/>
          </p:cNvSpPr>
          <p:nvPr>
            <p:ph type="ftr" sz="quarter" idx="11"/>
          </p:nvPr>
        </p:nvSpPr>
        <p:spPr>
          <a:xfrm>
            <a:off x="5257800" y="612648"/>
            <a:ext cx="1325880" cy="457200"/>
          </a:xfrm>
        </p:spPr>
        <p:txBody>
          <a:bodyPr/>
          <a:lstStyle/>
          <a:p>
            <a:endParaRPr lang="ru-RU"/>
          </a:p>
        </p:txBody>
      </p:sp>
      <p:sp>
        <p:nvSpPr>
          <p:cNvPr id="5" name="Номер слайда 4"/>
          <p:cNvSpPr>
            <a:spLocks noGrp="1"/>
          </p:cNvSpPr>
          <p:nvPr>
            <p:ph type="sldNum" sz="quarter" idx="12"/>
          </p:nvPr>
        </p:nvSpPr>
        <p:spPr>
          <a:xfrm>
            <a:off x="8174736" y="2272"/>
            <a:ext cx="762000" cy="365760"/>
          </a:xfrm>
        </p:spPr>
        <p:txBody>
          <a:bodyPr/>
          <a:lstStyle/>
          <a:p>
            <a:fld id="{725C68B6-61C2-468F-89AB-4B9F7531AA68}" type="slidenum">
              <a:rPr lang="ru-RU" smtClean="0"/>
              <a:pPr/>
              <a:t>‹#›</a:t>
            </a:fld>
            <a:endParaRPr lang="ru-RU"/>
          </a:p>
        </p:txBody>
      </p:sp>
    </p:spTree>
  </p:cSld>
  <p:clrMapOvr>
    <a:masterClrMapping/>
  </p:clrMapOvr>
  <p:transition spd="med">
    <p:push/>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09.11.2023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med">
    <p:push/>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53496" y="1101970"/>
            <a:ext cx="3383280" cy="877824"/>
          </a:xfrm>
        </p:spPr>
        <p:txBody>
          <a:bodyPr anchor="b"/>
          <a:lstStyle>
            <a:lvl1pPr algn="l">
              <a:buNone/>
              <a:defRPr sz="1800" b="1"/>
            </a:lvl1pPr>
          </a:lstStyle>
          <a:p>
            <a:r>
              <a:rPr kumimoji="0" lang="ru-RU" smtClean="0"/>
              <a:t>Образец заголовка</a:t>
            </a:r>
            <a:endParaRPr kumimoji="0" lang="en-US"/>
          </a:p>
        </p:txBody>
      </p:sp>
      <p:sp>
        <p:nvSpPr>
          <p:cNvPr id="3" name="Текст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09.11.2023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med">
    <p:push/>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09.11.2023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med">
    <p:push/>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Прямоугольник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Прямоугольник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Прямоугольник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Прямоугольник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Прямоугольник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Скругленный прямоугольник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Скругленный прямоугольник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Прямоугольник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Прямоугольник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Прямоугольник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Прямоугольник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Прямоугольник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Прямоугольник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Заголовок 21"/>
          <p:cNvSpPr>
            <a:spLocks noGrp="1"/>
          </p:cNvSpPr>
          <p:nvPr>
            <p:ph type="title"/>
          </p:nvPr>
        </p:nvSpPr>
        <p:spPr>
          <a:xfrm>
            <a:off x="457200" y="1143000"/>
            <a:ext cx="8229600" cy="1066800"/>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5B106E36-FD25-4E2D-B0AA-010F637433A0}" type="datetimeFigureOut">
              <a:rPr lang="ru-RU" smtClean="0"/>
              <a:pPr/>
              <a:t>09.11.2023</a:t>
            </a:fld>
            <a:endParaRPr lang="ru-RU"/>
          </a:p>
        </p:txBody>
      </p:sp>
      <p:sp>
        <p:nvSpPr>
          <p:cNvPr id="3" name="Нижний колонтитул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ru-RU"/>
          </a:p>
        </p:txBody>
      </p:sp>
      <p:sp>
        <p:nvSpPr>
          <p:cNvPr id="23" name="Номер слайда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transition spd="med">
    <p:push/>
  </p:transition>
  <p:timing>
    <p:tnLst>
      <p:par>
        <p:cTn id="1" dur="indefinite" restart="never" nodeType="tmRoot"/>
      </p:par>
    </p:tnLst>
  </p:timing>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57200" y="1412777"/>
            <a:ext cx="8458200" cy="1656183"/>
          </a:xfrm>
        </p:spPr>
        <p:txBody>
          <a:bodyPr/>
          <a:lstStyle/>
          <a:p>
            <a:r>
              <a:rPr lang="ru-RU" dirty="0" smtClean="0"/>
              <a:t>Презентация по параграфу </a:t>
            </a:r>
            <a:r>
              <a:rPr lang="ru-RU" dirty="0" smtClean="0"/>
              <a:t/>
            </a:r>
            <a:br>
              <a:rPr lang="ru-RU" dirty="0" smtClean="0"/>
            </a:br>
            <a:r>
              <a:rPr lang="ru-RU" dirty="0" smtClean="0"/>
              <a:t>        «</a:t>
            </a:r>
            <a:r>
              <a:rPr lang="ru-RU" dirty="0" smtClean="0"/>
              <a:t>И снова Европа» </a:t>
            </a:r>
            <a:endParaRPr lang="ru-RU" dirty="0"/>
          </a:p>
        </p:txBody>
      </p:sp>
      <p:sp>
        <p:nvSpPr>
          <p:cNvPr id="3" name="Подзаголовок 2"/>
          <p:cNvSpPr>
            <a:spLocks noGrp="1"/>
          </p:cNvSpPr>
          <p:nvPr>
            <p:ph type="subTitle" idx="1"/>
          </p:nvPr>
        </p:nvSpPr>
        <p:spPr>
          <a:xfrm>
            <a:off x="2771800" y="5229200"/>
            <a:ext cx="6143600" cy="1368152"/>
          </a:xfrm>
        </p:spPr>
        <p:txBody>
          <a:bodyPr>
            <a:normAutofit fontScale="92500" lnSpcReduction="20000"/>
          </a:bodyPr>
          <a:lstStyle/>
          <a:p>
            <a:r>
              <a:rPr lang="ru-RU" dirty="0" smtClean="0"/>
              <a:t>                                     Подготовила </a:t>
            </a:r>
          </a:p>
          <a:p>
            <a:r>
              <a:rPr lang="ru-RU" dirty="0" smtClean="0"/>
              <a:t>                                     ученица </a:t>
            </a:r>
            <a:r>
              <a:rPr lang="ru-RU" dirty="0" smtClean="0"/>
              <a:t>6а класса </a:t>
            </a:r>
            <a:endParaRPr lang="ru-RU" dirty="0" smtClean="0"/>
          </a:p>
          <a:p>
            <a:r>
              <a:rPr lang="ru-RU" dirty="0" smtClean="0"/>
              <a:t>                                     МБОУ СОШ с. Тербуны</a:t>
            </a:r>
          </a:p>
          <a:p>
            <a:r>
              <a:rPr lang="ru-RU" dirty="0" smtClean="0"/>
              <a:t>                                     Понарина </a:t>
            </a:r>
            <a:r>
              <a:rPr lang="ru-RU" dirty="0" smtClean="0"/>
              <a:t>Ангелина </a:t>
            </a:r>
            <a:endParaRPr lang="ru-RU" dirty="0"/>
          </a:p>
        </p:txBody>
      </p:sp>
    </p:spTree>
  </p:cSld>
  <p:clrMapOvr>
    <a:masterClrMapping/>
  </p:clrMapOvr>
  <p:transition spd="med">
    <p:push/>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1285860"/>
            <a:ext cx="8229600" cy="5357850"/>
          </a:xfrm>
        </p:spPr>
        <p:txBody>
          <a:bodyPr>
            <a:normAutofit/>
          </a:bodyPr>
          <a:lstStyle/>
          <a:p>
            <a:r>
              <a:rPr lang="ru-RU" b="1" dirty="0" smtClean="0"/>
              <a:t>Этапы Ренессанса</a:t>
            </a:r>
          </a:p>
          <a:p>
            <a:r>
              <a:rPr lang="ru-RU" b="1" dirty="0" smtClean="0"/>
              <a:t>Ранний Ренессанс</a:t>
            </a:r>
          </a:p>
          <a:p>
            <a:r>
              <a:rPr lang="ru-RU" b="1" dirty="0" smtClean="0"/>
              <a:t>Ранний Ренессанс процветал во Флоренции в начале 14 века.</a:t>
            </a:r>
            <a:r>
              <a:rPr lang="ru-RU" dirty="0" smtClean="0"/>
              <a:t> Такие художники как </a:t>
            </a:r>
            <a:r>
              <a:rPr lang="ru-RU" dirty="0" err="1" smtClean="0"/>
              <a:t>Джиотто</a:t>
            </a:r>
            <a:r>
              <a:rPr lang="ru-RU" dirty="0" smtClean="0"/>
              <a:t>, </a:t>
            </a:r>
            <a:r>
              <a:rPr lang="ru-RU" dirty="0" err="1" smtClean="0"/>
              <a:t>Масаччо</a:t>
            </a:r>
            <a:r>
              <a:rPr lang="ru-RU" dirty="0" smtClean="0"/>
              <a:t> сделали свои первые попытки изобразить мир природы. Большинство работ носило более идеалистический, чем реалистический характер. В это время, однако, в искусстве все еще преобладали средневековые устои.</a:t>
            </a:r>
          </a:p>
          <a:p>
            <a:endParaRPr lang="ru-RU" dirty="0"/>
          </a:p>
        </p:txBody>
      </p:sp>
    </p:spTree>
  </p:cSld>
  <p:clrMapOvr>
    <a:masterClrMapping/>
  </p:clrMapOvr>
  <p:transition spd="med">
    <p:push/>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1214422"/>
            <a:ext cx="8229600" cy="5360114"/>
          </a:xfrm>
        </p:spPr>
        <p:txBody>
          <a:bodyPr>
            <a:normAutofit/>
          </a:bodyPr>
          <a:lstStyle/>
          <a:p>
            <a:r>
              <a:rPr lang="ru-RU" b="1" dirty="0" smtClean="0"/>
              <a:t>Высокий Ренессанс</a:t>
            </a:r>
          </a:p>
          <a:p>
            <a:r>
              <a:rPr lang="ru-RU" b="1" dirty="0" smtClean="0"/>
              <a:t>Такие города, как Рим и Флоренция, стали основными городами Высокого Ренессанса (1495-1520)</a:t>
            </a:r>
            <a:r>
              <a:rPr lang="ru-RU" dirty="0" smtClean="0"/>
              <a:t>. Этот период характеризовался балансом, использованием линейной перспективы, высокой степенью технического и композиционного навыка. Некоторые из известных художников это периода - Да Винчи, Микеланджело, Рафаэль.</a:t>
            </a:r>
          </a:p>
          <a:p>
            <a:endParaRPr lang="ru-RU" dirty="0"/>
          </a:p>
        </p:txBody>
      </p:sp>
    </p:spTree>
  </p:cSld>
  <p:clrMapOvr>
    <a:masterClrMapping/>
  </p:clrMapOvr>
  <p:transition spd="med">
    <p:push/>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1428736"/>
            <a:ext cx="8229600" cy="5145800"/>
          </a:xfrm>
        </p:spPr>
        <p:txBody>
          <a:bodyPr/>
          <a:lstStyle/>
          <a:p>
            <a:r>
              <a:rPr lang="ru-RU" b="1" dirty="0" smtClean="0"/>
              <a:t>Поздний Ренессанс</a:t>
            </a:r>
          </a:p>
          <a:p>
            <a:r>
              <a:rPr lang="ru-RU" dirty="0" smtClean="0"/>
              <a:t>Теперь Ренессанс после своего пика стал потихоньку угасать. Художники устали от жестких правил ренессанса в балансе и перспективе. Они стали экспериментировать и внедрять эмоциональные элементы в их произведения.</a:t>
            </a:r>
          </a:p>
          <a:p>
            <a:endParaRPr lang="ru-RU" dirty="0"/>
          </a:p>
        </p:txBody>
      </p:sp>
    </p:spTree>
  </p:cSld>
  <p:clrMapOvr>
    <a:masterClrMapping/>
  </p:clrMapOvr>
  <p:transition spd="med">
    <p:push/>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1214422"/>
            <a:ext cx="8229600" cy="5360114"/>
          </a:xfrm>
        </p:spPr>
        <p:txBody>
          <a:bodyPr>
            <a:normAutofit/>
          </a:bodyPr>
          <a:lstStyle/>
          <a:p>
            <a:r>
              <a:rPr lang="ru-RU" sz="4400" b="1" i="1" dirty="0" smtClean="0"/>
              <a:t>                 </a:t>
            </a:r>
          </a:p>
          <a:p>
            <a:endParaRPr lang="ru-RU" sz="4400" b="1" i="1" dirty="0" smtClean="0"/>
          </a:p>
          <a:p>
            <a:endParaRPr lang="ru-RU" sz="4400" b="1" i="1" dirty="0" smtClean="0"/>
          </a:p>
          <a:p>
            <a:pPr>
              <a:buNone/>
            </a:pPr>
            <a:r>
              <a:rPr lang="ru-RU" sz="4400" b="1" i="1" dirty="0" smtClean="0"/>
              <a:t>                ЗА ВНИМАНИЕ! </a:t>
            </a:r>
            <a:endParaRPr lang="ru-RU" sz="4400" b="1" i="1" dirty="0"/>
          </a:p>
        </p:txBody>
      </p:sp>
      <p:pic>
        <p:nvPicPr>
          <p:cNvPr id="4" name="Рисунок 3" descr="images.jpg"/>
          <p:cNvPicPr>
            <a:picLocks noChangeAspect="1"/>
          </p:cNvPicPr>
          <p:nvPr/>
        </p:nvPicPr>
        <p:blipFill>
          <a:blip r:embed="rId2" cstate="print"/>
          <a:stretch>
            <a:fillRect/>
          </a:stretch>
        </p:blipFill>
        <p:spPr>
          <a:xfrm>
            <a:off x="5000628" y="4452940"/>
            <a:ext cx="71438" cy="71438"/>
          </a:xfrm>
          <a:prstGeom prst="rect">
            <a:avLst/>
          </a:prstGeom>
        </p:spPr>
      </p:pic>
      <p:pic>
        <p:nvPicPr>
          <p:cNvPr id="5" name="Рисунок 4" descr="images.png"/>
          <p:cNvPicPr>
            <a:picLocks noChangeAspect="1"/>
          </p:cNvPicPr>
          <p:nvPr/>
        </p:nvPicPr>
        <p:blipFill>
          <a:blip r:embed="rId3"/>
          <a:stretch>
            <a:fillRect/>
          </a:stretch>
        </p:blipFill>
        <p:spPr>
          <a:xfrm>
            <a:off x="571472" y="2285992"/>
            <a:ext cx="2000264" cy="2500330"/>
          </a:xfrm>
          <a:prstGeom prst="rect">
            <a:avLst/>
          </a:prstGeom>
        </p:spPr>
      </p:pic>
    </p:spTree>
  </p:cSld>
  <p:clrMapOvr>
    <a:masterClrMapping/>
  </p:clrMapOvr>
  <p:transition spd="med">
    <p:push/>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              </a:t>
            </a:r>
            <a:r>
              <a:rPr lang="ru-RU" sz="3600" dirty="0" smtClean="0"/>
              <a:t>ПРЕДЫСТОРИЯ</a:t>
            </a:r>
            <a:r>
              <a:rPr lang="ru-RU" dirty="0" smtClean="0"/>
              <a:t> </a:t>
            </a:r>
            <a:endParaRPr lang="ru-RU" dirty="0"/>
          </a:p>
        </p:txBody>
      </p:sp>
      <p:sp>
        <p:nvSpPr>
          <p:cNvPr id="3" name="Содержимое 2"/>
          <p:cNvSpPr>
            <a:spLocks noGrp="1"/>
          </p:cNvSpPr>
          <p:nvPr>
            <p:ph idx="1"/>
          </p:nvPr>
        </p:nvSpPr>
        <p:spPr/>
        <p:txBody>
          <a:bodyPr>
            <a:normAutofit fontScale="92500"/>
          </a:bodyPr>
          <a:lstStyle/>
          <a:p>
            <a:pPr>
              <a:buNone/>
            </a:pPr>
            <a:endParaRPr lang="ru-RU" b="1" dirty="0" smtClean="0"/>
          </a:p>
          <a:p>
            <a:r>
              <a:rPr lang="ru-RU" dirty="0" smtClean="0"/>
              <a:t>Хотелось бы начать с предыстории. </a:t>
            </a:r>
            <a:r>
              <a:rPr lang="ru-RU" b="1" dirty="0" smtClean="0"/>
              <a:t>В средние века художники были ограничены в своем творчестве, особенно в создании религиозных картин.</a:t>
            </a:r>
            <a:r>
              <a:rPr lang="ru-RU" dirty="0" smtClean="0"/>
              <a:t> Характерной чертой искусства были плоские, одномерные картины, описывавшие в основном жизнь священников.</a:t>
            </a:r>
          </a:p>
          <a:p>
            <a:r>
              <a:rPr lang="ru-RU" dirty="0" smtClean="0"/>
              <a:t>Ренессанс - термин, буквально означающий возрождение. Ренессанс был возрождением искусства западной цивилизации.</a:t>
            </a:r>
          </a:p>
          <a:p>
            <a:endParaRPr lang="ru-RU" dirty="0"/>
          </a:p>
        </p:txBody>
      </p:sp>
      <p:pic>
        <p:nvPicPr>
          <p:cNvPr id="4" name="Рисунок 3" descr="images (2).jpg"/>
          <p:cNvPicPr>
            <a:picLocks noChangeAspect="1"/>
          </p:cNvPicPr>
          <p:nvPr/>
        </p:nvPicPr>
        <p:blipFill>
          <a:blip r:embed="rId2"/>
          <a:stretch>
            <a:fillRect/>
          </a:stretch>
        </p:blipFill>
        <p:spPr>
          <a:xfrm>
            <a:off x="1285852" y="928670"/>
            <a:ext cx="1333500" cy="1333500"/>
          </a:xfrm>
          <a:prstGeom prst="rect">
            <a:avLst/>
          </a:prstGeom>
        </p:spPr>
      </p:pic>
      <p:pic>
        <p:nvPicPr>
          <p:cNvPr id="5" name="Рисунок 4" descr="images (2).jpg"/>
          <p:cNvPicPr>
            <a:picLocks noChangeAspect="1"/>
          </p:cNvPicPr>
          <p:nvPr/>
        </p:nvPicPr>
        <p:blipFill>
          <a:blip r:embed="rId3" cstate="print"/>
          <a:stretch>
            <a:fillRect/>
          </a:stretch>
        </p:blipFill>
        <p:spPr>
          <a:xfrm>
            <a:off x="5786446" y="2214554"/>
            <a:ext cx="47616" cy="47616"/>
          </a:xfrm>
          <a:prstGeom prst="rect">
            <a:avLst/>
          </a:prstGeom>
        </p:spPr>
      </p:pic>
    </p:spTree>
  </p:cSld>
  <p:clrMapOvr>
    <a:masterClrMapping/>
  </p:clrMapOvr>
  <p:transition spd="med">
    <p:push/>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2428860" y="1357298"/>
            <a:ext cx="6257940" cy="5217238"/>
          </a:xfrm>
        </p:spPr>
        <p:txBody>
          <a:bodyPr>
            <a:normAutofit fontScale="85000" lnSpcReduction="20000"/>
          </a:bodyPr>
          <a:lstStyle/>
          <a:p>
            <a:r>
              <a:rPr lang="ru-RU" b="1" dirty="0" smtClean="0"/>
              <a:t>В 15 и 16 вв. в Италии возродился интерес в греческой и римской философии, литературе и искусству. Все это привело к тому, что стали создавать новые, передовые работы в искусстве.</a:t>
            </a:r>
            <a:r>
              <a:rPr lang="ru-RU" dirty="0" smtClean="0"/>
              <a:t> Папа Римский нашел многих художников, взял их под свою опеку и поручил им написать многие произведения. Эти художники получали вдохновение,</a:t>
            </a:r>
          </a:p>
          <a:p>
            <a:r>
              <a:rPr lang="ru-RU" dirty="0" smtClean="0"/>
              <a:t>глядя на предметы античной греческой и римской культуры. Художники были убеждены, что достойной целью было выражение чувств в концепции "здесь и сейчас".</a:t>
            </a:r>
            <a:endParaRPr lang="ru-RU" dirty="0"/>
          </a:p>
        </p:txBody>
      </p:sp>
      <p:pic>
        <p:nvPicPr>
          <p:cNvPr id="4" name="Рисунок 3" descr="images (3).jpg"/>
          <p:cNvPicPr>
            <a:picLocks noChangeAspect="1"/>
          </p:cNvPicPr>
          <p:nvPr/>
        </p:nvPicPr>
        <p:blipFill>
          <a:blip r:embed="rId2"/>
          <a:stretch>
            <a:fillRect/>
          </a:stretch>
        </p:blipFill>
        <p:spPr>
          <a:xfrm>
            <a:off x="357158" y="785793"/>
            <a:ext cx="2357454" cy="2750363"/>
          </a:xfrm>
          <a:prstGeom prst="rect">
            <a:avLst/>
          </a:prstGeom>
        </p:spPr>
      </p:pic>
      <p:pic>
        <p:nvPicPr>
          <p:cNvPr id="5" name="Рисунок 4" descr="images (4).jpg"/>
          <p:cNvPicPr>
            <a:picLocks noChangeAspect="1"/>
          </p:cNvPicPr>
          <p:nvPr/>
        </p:nvPicPr>
        <p:blipFill>
          <a:blip r:embed="rId3"/>
          <a:stretch>
            <a:fillRect/>
          </a:stretch>
        </p:blipFill>
        <p:spPr>
          <a:xfrm>
            <a:off x="785786" y="3643314"/>
            <a:ext cx="1357322" cy="2836195"/>
          </a:xfrm>
          <a:prstGeom prst="rect">
            <a:avLst/>
          </a:prstGeom>
        </p:spPr>
      </p:pic>
    </p:spTree>
  </p:cSld>
  <p:clrMapOvr>
    <a:masterClrMapping/>
  </p:clrMapOvr>
  <p:transition spd="med">
    <p:push/>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600" dirty="0" smtClean="0"/>
              <a:t>             ЭСТЕТИКА ИТАЛИИ </a:t>
            </a:r>
            <a:endParaRPr lang="ru-RU" sz="3600" dirty="0"/>
          </a:p>
        </p:txBody>
      </p:sp>
      <p:sp>
        <p:nvSpPr>
          <p:cNvPr id="3" name="Содержимое 2"/>
          <p:cNvSpPr>
            <a:spLocks noGrp="1"/>
          </p:cNvSpPr>
          <p:nvPr>
            <p:ph idx="1"/>
          </p:nvPr>
        </p:nvSpPr>
        <p:spPr>
          <a:xfrm>
            <a:off x="457200" y="1500174"/>
            <a:ext cx="8229600" cy="5074362"/>
          </a:xfrm>
        </p:spPr>
        <p:txBody>
          <a:bodyPr>
            <a:normAutofit fontScale="92500"/>
          </a:bodyPr>
          <a:lstStyle/>
          <a:p>
            <a:pPr>
              <a:buNone/>
            </a:pPr>
            <a:endParaRPr lang="ru-RU" b="1" dirty="0" smtClean="0"/>
          </a:p>
          <a:p>
            <a:r>
              <a:rPr lang="ru-RU" b="1" dirty="0" smtClean="0"/>
              <a:t>Искусство итальянского Ренессанса несет в себе баланс, спокойствие и разумную точность, правильность. Искусство этого периода прославляет красоту человеческой формы, часто изображены обнаженные фигуры.</a:t>
            </a:r>
            <a:r>
              <a:rPr lang="ru-RU" dirty="0" smtClean="0"/>
              <a:t> Эстетика Ренессанса борется за реалистические пропорции и точное изображение природного мира. Цвета живые, привлекающие внимание. </a:t>
            </a:r>
            <a:r>
              <a:rPr lang="ru-RU" b="1" dirty="0" smtClean="0"/>
              <a:t>Преобладают библейские и мифологические герои.</a:t>
            </a:r>
            <a:endParaRPr lang="ru-RU" dirty="0" smtClean="0"/>
          </a:p>
          <a:p>
            <a:endParaRPr lang="ru-RU" dirty="0"/>
          </a:p>
        </p:txBody>
      </p:sp>
      <p:pic>
        <p:nvPicPr>
          <p:cNvPr id="4" name="Рисунок 3" descr="images (5).jpg"/>
          <p:cNvPicPr>
            <a:picLocks noChangeAspect="1"/>
          </p:cNvPicPr>
          <p:nvPr/>
        </p:nvPicPr>
        <p:blipFill>
          <a:blip r:embed="rId2"/>
          <a:stretch>
            <a:fillRect/>
          </a:stretch>
        </p:blipFill>
        <p:spPr>
          <a:xfrm>
            <a:off x="571472" y="500042"/>
            <a:ext cx="1285884" cy="1500198"/>
          </a:xfrm>
          <a:prstGeom prst="rect">
            <a:avLst/>
          </a:prstGeom>
        </p:spPr>
      </p:pic>
      <p:pic>
        <p:nvPicPr>
          <p:cNvPr id="5" name="Рисунок 4" descr="images (6).jpg"/>
          <p:cNvPicPr>
            <a:picLocks noChangeAspect="1"/>
          </p:cNvPicPr>
          <p:nvPr/>
        </p:nvPicPr>
        <p:blipFill>
          <a:blip r:embed="rId3"/>
          <a:stretch>
            <a:fillRect/>
          </a:stretch>
        </p:blipFill>
        <p:spPr>
          <a:xfrm>
            <a:off x="6715140" y="642918"/>
            <a:ext cx="1785950" cy="1278828"/>
          </a:xfrm>
          <a:prstGeom prst="rect">
            <a:avLst/>
          </a:prstGeom>
        </p:spPr>
      </p:pic>
    </p:spTree>
  </p:cSld>
  <p:clrMapOvr>
    <a:masterClrMapping/>
  </p:clrMapOvr>
  <p:transition spd="med">
    <p:push/>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14356"/>
            <a:ext cx="8229600" cy="1143008"/>
          </a:xfrm>
        </p:spPr>
        <p:txBody>
          <a:bodyPr>
            <a:normAutofit/>
          </a:bodyPr>
          <a:lstStyle/>
          <a:p>
            <a:r>
              <a:rPr lang="ru-RU" sz="3600" dirty="0" smtClean="0"/>
              <a:t>           ТЕХНИКИ ЖИВОПИСИ</a:t>
            </a:r>
            <a:endParaRPr lang="ru-RU" sz="3600" dirty="0"/>
          </a:p>
        </p:txBody>
      </p:sp>
      <p:sp>
        <p:nvSpPr>
          <p:cNvPr id="3" name="Содержимое 2"/>
          <p:cNvSpPr>
            <a:spLocks noGrp="1"/>
          </p:cNvSpPr>
          <p:nvPr>
            <p:ph idx="1"/>
          </p:nvPr>
        </p:nvSpPr>
        <p:spPr>
          <a:xfrm>
            <a:off x="457200" y="1571612"/>
            <a:ext cx="8229600" cy="6143668"/>
          </a:xfrm>
        </p:spPr>
        <p:txBody>
          <a:bodyPr>
            <a:normAutofit fontScale="77500" lnSpcReduction="20000"/>
          </a:bodyPr>
          <a:lstStyle/>
          <a:p>
            <a:r>
              <a:rPr lang="ru-RU" b="1" dirty="0" smtClean="0"/>
              <a:t> </a:t>
            </a:r>
          </a:p>
          <a:p>
            <a:r>
              <a:rPr lang="ru-RU" sz="3400" b="1" dirty="0" smtClean="0"/>
              <a:t>Живописцы итальянского Ренессанса разработали множество техник для создания иллюзии реальности.</a:t>
            </a:r>
            <a:r>
              <a:rPr lang="ru-RU" sz="3400" dirty="0" smtClean="0"/>
              <a:t> Линейная перспектива, в которой параллельные линии сходятся в никуда, придает глубину творческим произведениям. Подобным образом, воздушная перспектива (в изобразительном искусстве - метод передачи удаления предметов на основе зрительного восприятия и опыта), когда отдаленные объекты становятся туманными и размытыми, придает всему чувство отдаленной перспективы. Объемное затенение включает применение теней и подчеркиваний. Светотень создает драматический контраст между светом и тенью.</a:t>
            </a:r>
            <a:r>
              <a:rPr lang="ru-RU" b="1" dirty="0" smtClean="0"/>
              <a:t> </a:t>
            </a:r>
            <a:r>
              <a:rPr lang="ru-RU" dirty="0" smtClean="0"/>
              <a:t/>
            </a:r>
            <a:br>
              <a:rPr lang="ru-RU" dirty="0" smtClean="0"/>
            </a:br>
            <a:endParaRPr lang="ru-RU" dirty="0"/>
          </a:p>
        </p:txBody>
      </p:sp>
    </p:spTree>
  </p:cSld>
  <p:clrMapOvr>
    <a:masterClrMapping/>
  </p:clrMapOvr>
  <p:transition spd="med">
    <p:push/>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92500" lnSpcReduction="20000"/>
          </a:bodyPr>
          <a:lstStyle/>
          <a:p>
            <a:r>
              <a:rPr lang="ru-RU" b="1" dirty="0" smtClean="0"/>
              <a:t>Живописцы рисовали прямо на штукатурке, таким образом украшая стены и потолки сотен церквей и дворцов в Италии</a:t>
            </a:r>
            <a:r>
              <a:rPr lang="ru-RU" dirty="0" smtClean="0"/>
              <a:t>. Такие произведения искусства известны под названием фрески. Когда художники рисовали на иконных досках (например, для создания запрестольного образа), они часто использовали темперу (вид краски) на основе яйца. Масляные краски делались из масла льняных </a:t>
            </a:r>
            <a:r>
              <a:rPr lang="ru-RU" dirty="0" err="1" smtClean="0"/>
              <a:t>семян.Часто</a:t>
            </a:r>
            <a:r>
              <a:rPr lang="ru-RU" dirty="0" smtClean="0"/>
              <a:t> детальные портреты и пейзажи рисовали маслом на полотнах.</a:t>
            </a:r>
            <a:endParaRPr lang="ru-RU" sz="3400" dirty="0" smtClean="0"/>
          </a:p>
          <a:p>
            <a:endParaRPr lang="ru-RU" dirty="0"/>
          </a:p>
        </p:txBody>
      </p:sp>
    </p:spTree>
  </p:cSld>
  <p:clrMapOvr>
    <a:masterClrMapping/>
  </p:clrMapOvr>
  <p:transition spd="med">
    <p:push/>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3108" y="1143000"/>
            <a:ext cx="6543692" cy="1066800"/>
          </a:xfrm>
        </p:spPr>
        <p:txBody>
          <a:bodyPr>
            <a:normAutofit/>
          </a:bodyPr>
          <a:lstStyle/>
          <a:p>
            <a:r>
              <a:rPr lang="ru-RU" sz="3600" dirty="0" smtClean="0"/>
              <a:t>                 СКУЛЬПТУРА </a:t>
            </a:r>
            <a:endParaRPr lang="ru-RU" sz="3600" dirty="0"/>
          </a:p>
        </p:txBody>
      </p:sp>
      <p:sp>
        <p:nvSpPr>
          <p:cNvPr id="3" name="Содержимое 2"/>
          <p:cNvSpPr>
            <a:spLocks noGrp="1"/>
          </p:cNvSpPr>
          <p:nvPr>
            <p:ph idx="1"/>
          </p:nvPr>
        </p:nvSpPr>
        <p:spPr>
          <a:xfrm>
            <a:off x="2500298" y="2786058"/>
            <a:ext cx="6186502" cy="3788478"/>
          </a:xfrm>
        </p:spPr>
        <p:txBody>
          <a:bodyPr>
            <a:normAutofit fontScale="85000" lnSpcReduction="10000"/>
          </a:bodyPr>
          <a:lstStyle/>
          <a:p>
            <a:r>
              <a:rPr lang="ru-RU" b="1" dirty="0" smtClean="0"/>
              <a:t>Многие мраморные и бронзовые скульптуры, сохранившиеся со времен древней Греции и Рима служили важными моделями для скульпторов итальянского ренессанса, которые старались изобразить человека с высокой степенью анатомической точности</a:t>
            </a:r>
            <a:r>
              <a:rPr lang="ru-RU" dirty="0" smtClean="0"/>
              <a:t>. Человека изображали в природном, расслабленном состоянии, а тело - в виде кривой буквы S.</a:t>
            </a:r>
          </a:p>
          <a:p>
            <a:endParaRPr lang="ru-RU" dirty="0"/>
          </a:p>
        </p:txBody>
      </p:sp>
      <p:pic>
        <p:nvPicPr>
          <p:cNvPr id="4" name="Рисунок 3" descr="images (7).jpg"/>
          <p:cNvPicPr>
            <a:picLocks noChangeAspect="1"/>
          </p:cNvPicPr>
          <p:nvPr/>
        </p:nvPicPr>
        <p:blipFill>
          <a:blip r:embed="rId2"/>
          <a:stretch>
            <a:fillRect/>
          </a:stretch>
        </p:blipFill>
        <p:spPr>
          <a:xfrm>
            <a:off x="2357422" y="785794"/>
            <a:ext cx="1928826" cy="1928826"/>
          </a:xfrm>
          <a:prstGeom prst="rect">
            <a:avLst/>
          </a:prstGeom>
        </p:spPr>
      </p:pic>
      <p:pic>
        <p:nvPicPr>
          <p:cNvPr id="5" name="Рисунок 4" descr="images (8).jpg"/>
          <p:cNvPicPr>
            <a:picLocks noChangeAspect="1"/>
          </p:cNvPicPr>
          <p:nvPr/>
        </p:nvPicPr>
        <p:blipFill>
          <a:blip r:embed="rId3"/>
          <a:stretch>
            <a:fillRect/>
          </a:stretch>
        </p:blipFill>
        <p:spPr>
          <a:xfrm>
            <a:off x="357158" y="1857364"/>
            <a:ext cx="1785950" cy="1785950"/>
          </a:xfrm>
          <a:prstGeom prst="rect">
            <a:avLst/>
          </a:prstGeom>
        </p:spPr>
      </p:pic>
      <p:pic>
        <p:nvPicPr>
          <p:cNvPr id="6" name="Рисунок 5" descr="images (9).jpg"/>
          <p:cNvPicPr>
            <a:picLocks noChangeAspect="1"/>
          </p:cNvPicPr>
          <p:nvPr/>
        </p:nvPicPr>
        <p:blipFill>
          <a:blip r:embed="rId4"/>
          <a:stretch>
            <a:fillRect/>
          </a:stretch>
        </p:blipFill>
        <p:spPr>
          <a:xfrm>
            <a:off x="1071538" y="4071942"/>
            <a:ext cx="1428760" cy="2150822"/>
          </a:xfrm>
          <a:prstGeom prst="rect">
            <a:avLst/>
          </a:prstGeom>
        </p:spPr>
      </p:pic>
    </p:spTree>
  </p:cSld>
  <p:clrMapOvr>
    <a:masterClrMapping/>
  </p:clrMapOvr>
  <p:transition spd="med">
    <p:push/>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600" dirty="0" smtClean="0"/>
              <a:t>                АРХИТЕКТУРА</a:t>
            </a:r>
            <a:endParaRPr lang="ru-RU" sz="3600" dirty="0"/>
          </a:p>
        </p:txBody>
      </p:sp>
      <p:sp>
        <p:nvSpPr>
          <p:cNvPr id="3" name="Содержимое 2"/>
          <p:cNvSpPr>
            <a:spLocks noGrp="1"/>
          </p:cNvSpPr>
          <p:nvPr>
            <p:ph idx="1"/>
          </p:nvPr>
        </p:nvSpPr>
        <p:spPr>
          <a:xfrm>
            <a:off x="457200" y="2571744"/>
            <a:ext cx="8229600" cy="4429156"/>
          </a:xfrm>
        </p:spPr>
        <p:txBody>
          <a:bodyPr/>
          <a:lstStyle/>
          <a:p>
            <a:r>
              <a:rPr lang="ru-RU" dirty="0" smtClean="0"/>
              <a:t>Итальянские архитекторы времен Ренессанса бродили по руинам древнего Рима в поисках идей. Они заменили сложный, декоративный стиль готической архитектуры простыми геометрическими, сбалансированными пропорциями. Они возродили многие колонны древних храмов.</a:t>
            </a:r>
          </a:p>
          <a:p>
            <a:endParaRPr lang="ru-RU" dirty="0"/>
          </a:p>
        </p:txBody>
      </p:sp>
      <p:pic>
        <p:nvPicPr>
          <p:cNvPr id="4" name="Рисунок 3" descr="images (10).jpg"/>
          <p:cNvPicPr>
            <a:picLocks noChangeAspect="1"/>
          </p:cNvPicPr>
          <p:nvPr/>
        </p:nvPicPr>
        <p:blipFill>
          <a:blip r:embed="rId2"/>
          <a:stretch>
            <a:fillRect/>
          </a:stretch>
        </p:blipFill>
        <p:spPr>
          <a:xfrm>
            <a:off x="428596" y="500042"/>
            <a:ext cx="2214578" cy="2071702"/>
          </a:xfrm>
          <a:prstGeom prst="rect">
            <a:avLst/>
          </a:prstGeom>
        </p:spPr>
      </p:pic>
    </p:spTree>
  </p:cSld>
  <p:clrMapOvr>
    <a:masterClrMapping/>
  </p:clrMapOvr>
  <p:transition spd="med">
    <p:push/>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a:xfrm>
            <a:off x="4929190" y="928670"/>
            <a:ext cx="4000528" cy="5929330"/>
          </a:xfrm>
        </p:spPr>
        <p:txBody>
          <a:bodyPr>
            <a:normAutofit fontScale="62500" lnSpcReduction="20000"/>
          </a:bodyPr>
          <a:lstStyle/>
          <a:p>
            <a:r>
              <a:rPr lang="ru-RU" dirty="0" smtClean="0"/>
              <a:t>"Троица", фреска </a:t>
            </a:r>
            <a:r>
              <a:rPr lang="ru-RU" dirty="0" err="1" smtClean="0"/>
              <a:t>Масаччо</a:t>
            </a:r>
            <a:r>
              <a:rPr lang="ru-RU" dirty="0" smtClean="0"/>
              <a:t>, была одной из первых работ в новой линейной перспективе. </a:t>
            </a:r>
            <a:r>
              <a:rPr lang="ru-RU" b="1" dirty="0" smtClean="0"/>
              <a:t>Хорошо использовал воздушную перспективу в фоне Леонардо да Винчи в своей известной "</a:t>
            </a:r>
            <a:r>
              <a:rPr lang="ru-RU" b="1" dirty="0" err="1" smtClean="0"/>
              <a:t>Мона</a:t>
            </a:r>
            <a:r>
              <a:rPr lang="ru-RU" b="1" dirty="0" smtClean="0"/>
              <a:t> Лизе", картине, написанной масляными красками</a:t>
            </a:r>
            <a:r>
              <a:rPr lang="ru-RU" dirty="0" smtClean="0"/>
              <a:t>. В картине "Преображение господне", написанное темперой на деревянной панели, Рафаэль использует светотень для создания </a:t>
            </a:r>
            <a:r>
              <a:rPr lang="ru-RU" dirty="0" err="1" smtClean="0"/>
              <a:t>драмматического</a:t>
            </a:r>
            <a:r>
              <a:rPr lang="ru-RU" dirty="0" smtClean="0"/>
              <a:t> эффекта. Мраморная скульптура Давида, сделанная Микеланджело, была самым точным изображением человеческой формы на тот момент.</a:t>
            </a:r>
          </a:p>
          <a:p>
            <a:r>
              <a:rPr lang="ru-RU" dirty="0" smtClean="0"/>
              <a:t/>
            </a:r>
            <a:br>
              <a:rPr lang="ru-RU" dirty="0" smtClean="0"/>
            </a:br>
            <a:endParaRPr lang="ru-RU" dirty="0"/>
          </a:p>
        </p:txBody>
      </p:sp>
      <p:pic>
        <p:nvPicPr>
          <p:cNvPr id="4" name="Рисунок 3" descr="давид микеланджело.jpg"/>
          <p:cNvPicPr>
            <a:picLocks noChangeAspect="1"/>
          </p:cNvPicPr>
          <p:nvPr/>
        </p:nvPicPr>
        <p:blipFill>
          <a:blip r:embed="rId2"/>
          <a:stretch>
            <a:fillRect/>
          </a:stretch>
        </p:blipFill>
        <p:spPr>
          <a:xfrm>
            <a:off x="0" y="428604"/>
            <a:ext cx="2228865" cy="3357586"/>
          </a:xfrm>
          <a:prstGeom prst="rect">
            <a:avLst/>
          </a:prstGeom>
        </p:spPr>
      </p:pic>
      <p:pic>
        <p:nvPicPr>
          <p:cNvPr id="5" name="Рисунок 4" descr="мона лиза.jpg"/>
          <p:cNvPicPr>
            <a:picLocks noChangeAspect="1"/>
          </p:cNvPicPr>
          <p:nvPr/>
        </p:nvPicPr>
        <p:blipFill>
          <a:blip r:embed="rId3"/>
          <a:stretch>
            <a:fillRect/>
          </a:stretch>
        </p:blipFill>
        <p:spPr>
          <a:xfrm>
            <a:off x="2643174" y="1500174"/>
            <a:ext cx="2316480" cy="2822448"/>
          </a:xfrm>
          <a:prstGeom prst="rect">
            <a:avLst/>
          </a:prstGeom>
        </p:spPr>
      </p:pic>
      <p:pic>
        <p:nvPicPr>
          <p:cNvPr id="6" name="Рисунок 5" descr="Ренессанс кратко.jpg"/>
          <p:cNvPicPr>
            <a:picLocks noChangeAspect="1"/>
          </p:cNvPicPr>
          <p:nvPr/>
        </p:nvPicPr>
        <p:blipFill>
          <a:blip r:embed="rId4"/>
          <a:stretch>
            <a:fillRect/>
          </a:stretch>
        </p:blipFill>
        <p:spPr>
          <a:xfrm>
            <a:off x="357158" y="4357694"/>
            <a:ext cx="3554043" cy="2305051"/>
          </a:xfrm>
          <a:prstGeom prst="rect">
            <a:avLst/>
          </a:prstGeom>
        </p:spPr>
      </p:pic>
    </p:spTree>
  </p:cSld>
  <p:clrMapOvr>
    <a:masterClrMapping/>
  </p:clrMapOvr>
  <p:transition spd="med">
    <p:push/>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Городская">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Городская">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Городская">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367</TotalTime>
  <Words>367</Words>
  <Application>Microsoft Office PowerPoint</Application>
  <PresentationFormat>Экран (4:3)</PresentationFormat>
  <Paragraphs>35</Paragraphs>
  <Slides>13</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13</vt:i4>
      </vt:variant>
    </vt:vector>
  </HeadingPairs>
  <TitlesOfParts>
    <vt:vector size="17" baseType="lpstr">
      <vt:lpstr>Georgia</vt:lpstr>
      <vt:lpstr>Trebuchet MS</vt:lpstr>
      <vt:lpstr>Wingdings 2</vt:lpstr>
      <vt:lpstr>Городская</vt:lpstr>
      <vt:lpstr>Презентация по параграфу          «И снова Европа» </vt:lpstr>
      <vt:lpstr>              ПРЕДЫСТОРИЯ </vt:lpstr>
      <vt:lpstr>Презентация PowerPoint</vt:lpstr>
      <vt:lpstr>             ЭСТЕТИКА ИТАЛИИ </vt:lpstr>
      <vt:lpstr>           ТЕХНИКИ ЖИВОПИСИ</vt:lpstr>
      <vt:lpstr>Презентация PowerPoint</vt:lpstr>
      <vt:lpstr>                 СКУЛЬПТУРА </vt:lpstr>
      <vt:lpstr>                АРХИТЕКТУРА</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Тема презентации:,,,,,,,,,,,,,,,,,,,,,,,,,,,,,,,,,,,,,,,,,,,,,,,,,,,,,,,,,,,,,,,,,,,,,,,,,,,,,,,,,,,,,,,,,,,,,,,,,,,,,,,,,,,</dc:title>
  <cp:lastModifiedBy>User</cp:lastModifiedBy>
  <cp:revision>45</cp:revision>
  <dcterms:modified xsi:type="dcterms:W3CDTF">2023-11-09T08:58:38Z</dcterms:modified>
</cp:coreProperties>
</file>