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555" r:id="rId2"/>
    <p:sldId id="510" r:id="rId3"/>
    <p:sldId id="530" r:id="rId4"/>
    <p:sldId id="553" r:id="rId5"/>
    <p:sldId id="529" r:id="rId6"/>
    <p:sldId id="554" r:id="rId7"/>
    <p:sldId id="528" r:id="rId8"/>
    <p:sldId id="539" r:id="rId9"/>
    <p:sldId id="542" r:id="rId10"/>
    <p:sldId id="543" r:id="rId11"/>
    <p:sldId id="523" r:id="rId12"/>
    <p:sldId id="551" r:id="rId13"/>
    <p:sldId id="515" r:id="rId14"/>
    <p:sldId id="524" r:id="rId15"/>
    <p:sldId id="525" r:id="rId16"/>
    <p:sldId id="527" r:id="rId17"/>
    <p:sldId id="552" r:id="rId18"/>
    <p:sldId id="549" r:id="rId19"/>
    <p:sldId id="545" r:id="rId20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4538C"/>
    <a:srgbClr val="005696"/>
    <a:srgbClr val="004376"/>
    <a:srgbClr val="005A9E"/>
    <a:srgbClr val="002E8A"/>
    <a:srgbClr val="004274"/>
    <a:srgbClr val="047604"/>
    <a:srgbClr val="00823B"/>
    <a:srgbClr val="FBFBFB"/>
    <a:srgbClr val="23115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7647" autoAdjust="0"/>
    <p:restoredTop sz="94660" autoAdjust="0"/>
  </p:normalViewPr>
  <p:slideViewPr>
    <p:cSldViewPr>
      <p:cViewPr varScale="1">
        <p:scale>
          <a:sx n="57" d="100"/>
          <a:sy n="57" d="100"/>
        </p:scale>
        <p:origin x="1008" y="36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C346C8-3117-4DFD-AD6C-6CAF61407B26}" type="datetimeFigureOut">
              <a:rPr lang="ru-RU" smtClean="0"/>
              <a:pPr/>
              <a:t>13.11.2023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A110791-7C5B-4CC6-97EA-271D19518E8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41522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oleObject" Target="../embeddings/oleObject4.bin"/><Relationship Id="rId7" Type="http://schemas.openxmlformats.org/officeDocument/2006/relationships/oleObject" Target="../embeddings/oleObject6.bin"/><Relationship Id="rId2" Type="http://schemas.openxmlformats.org/officeDocument/2006/relationships/slideMaster" Target="../slideMasters/slideMaster1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2.png"/><Relationship Id="rId5" Type="http://schemas.openxmlformats.org/officeDocument/2006/relationships/oleObject" Target="../embeddings/oleObject5.bin"/><Relationship Id="rId4" Type="http://schemas.openxmlformats.org/officeDocument/2006/relationships/image" Target="../media/image1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90" name="Group 18"/>
          <p:cNvGrpSpPr>
            <a:grpSpLocks/>
          </p:cNvGrpSpPr>
          <p:nvPr/>
        </p:nvGrpSpPr>
        <p:grpSpPr bwMode="auto">
          <a:xfrm>
            <a:off x="0" y="633413"/>
            <a:ext cx="9144000" cy="3495675"/>
            <a:chOff x="0" y="390"/>
            <a:chExt cx="5760" cy="2202"/>
          </a:xfrm>
        </p:grpSpPr>
        <p:graphicFrame>
          <p:nvGraphicFramePr>
            <p:cNvPr id="3091" name="Object 19"/>
            <p:cNvGraphicFramePr>
              <a:graphicFrameLocks noChangeAspect="1"/>
            </p:cNvGraphicFramePr>
            <p:nvPr/>
          </p:nvGraphicFramePr>
          <p:xfrm>
            <a:off x="0" y="390"/>
            <a:ext cx="1962" cy="220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424" name="Image" r:id="rId3" imgW="4241270" imgH="5396825" progId="">
                    <p:embed/>
                  </p:oleObj>
                </mc:Choice>
                <mc:Fallback>
                  <p:oleObj name="Image" r:id="rId3" imgW="4241270" imgH="5396825" progId="">
                    <p:embed/>
                    <p:pic>
                      <p:nvPicPr>
                        <p:cNvPr id="0" name="Picture 11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0" y="390"/>
                          <a:ext cx="1962" cy="220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092" name="Object 20"/>
            <p:cNvGraphicFramePr>
              <a:graphicFrameLocks noChangeAspect="1"/>
            </p:cNvGraphicFramePr>
            <p:nvPr/>
          </p:nvGraphicFramePr>
          <p:xfrm>
            <a:off x="3888" y="390"/>
            <a:ext cx="1872" cy="220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425" name="Image" r:id="rId5" imgW="3263492" imgH="4863492" progId="">
                    <p:embed/>
                  </p:oleObj>
                </mc:Choice>
                <mc:Fallback>
                  <p:oleObj name="Image" r:id="rId5" imgW="3263492" imgH="4863492" progId="">
                    <p:embed/>
                    <p:pic>
                      <p:nvPicPr>
                        <p:cNvPr id="0" name="Picture 11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888" y="390"/>
                          <a:ext cx="1872" cy="220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093" name="Object 21"/>
            <p:cNvGraphicFramePr>
              <a:graphicFrameLocks noChangeAspect="1"/>
            </p:cNvGraphicFramePr>
            <p:nvPr/>
          </p:nvGraphicFramePr>
          <p:xfrm>
            <a:off x="1958" y="390"/>
            <a:ext cx="1930" cy="220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426" name="Image" r:id="rId7" imgW="3492063" imgH="4926984" progId="">
                    <p:embed/>
                  </p:oleObj>
                </mc:Choice>
                <mc:Fallback>
                  <p:oleObj name="Image" r:id="rId7" imgW="3492063" imgH="4926984" progId="">
                    <p:embed/>
                    <p:pic>
                      <p:nvPicPr>
                        <p:cNvPr id="0" name="Picture 11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958" y="390"/>
                          <a:ext cx="1930" cy="220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3089" name="Rectangle 17"/>
          <p:cNvSpPr>
            <a:spLocks noChangeArrowheads="1"/>
          </p:cNvSpPr>
          <p:nvPr/>
        </p:nvSpPr>
        <p:spPr bwMode="gray">
          <a:xfrm>
            <a:off x="0" y="0"/>
            <a:ext cx="9144000" cy="609600"/>
          </a:xfrm>
          <a:prstGeom prst="rect">
            <a:avLst/>
          </a:prstGeom>
          <a:gradFill rotWithShape="1">
            <a:gsLst>
              <a:gs pos="0">
                <a:schemeClr val="tx1"/>
              </a:gs>
              <a:gs pos="100000">
                <a:schemeClr val="tx2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 bwMode="gray">
          <a:xfrm>
            <a:off x="457200" y="4114800"/>
            <a:ext cx="8229600" cy="76200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 bwMode="gray">
          <a:xfrm>
            <a:off x="1524000" y="4948238"/>
            <a:ext cx="5943600" cy="609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457200" y="6553200"/>
            <a:ext cx="2133600" cy="168275"/>
          </a:xfrm>
        </p:spPr>
        <p:txBody>
          <a:bodyPr/>
          <a:lstStyle>
            <a:lvl1pPr>
              <a:defRPr sz="14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551613"/>
            <a:ext cx="2895600" cy="169862"/>
          </a:xfrm>
        </p:spPr>
        <p:txBody>
          <a:bodyPr/>
          <a:lstStyle>
            <a:lvl1pPr algn="ctr">
              <a:defRPr sz="14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553200"/>
            <a:ext cx="2133600" cy="168275"/>
          </a:xfrm>
        </p:spPr>
        <p:txBody>
          <a:bodyPr/>
          <a:lstStyle>
            <a:lvl1pPr algn="r">
              <a:defRPr sz="1400">
                <a:latin typeface="Times New Roman" pitchFamily="18" charset="0"/>
              </a:defRPr>
            </a:lvl1pPr>
          </a:lstStyle>
          <a:p>
            <a:fld id="{9EA4587E-9E77-40D8-BA8B-99A849AD9CA5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3086" name="Text Box 14"/>
          <p:cNvSpPr txBox="1">
            <a:spLocks noChangeArrowheads="1"/>
          </p:cNvSpPr>
          <p:nvPr/>
        </p:nvSpPr>
        <p:spPr bwMode="white">
          <a:xfrm>
            <a:off x="228600" y="104775"/>
            <a:ext cx="10795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2400" b="1">
                <a:solidFill>
                  <a:schemeClr val="bg1"/>
                </a:solidFill>
              </a:rPr>
              <a:t>LOGO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www.themegallery.com</a:t>
            </a:r>
          </a:p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Company Logo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30A4795-2425-48C3-83D1-ADA8F7BFE83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319088"/>
            <a:ext cx="2057400" cy="60055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19088"/>
            <a:ext cx="6019800" cy="60055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www.themegallery.com</a:t>
            </a:r>
          </a:p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Company Logo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5276D55-D29D-4230-82F1-2204EAE5501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19088"/>
            <a:ext cx="6172200" cy="56356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371600"/>
            <a:ext cx="8229600" cy="4953000"/>
          </a:xfrm>
        </p:spPr>
        <p:txBody>
          <a:bodyPr/>
          <a:lstStyle/>
          <a:p>
            <a:r>
              <a:rPr lang="ru-RU" smtClean="0"/>
              <a:t>Вставка таблицы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333375" y="6489700"/>
            <a:ext cx="2133600" cy="320675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www.themegallery.com</a:t>
            </a:r>
          </a:p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5867400" y="6477000"/>
            <a:ext cx="2895600" cy="320675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Company Logo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3200400" y="6480175"/>
            <a:ext cx="2133600" cy="320675"/>
          </a:xfrm>
        </p:spPr>
        <p:txBody>
          <a:bodyPr/>
          <a:lstStyle>
            <a:lvl1pPr>
              <a:defRPr/>
            </a:lvl1pPr>
          </a:lstStyle>
          <a:p>
            <a:fld id="{B84CD932-5CC9-428E-81EC-738A0D5F917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www.themegallery.com</a:t>
            </a:r>
          </a:p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Company Logo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34CF2E2-764E-4076-8065-D820968B73D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www.themegallery.com</a:t>
            </a:r>
          </a:p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Company Logo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004B67-6C76-4D5F-A2FF-7546B7834DB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371600"/>
            <a:ext cx="4038600" cy="4953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371600"/>
            <a:ext cx="4038600" cy="4953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www.themegallery.com</a:t>
            </a:r>
          </a:p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Company Logo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3A02DE3-1D09-4A34-B598-FE7DC4CB5B4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www.themegallery.com</a:t>
            </a:r>
          </a:p>
          <a:p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Company Logo</a:t>
            </a: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5AFBC8E-9A87-4850-A752-428C56E94D7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www.themegallery.com</a:t>
            </a:r>
          </a:p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Company Logo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8EE0C3-6F4A-4135-9836-F9844920604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www.themegallery.com</a:t>
            </a:r>
          </a:p>
          <a:p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Company Logo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FE5C982-854E-4B8A-8868-AC7299C33F5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www.themegallery.com</a:t>
            </a:r>
          </a:p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Company Logo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7BAEC06-586F-4725-A7EE-783BA39EE3F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www.themegallery.com</a:t>
            </a:r>
          </a:p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Company Logo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8185AB2-0B4D-45E0-9A40-1A326EC2577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1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oleObject" Target="../embeddings/oleObject1.bin"/><Relationship Id="rId10" Type="http://schemas.openxmlformats.org/officeDocument/2006/relationships/slideLayout" Target="../slideLayouts/slideLayout10.xml"/><Relationship Id="rId19" Type="http://schemas.openxmlformats.org/officeDocument/2006/relationships/oleObject" Target="../embeddings/oleObject3.bin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vmlDrawing" Target="../drawings/vmlDrawing1.v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9" name="Rectangle 15"/>
          <p:cNvSpPr>
            <a:spLocks noChangeArrowheads="1"/>
          </p:cNvSpPr>
          <p:nvPr/>
        </p:nvSpPr>
        <p:spPr bwMode="ltGray">
          <a:xfrm>
            <a:off x="8356600" y="981075"/>
            <a:ext cx="787400" cy="5876925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45" name="Line 21"/>
          <p:cNvSpPr>
            <a:spLocks noChangeShapeType="1"/>
          </p:cNvSpPr>
          <p:nvPr/>
        </p:nvSpPr>
        <p:spPr bwMode="auto">
          <a:xfrm>
            <a:off x="425450" y="6524625"/>
            <a:ext cx="83534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040" name="Rectangle 16"/>
          <p:cNvSpPr>
            <a:spLocks noChangeArrowheads="1"/>
          </p:cNvSpPr>
          <p:nvPr/>
        </p:nvSpPr>
        <p:spPr bwMode="gray">
          <a:xfrm>
            <a:off x="0" y="0"/>
            <a:ext cx="9144000" cy="981075"/>
          </a:xfrm>
          <a:prstGeom prst="rect">
            <a:avLst/>
          </a:prstGeom>
          <a:gradFill rotWithShape="1">
            <a:gsLst>
              <a:gs pos="0">
                <a:schemeClr val="tx1"/>
              </a:gs>
              <a:gs pos="100000">
                <a:schemeClr val="tx2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grpSp>
        <p:nvGrpSpPr>
          <p:cNvPr id="1041" name="Group 17"/>
          <p:cNvGrpSpPr>
            <a:grpSpLocks/>
          </p:cNvGrpSpPr>
          <p:nvPr/>
        </p:nvGrpSpPr>
        <p:grpSpPr bwMode="auto">
          <a:xfrm>
            <a:off x="6729413" y="-11113"/>
            <a:ext cx="2414587" cy="992188"/>
            <a:chOff x="0" y="390"/>
            <a:chExt cx="5760" cy="2202"/>
          </a:xfrm>
        </p:grpSpPr>
        <p:graphicFrame>
          <p:nvGraphicFramePr>
            <p:cNvPr id="1042" name="Object 18"/>
            <p:cNvGraphicFramePr>
              <a:graphicFrameLocks noChangeAspect="1"/>
            </p:cNvGraphicFramePr>
            <p:nvPr/>
          </p:nvGraphicFramePr>
          <p:xfrm>
            <a:off x="0" y="390"/>
            <a:ext cx="1962" cy="220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375" name="Image" r:id="rId15" imgW="4241270" imgH="5396825" progId="">
                    <p:embed/>
                  </p:oleObj>
                </mc:Choice>
                <mc:Fallback>
                  <p:oleObj name="Image" r:id="rId15" imgW="4241270" imgH="5396825" progId="">
                    <p:embed/>
                    <p:pic>
                      <p:nvPicPr>
                        <p:cNvPr id="0" name="Picture 11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0" y="390"/>
                          <a:ext cx="1962" cy="220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458F8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2B166E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C0C0C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043" name="Object 19"/>
            <p:cNvGraphicFramePr>
              <a:graphicFrameLocks noChangeAspect="1"/>
            </p:cNvGraphicFramePr>
            <p:nvPr/>
          </p:nvGraphicFramePr>
          <p:xfrm>
            <a:off x="3888" y="390"/>
            <a:ext cx="1872" cy="220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376" name="Image" r:id="rId17" imgW="3263492" imgH="4863492" progId="">
                    <p:embed/>
                  </p:oleObj>
                </mc:Choice>
                <mc:Fallback>
                  <p:oleObj name="Image" r:id="rId17" imgW="3263492" imgH="4863492" progId="">
                    <p:embed/>
                    <p:pic>
                      <p:nvPicPr>
                        <p:cNvPr id="0" name="Picture 11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888" y="390"/>
                          <a:ext cx="1872" cy="220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458F8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2B166E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C0C0C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044" name="Object 20"/>
            <p:cNvGraphicFramePr>
              <a:graphicFrameLocks noChangeAspect="1"/>
            </p:cNvGraphicFramePr>
            <p:nvPr/>
          </p:nvGraphicFramePr>
          <p:xfrm>
            <a:off x="1958" y="390"/>
            <a:ext cx="1930" cy="220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377" name="Image" r:id="rId19" imgW="3492063" imgH="4926984" progId="">
                    <p:embed/>
                  </p:oleObj>
                </mc:Choice>
                <mc:Fallback>
                  <p:oleObj name="Image" r:id="rId19" imgW="3492063" imgH="4926984" progId="">
                    <p:embed/>
                    <p:pic>
                      <p:nvPicPr>
                        <p:cNvPr id="0" name="Picture 11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958" y="390"/>
                          <a:ext cx="1930" cy="220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458F8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2B166E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C0C0C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371600"/>
            <a:ext cx="8229600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33375" y="6489700"/>
            <a:ext cx="2133600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defRPr>
            </a:lvl1pPr>
          </a:lstStyle>
          <a:p>
            <a:r>
              <a:rPr lang="en-US"/>
              <a:t>www.themegallery.com</a:t>
            </a:r>
          </a:p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867400" y="6477000"/>
            <a:ext cx="2895600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defRPr>
            </a:lvl1pPr>
          </a:lstStyle>
          <a:p>
            <a:r>
              <a:rPr lang="en-US"/>
              <a:t>Company Logo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200400" y="6480175"/>
            <a:ext cx="2133600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200"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defRPr>
            </a:lvl1pPr>
          </a:lstStyle>
          <a:p>
            <a:fld id="{32F02548-4A3E-4CFB-B15B-D9C0FDECDEC1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white">
          <a:xfrm>
            <a:off x="457200" y="319088"/>
            <a:ext cx="6172200" cy="563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</a:t>
            </a:r>
            <a:br>
              <a:rPr lang="en-US" smtClean="0"/>
            </a:br>
            <a:r>
              <a:rPr lang="en-US" smtClean="0"/>
              <a:t>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Verdana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v"/>
        <a:defRPr sz="2800" b="1">
          <a:solidFill>
            <a:schemeClr val="accent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800">
          <a:solidFill>
            <a:schemeClr val="tx1"/>
          </a:solidFill>
          <a:latin typeface="Arial" charset="0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Arial" charset="0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jpeg"/><Relationship Id="rId4" Type="http://schemas.openxmlformats.org/officeDocument/2006/relationships/image" Target="../media/image25.jp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052736"/>
            <a:ext cx="8229600" cy="4953000"/>
          </a:xfrm>
        </p:spPr>
        <p:txBody>
          <a:bodyPr/>
          <a:lstStyle/>
          <a:p>
            <a:pPr marL="0" indent="0">
              <a:buNone/>
            </a:pPr>
            <a:endParaRPr lang="ru-RU" dirty="0" smtClean="0"/>
          </a:p>
          <a:p>
            <a:pPr marL="0" indent="0" algn="ctr">
              <a:buNone/>
            </a:pPr>
            <a:r>
              <a:rPr lang="ru-RU" sz="40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Урок в 7 классе </a:t>
            </a:r>
          </a:p>
          <a:p>
            <a:pPr marL="0" indent="0" algn="ctr">
              <a:buNone/>
            </a:pPr>
            <a:r>
              <a:rPr lang="ru-RU" sz="40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 теме:</a:t>
            </a:r>
          </a:p>
          <a:p>
            <a:pPr marL="0" indent="0" algn="ctr">
              <a:buNone/>
            </a:pPr>
            <a:r>
              <a:rPr lang="en-US" sz="4000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“Hanging Out” </a:t>
            </a:r>
          </a:p>
          <a:p>
            <a:pPr marL="0" indent="0" algn="ctr">
              <a:buNone/>
            </a:pPr>
            <a:r>
              <a:rPr lang="en-US" sz="3600" dirty="0" smtClean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Spotlight 7</a:t>
            </a:r>
            <a:r>
              <a:rPr lang="ru-RU" sz="3600" dirty="0" smtClean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lang="en-US" sz="3600" dirty="0" smtClean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3600" dirty="0" smtClean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Ю.Е. Ваулина, </a:t>
            </a:r>
            <a:r>
              <a:rPr lang="ru-RU" sz="3600" dirty="0" err="1" smtClean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Д.Дули</a:t>
            </a:r>
            <a:endParaRPr lang="ru-RU" sz="3600" dirty="0" smtClean="0">
              <a:solidFill>
                <a:schemeClr val="bg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ru-RU" sz="3600" i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Учитель английского языка:</a:t>
            </a:r>
          </a:p>
          <a:p>
            <a:pPr marL="0" indent="0" algn="ctr">
              <a:buNone/>
            </a:pPr>
            <a:r>
              <a:rPr lang="ru-RU" sz="3600" b="0" i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Оленникова Л.А.</a:t>
            </a:r>
            <a:endParaRPr lang="ru-RU" sz="3600" b="0" i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703453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https://avatars.mds.yandex.net/get-pdb/480866/414c9a3d-c945-4a16-9f50-55bbc49e20d8/s1200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29" t="5777" r="21568" b="1"/>
          <a:stretch/>
        </p:blipFill>
        <p:spPr bwMode="auto">
          <a:xfrm>
            <a:off x="220688" y="-16371"/>
            <a:ext cx="6655568" cy="47925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611560" y="249626"/>
            <a:ext cx="2088232" cy="360040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00B050"/>
                </a:solidFill>
              </a:rPr>
              <a:t>tent camp</a:t>
            </a:r>
            <a:endParaRPr lang="ru-RU" sz="2400" b="1" dirty="0">
              <a:solidFill>
                <a:srgbClr val="00B05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415421" y="1235703"/>
            <a:ext cx="2554252" cy="355404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b="1" dirty="0" smtClean="0">
                <a:solidFill>
                  <a:srgbClr val="00B050"/>
                </a:solidFill>
              </a:rPr>
              <a:t>sport clothes</a:t>
            </a:r>
            <a:endParaRPr lang="ru-RU" sz="2400" b="1" dirty="0">
              <a:solidFill>
                <a:srgbClr val="00B05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 rot="21364225">
            <a:off x="6214656" y="264121"/>
            <a:ext cx="2029738" cy="691090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2400" b="1" dirty="0" smtClean="0">
              <a:solidFill>
                <a:srgbClr val="00B050"/>
              </a:solidFill>
            </a:endParaRPr>
          </a:p>
          <a:p>
            <a:r>
              <a:rPr lang="en-US" sz="2400" b="1" dirty="0" smtClean="0">
                <a:solidFill>
                  <a:srgbClr val="00B050"/>
                </a:solidFill>
              </a:rPr>
              <a:t>look for …</a:t>
            </a:r>
          </a:p>
          <a:p>
            <a:r>
              <a:rPr lang="ru-RU" sz="2400" dirty="0" smtClean="0">
                <a:solidFill>
                  <a:schemeClr val="bg2">
                    <a:lumMod val="50000"/>
                  </a:schemeClr>
                </a:solidFill>
              </a:rPr>
              <a:t>(искать)</a:t>
            </a:r>
            <a:endParaRPr lang="ru-RU" sz="2400" dirty="0">
              <a:solidFill>
                <a:schemeClr val="bg2">
                  <a:lumMod val="50000"/>
                </a:schemeClr>
              </a:solidFill>
            </a:endParaRPr>
          </a:p>
          <a:p>
            <a:endParaRPr lang="ru-RU" sz="2400" b="1" dirty="0">
              <a:solidFill>
                <a:srgbClr val="00B05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67544" y="3284984"/>
            <a:ext cx="3166578" cy="360040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b="1" dirty="0" smtClean="0">
                <a:solidFill>
                  <a:srgbClr val="00B050"/>
                </a:solidFill>
              </a:rPr>
              <a:t>one of the boys…</a:t>
            </a:r>
            <a:endParaRPr lang="ru-RU" sz="2400" b="1" dirty="0">
              <a:solidFill>
                <a:srgbClr val="00B050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 rot="296529">
            <a:off x="6768244" y="2031788"/>
            <a:ext cx="2309441" cy="696254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2400" b="1" dirty="0" smtClean="0">
              <a:solidFill>
                <a:srgbClr val="00B050"/>
              </a:solidFill>
            </a:endParaRPr>
          </a:p>
          <a:p>
            <a:r>
              <a:rPr lang="en-US" sz="2400" b="1" dirty="0" smtClean="0">
                <a:solidFill>
                  <a:srgbClr val="00B050"/>
                </a:solidFill>
              </a:rPr>
              <a:t>hike</a:t>
            </a:r>
            <a:r>
              <a:rPr lang="ru-RU" sz="2400" b="1" dirty="0" smtClean="0">
                <a:solidFill>
                  <a:srgbClr val="00B050"/>
                </a:solidFill>
              </a:rPr>
              <a:t> </a:t>
            </a:r>
            <a:r>
              <a:rPr lang="ru-RU" sz="2400" dirty="0" smtClean="0">
                <a:solidFill>
                  <a:schemeClr val="bg2">
                    <a:lumMod val="50000"/>
                  </a:schemeClr>
                </a:solidFill>
              </a:rPr>
              <a:t>(ходить в походы)</a:t>
            </a:r>
            <a:endParaRPr lang="ru-RU" sz="2400" dirty="0">
              <a:solidFill>
                <a:schemeClr val="bg2">
                  <a:lumMod val="50000"/>
                </a:schemeClr>
              </a:solidFill>
            </a:endParaRPr>
          </a:p>
          <a:p>
            <a:endParaRPr lang="ru-RU" sz="2400" b="1" dirty="0">
              <a:solidFill>
                <a:srgbClr val="00B050"/>
              </a:solidFill>
            </a:endParaRPr>
          </a:p>
        </p:txBody>
      </p:sp>
      <p:sp>
        <p:nvSpPr>
          <p:cNvPr id="14" name="Объект 2"/>
          <p:cNvSpPr txBox="1">
            <a:spLocks/>
          </p:cNvSpPr>
          <p:nvPr/>
        </p:nvSpPr>
        <p:spPr bwMode="auto">
          <a:xfrm>
            <a:off x="220688" y="4601834"/>
            <a:ext cx="7427168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v"/>
              <a:defRPr sz="2800" b="1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714375" indent="-352425">
              <a:buFontTx/>
              <a:buChar char="-"/>
            </a:pPr>
            <a:r>
              <a:rPr lang="en-US" sz="2700" b="0" kern="0" dirty="0" smtClean="0">
                <a:solidFill>
                  <a:srgbClr val="002060"/>
                </a:solidFill>
              </a:rPr>
              <a:t>who is in this picture</a:t>
            </a:r>
          </a:p>
          <a:p>
            <a:pPr marL="714375" indent="-352425">
              <a:buFontTx/>
              <a:buChar char="-"/>
            </a:pPr>
            <a:r>
              <a:rPr lang="en-US" sz="2700" b="0" kern="0" dirty="0" smtClean="0">
                <a:solidFill>
                  <a:srgbClr val="002060"/>
                </a:solidFill>
              </a:rPr>
              <a:t>what is happening                       </a:t>
            </a:r>
            <a:r>
              <a:rPr lang="en-US" sz="2700" b="0" i="1" kern="0" dirty="0" smtClean="0">
                <a:solidFill>
                  <a:srgbClr val="0070C0"/>
                </a:solidFill>
              </a:rPr>
              <a:t>(place, weather, clothes, actions)</a:t>
            </a:r>
          </a:p>
          <a:p>
            <a:pPr marL="714375" indent="-352425">
              <a:buFontTx/>
              <a:buChar char="-"/>
            </a:pPr>
            <a:r>
              <a:rPr lang="en-US" sz="2700" b="0" kern="0" dirty="0" smtClean="0">
                <a:solidFill>
                  <a:srgbClr val="002060"/>
                </a:solidFill>
              </a:rPr>
              <a:t>if you like it or not / why</a:t>
            </a:r>
          </a:p>
          <a:p>
            <a:pPr marL="0" indent="0">
              <a:buFont typeface="Wingdings" pitchFamily="2" charset="2"/>
              <a:buNone/>
            </a:pPr>
            <a:endParaRPr lang="en-US" kern="0" dirty="0" smtClean="0"/>
          </a:p>
          <a:p>
            <a:pPr marL="0" indent="0">
              <a:buFont typeface="Wingdings" pitchFamily="2" charset="2"/>
              <a:buNone/>
            </a:pPr>
            <a:r>
              <a:rPr lang="en-US" sz="3200" kern="0" dirty="0" smtClean="0">
                <a:solidFill>
                  <a:schemeClr val="accent2">
                    <a:lumMod val="75000"/>
                  </a:schemeClr>
                </a:solidFill>
              </a:rPr>
              <a:t>           </a:t>
            </a:r>
          </a:p>
          <a:p>
            <a:pPr marL="0" indent="0">
              <a:buFont typeface="Wingdings" pitchFamily="2" charset="2"/>
              <a:buNone/>
            </a:pPr>
            <a:r>
              <a:rPr lang="en-US" sz="3200" kern="0" dirty="0" smtClean="0">
                <a:solidFill>
                  <a:schemeClr val="accent2">
                    <a:lumMod val="75000"/>
                  </a:schemeClr>
                </a:solidFill>
              </a:rPr>
              <a:t>             </a:t>
            </a:r>
            <a:r>
              <a:rPr lang="ru-RU" sz="3200" kern="0" dirty="0" smtClean="0">
                <a:solidFill>
                  <a:schemeClr val="accent2">
                    <a:lumMod val="75000"/>
                  </a:schemeClr>
                </a:solidFill>
              </a:rPr>
              <a:t>  </a:t>
            </a:r>
            <a:r>
              <a:rPr lang="en-US" sz="3200" kern="0" dirty="0" smtClean="0">
                <a:solidFill>
                  <a:schemeClr val="accent2">
                    <a:lumMod val="75000"/>
                  </a:schemeClr>
                </a:solidFill>
              </a:rPr>
              <a:t>     </a:t>
            </a:r>
            <a:endParaRPr lang="ru-RU" i="1" kern="0" dirty="0">
              <a:solidFill>
                <a:schemeClr val="bg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87569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63662"/>
            <a:ext cx="6732240" cy="374332"/>
          </a:xfrm>
          <a:solidFill>
            <a:srgbClr val="24538C"/>
          </a:solidFill>
          <a:ln>
            <a:solidFill>
              <a:srgbClr val="24538C"/>
            </a:solidFill>
          </a:ln>
        </p:spPr>
        <p:txBody>
          <a:bodyPr/>
          <a:lstStyle/>
          <a:p>
            <a:r>
              <a:rPr lang="ru-RU" sz="3000" dirty="0" smtClean="0"/>
              <a:t>      </a:t>
            </a:r>
            <a:r>
              <a:rPr lang="en-US" sz="3000" dirty="0" smtClean="0"/>
              <a:t>Common </a:t>
            </a:r>
            <a:r>
              <a:rPr lang="en-US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&amp;</a:t>
            </a:r>
            <a:r>
              <a:rPr lang="en-US" sz="3000" dirty="0" smtClean="0"/>
              <a:t> different</a:t>
            </a:r>
            <a:endParaRPr lang="ru-RU" sz="3000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682476"/>
            <a:ext cx="4248472" cy="31853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9774" y="2424449"/>
            <a:ext cx="5001206" cy="33808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3910583" y="980303"/>
            <a:ext cx="3672408" cy="362120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b="1" dirty="0" smtClean="0">
                <a:solidFill>
                  <a:srgbClr val="00B050"/>
                </a:solidFill>
              </a:rPr>
              <a:t>two boys ≠one man</a:t>
            </a:r>
            <a:endParaRPr lang="ru-RU" sz="2400" b="1" dirty="0">
              <a:solidFill>
                <a:srgbClr val="00B05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638109" y="1453874"/>
            <a:ext cx="4824536" cy="362120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b="1" dirty="0" smtClean="0">
                <a:solidFill>
                  <a:srgbClr val="00B050"/>
                </a:solidFill>
              </a:rPr>
              <a:t>have a fish ≠ has no fish</a:t>
            </a:r>
            <a:endParaRPr lang="ru-RU" sz="2400" b="1" dirty="0">
              <a:solidFill>
                <a:srgbClr val="00B050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923928" y="1946902"/>
            <a:ext cx="4464496" cy="391786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47675" indent="-447675"/>
            <a:r>
              <a:rPr lang="en-US" sz="2400" b="1" dirty="0" smtClean="0">
                <a:solidFill>
                  <a:srgbClr val="00B050"/>
                </a:solidFill>
              </a:rPr>
              <a:t>are sitting ≠ is standing</a:t>
            </a:r>
            <a:endParaRPr lang="ru-RU" sz="2400" b="1" dirty="0">
              <a:solidFill>
                <a:srgbClr val="00B05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67544" y="3284984"/>
            <a:ext cx="2868116" cy="362120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b="1" dirty="0" smtClean="0">
                <a:solidFill>
                  <a:srgbClr val="00B050"/>
                </a:solidFill>
              </a:rPr>
              <a:t> </a:t>
            </a:r>
            <a:r>
              <a:rPr lang="en-US" sz="2400" b="1" dirty="0" smtClean="0">
                <a:solidFill>
                  <a:srgbClr val="005A9E"/>
                </a:solidFill>
              </a:rPr>
              <a:t>… are fishing</a:t>
            </a:r>
            <a:endParaRPr lang="ru-RU" sz="2400" b="1" dirty="0">
              <a:solidFill>
                <a:srgbClr val="005A9E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032570" y="3849743"/>
            <a:ext cx="2531318" cy="362120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b="1" dirty="0">
                <a:solidFill>
                  <a:srgbClr val="00B050"/>
                </a:solidFill>
              </a:rPr>
              <a:t> </a:t>
            </a:r>
            <a:r>
              <a:rPr lang="en-US" sz="2400" b="1" dirty="0" smtClean="0">
                <a:solidFill>
                  <a:srgbClr val="005A9E"/>
                </a:solidFill>
              </a:rPr>
              <a:t>it’s summer</a:t>
            </a:r>
            <a:endParaRPr lang="ru-RU" sz="2400" b="1" dirty="0">
              <a:solidFill>
                <a:srgbClr val="005A9E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0" y="437994"/>
            <a:ext cx="6732240" cy="362120"/>
          </a:xfrm>
          <a:prstGeom prst="rect">
            <a:avLst/>
          </a:prstGeom>
          <a:solidFill>
            <a:srgbClr val="24538C"/>
          </a:solidFill>
          <a:ln w="19050">
            <a:solidFill>
              <a:srgbClr val="2453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b="1" dirty="0" smtClean="0">
                <a:solidFill>
                  <a:srgbClr val="00B050"/>
                </a:solidFill>
              </a:rPr>
              <a:t> </a:t>
            </a:r>
            <a:r>
              <a:rPr lang="ru-RU" sz="2400" b="1" dirty="0" smtClean="0">
                <a:solidFill>
                  <a:srgbClr val="00B050"/>
                </a:solidFill>
              </a:rPr>
              <a:t>         </a:t>
            </a:r>
            <a:r>
              <a:rPr lang="ru-RU" sz="2400" dirty="0" smtClean="0">
                <a:solidFill>
                  <a:schemeClr val="bg1"/>
                </a:solidFill>
              </a:rPr>
              <a:t>сходство  /    различие</a:t>
            </a:r>
            <a:endParaRPr lang="ru-RU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4168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3" grpId="0" animBg="1"/>
      <p:bldP spid="9" grpId="0" animBg="1"/>
      <p:bldP spid="15" grpId="0" animBg="1"/>
      <p:bldP spid="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s1.1zoom.ru/big3/253/Winter_Boys_Two_Snow_46028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1432" y="645145"/>
            <a:ext cx="4469245" cy="298273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23"/>
          <a:stretch/>
        </p:blipFill>
        <p:spPr>
          <a:xfrm>
            <a:off x="74366" y="680194"/>
            <a:ext cx="3923928" cy="34418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333375" y="116632"/>
            <a:ext cx="6172200" cy="563562"/>
          </a:xfrm>
        </p:spPr>
        <p:txBody>
          <a:bodyPr/>
          <a:lstStyle/>
          <a:p>
            <a:pPr algn="ctr"/>
            <a:r>
              <a:rPr lang="en-US" sz="3000" dirty="0" smtClean="0"/>
              <a:t>Common </a:t>
            </a:r>
            <a:r>
              <a:rPr lang="en-US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&amp;</a:t>
            </a:r>
            <a:r>
              <a:rPr lang="en-US" sz="3000" dirty="0" smtClean="0"/>
              <a:t> different</a:t>
            </a:r>
            <a:endParaRPr lang="ru-RU" sz="30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3239269" y="4334861"/>
            <a:ext cx="2297575" cy="362120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b="1" dirty="0" smtClean="0">
                <a:solidFill>
                  <a:srgbClr val="00B050"/>
                </a:solidFill>
              </a:rPr>
              <a:t> </a:t>
            </a:r>
            <a:r>
              <a:rPr lang="en-US" sz="2400" b="1" dirty="0" smtClean="0">
                <a:solidFill>
                  <a:srgbClr val="005A9E"/>
                </a:solidFill>
              </a:rPr>
              <a:t>It’s winter</a:t>
            </a:r>
            <a:endParaRPr lang="ru-RU" sz="2400" b="1" dirty="0">
              <a:solidFill>
                <a:srgbClr val="005A9E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763688" y="5258485"/>
            <a:ext cx="3672408" cy="402764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b="1" dirty="0">
                <a:solidFill>
                  <a:srgbClr val="00B050"/>
                </a:solidFill>
              </a:rPr>
              <a:t>one </a:t>
            </a:r>
            <a:r>
              <a:rPr lang="en-US" sz="2400" b="1" dirty="0" smtClean="0">
                <a:solidFill>
                  <a:srgbClr val="00B050"/>
                </a:solidFill>
              </a:rPr>
              <a:t>girl ≠ two </a:t>
            </a:r>
            <a:r>
              <a:rPr lang="en-US" sz="2400" b="1" dirty="0">
                <a:solidFill>
                  <a:srgbClr val="00B050"/>
                </a:solidFill>
              </a:rPr>
              <a:t>boys </a:t>
            </a:r>
            <a:endParaRPr lang="ru-RU" sz="2400" b="1" dirty="0">
              <a:solidFill>
                <a:srgbClr val="00B05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750715" y="5765604"/>
            <a:ext cx="3685381" cy="362120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b="1" dirty="0" smtClean="0">
                <a:solidFill>
                  <a:srgbClr val="00B050"/>
                </a:solidFill>
              </a:rPr>
              <a:t> snowy  ≠ sunny</a:t>
            </a:r>
            <a:endParaRPr lang="ru-RU" sz="2400" b="1" dirty="0">
              <a:solidFill>
                <a:srgbClr val="00B050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42468" y="3863343"/>
            <a:ext cx="3744416" cy="360040"/>
          </a:xfrm>
          <a:prstGeom prst="rect">
            <a:avLst/>
          </a:prstGeom>
          <a:solidFill>
            <a:schemeClr val="bg1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b="1" dirty="0" smtClean="0">
                <a:solidFill>
                  <a:schemeClr val="accent2">
                    <a:lumMod val="75000"/>
                  </a:schemeClr>
                </a:solidFill>
              </a:rPr>
              <a:t>In both pictures … </a:t>
            </a:r>
            <a:endParaRPr lang="ru-RU" sz="2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3203848" y="3853923"/>
            <a:ext cx="4757276" cy="362120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b="1" dirty="0" smtClean="0">
                <a:solidFill>
                  <a:srgbClr val="00B050"/>
                </a:solidFill>
              </a:rPr>
              <a:t> </a:t>
            </a:r>
            <a:r>
              <a:rPr lang="en-US" sz="2400" b="1" dirty="0" smtClean="0">
                <a:solidFill>
                  <a:srgbClr val="005A9E"/>
                </a:solidFill>
              </a:rPr>
              <a:t>… are making a snowman</a:t>
            </a:r>
            <a:endParaRPr lang="ru-RU" sz="2400" b="1" dirty="0">
              <a:solidFill>
                <a:srgbClr val="005A9E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242468" y="4796347"/>
            <a:ext cx="7641900" cy="360040"/>
          </a:xfrm>
          <a:prstGeom prst="rect">
            <a:avLst/>
          </a:prstGeom>
          <a:solidFill>
            <a:schemeClr val="bg1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b="1" dirty="0" smtClean="0">
                <a:solidFill>
                  <a:schemeClr val="accent2">
                    <a:lumMod val="75000"/>
                  </a:schemeClr>
                </a:solidFill>
              </a:rPr>
              <a:t>In the 1t picture … / in the 2d picture … </a:t>
            </a:r>
            <a:endParaRPr lang="ru-RU" sz="2400" b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2947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Hanging out  …. 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911420"/>
            <a:ext cx="8229600" cy="4953000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That’s not only to spend free time </a:t>
            </a:r>
            <a:r>
              <a:rPr lang="en-US" dirty="0" smtClean="0">
                <a:solidFill>
                  <a:schemeClr val="accent5">
                    <a:lumMod val="50000"/>
                  </a:schemeClr>
                </a:solidFill>
              </a:rPr>
              <a:t>with friends</a:t>
            </a:r>
            <a:r>
              <a:rPr lang="en-US" dirty="0" smtClean="0"/>
              <a:t> but </a:t>
            </a:r>
            <a:r>
              <a:rPr lang="en-US" i="1" dirty="0" smtClean="0">
                <a:solidFill>
                  <a:srgbClr val="00B050"/>
                </a:solidFill>
              </a:rPr>
              <a:t>also</a:t>
            </a:r>
            <a:r>
              <a:rPr lang="en-US" dirty="0" smtClean="0"/>
              <a:t> ….</a:t>
            </a:r>
          </a:p>
          <a:p>
            <a:pPr marL="0" indent="0">
              <a:buNone/>
            </a:pPr>
            <a:r>
              <a:rPr lang="en-US" b="0" i="1" dirty="0" smtClean="0">
                <a:solidFill>
                  <a:srgbClr val="005A9E"/>
                </a:solidFill>
              </a:rPr>
              <a:t>She (enjoy) hanging out with her grandparents.</a:t>
            </a:r>
            <a:endParaRPr lang="ru-RU" b="0" i="1" dirty="0">
              <a:solidFill>
                <a:srgbClr val="005A9E"/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5816" y="2536177"/>
            <a:ext cx="5040560" cy="33570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341143" y="2821154"/>
            <a:ext cx="3006721" cy="360040"/>
          </a:xfrm>
          <a:prstGeom prst="rect">
            <a:avLst/>
          </a:prstGeom>
          <a:solidFill>
            <a:schemeClr val="bg1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b="1" dirty="0" smtClean="0">
                <a:solidFill>
                  <a:srgbClr val="00B050"/>
                </a:solidFill>
              </a:rPr>
              <a:t>hang out with …</a:t>
            </a:r>
            <a:endParaRPr lang="ru-RU" sz="2400" b="1" dirty="0">
              <a:solidFill>
                <a:srgbClr val="00B05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042370" y="2821154"/>
            <a:ext cx="3833438" cy="360040"/>
          </a:xfrm>
          <a:prstGeom prst="rect">
            <a:avLst/>
          </a:prstGeom>
          <a:solidFill>
            <a:schemeClr val="bg1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b="1" dirty="0" smtClean="0">
                <a:solidFill>
                  <a:srgbClr val="C00000"/>
                </a:solidFill>
              </a:rPr>
              <a:t>communicate with …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403873" y="2821154"/>
            <a:ext cx="617512" cy="360040"/>
          </a:xfrm>
          <a:prstGeom prst="rect">
            <a:avLst/>
          </a:prstGeom>
          <a:solidFill>
            <a:schemeClr val="bg1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0070C0"/>
                </a:solidFill>
              </a:rPr>
              <a:t>=</a:t>
            </a:r>
            <a:endParaRPr lang="ru-RU" sz="2400" b="1" dirty="0">
              <a:solidFill>
                <a:srgbClr val="0070C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115616" y="1857374"/>
            <a:ext cx="1368152" cy="491505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b="1" dirty="0" smtClean="0">
                <a:solidFill>
                  <a:srgbClr val="0070C0"/>
                </a:solidFill>
              </a:rPr>
              <a:t>enjoy</a:t>
            </a:r>
            <a:r>
              <a:rPr lang="en-US" sz="2400" b="1" dirty="0" smtClean="0">
                <a:solidFill>
                  <a:srgbClr val="FF0000"/>
                </a:solidFill>
              </a:rPr>
              <a:t>s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7020272" y="1608437"/>
            <a:ext cx="617512" cy="785251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 smtClean="0">
                <a:solidFill>
                  <a:srgbClr val="FF0000"/>
                </a:solidFill>
              </a:rPr>
              <a:t>?</a:t>
            </a:r>
            <a:endParaRPr lang="ru-RU" sz="36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81890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6208" y="160338"/>
            <a:ext cx="6172200" cy="532358"/>
          </a:xfrm>
        </p:spPr>
        <p:txBody>
          <a:bodyPr/>
          <a:lstStyle/>
          <a:p>
            <a:pPr algn="ctr"/>
            <a:r>
              <a:rPr lang="en-US" sz="3000" dirty="0" smtClean="0"/>
              <a:t>What are they doing?</a:t>
            </a:r>
            <a:endParaRPr lang="ru-RU" sz="3000" dirty="0"/>
          </a:p>
        </p:txBody>
      </p:sp>
      <p:sp>
        <p:nvSpPr>
          <p:cNvPr id="7" name="AutoShape 2" descr="https://www.oversixty.com.au/media/5754/grandparents-and-grandchildren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984" y="651173"/>
            <a:ext cx="3851920" cy="25579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575" y="604779"/>
            <a:ext cx="3528392" cy="26507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2852936"/>
            <a:ext cx="6611975" cy="34563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540481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65213"/>
            <a:ext cx="6480720" cy="563562"/>
          </a:xfrm>
        </p:spPr>
        <p:txBody>
          <a:bodyPr/>
          <a:lstStyle/>
          <a:p>
            <a:r>
              <a:rPr lang="en-US" sz="3000" dirty="0" smtClean="0"/>
              <a:t>Are they hanging out either?</a:t>
            </a:r>
            <a:endParaRPr lang="ru-RU" sz="3000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20" r="-577" b="25965"/>
          <a:stretch/>
        </p:blipFill>
        <p:spPr>
          <a:xfrm>
            <a:off x="683568" y="620688"/>
            <a:ext cx="6302905" cy="37975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Выгнутая вниз стрелка 6"/>
          <p:cNvSpPr/>
          <p:nvPr/>
        </p:nvSpPr>
        <p:spPr>
          <a:xfrm rot="10800000">
            <a:off x="683568" y="30907"/>
            <a:ext cx="1152128" cy="288032"/>
          </a:xfrm>
          <a:prstGeom prst="curvedUpArrow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Объект 2"/>
          <p:cNvSpPr txBox="1">
            <a:spLocks/>
          </p:cNvSpPr>
          <p:nvPr/>
        </p:nvSpPr>
        <p:spPr bwMode="auto">
          <a:xfrm>
            <a:off x="827584" y="4293096"/>
            <a:ext cx="4968552" cy="2304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v"/>
              <a:defRPr sz="2800" b="1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kern="0" dirty="0" smtClean="0">
                <a:solidFill>
                  <a:schemeClr val="accent2">
                    <a:lumMod val="75000"/>
                  </a:schemeClr>
                </a:solidFill>
              </a:rPr>
              <a:t>Have</a:t>
            </a:r>
            <a:r>
              <a:rPr lang="en-US" kern="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kern="0" dirty="0" smtClean="0">
                <a:solidFill>
                  <a:srgbClr val="00B050"/>
                </a:solidFill>
              </a:rPr>
              <a:t>you </a:t>
            </a:r>
            <a:r>
              <a:rPr lang="en-US" kern="0" dirty="0" smtClean="0">
                <a:solidFill>
                  <a:schemeClr val="tx2">
                    <a:lumMod val="75000"/>
                  </a:schemeClr>
                </a:solidFill>
              </a:rPr>
              <a:t>got  a pet?</a:t>
            </a:r>
          </a:p>
          <a:p>
            <a:pPr marL="0" indent="0">
              <a:buFont typeface="Wingdings" pitchFamily="2" charset="2"/>
              <a:buNone/>
            </a:pPr>
            <a:r>
              <a:rPr lang="en-US" kern="0" dirty="0" smtClean="0">
                <a:solidFill>
                  <a:schemeClr val="accent2">
                    <a:lumMod val="75000"/>
                  </a:schemeClr>
                </a:solidFill>
              </a:rPr>
              <a:t>Do</a:t>
            </a:r>
            <a:r>
              <a:rPr lang="en-US" kern="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kern="0" dirty="0" smtClean="0">
                <a:solidFill>
                  <a:srgbClr val="00B050"/>
                </a:solidFill>
              </a:rPr>
              <a:t>you</a:t>
            </a:r>
            <a:r>
              <a:rPr lang="en-US" kern="0" dirty="0" smtClean="0">
                <a:solidFill>
                  <a:schemeClr val="tx2">
                    <a:lumMod val="75000"/>
                  </a:schemeClr>
                </a:solidFill>
              </a:rPr>
              <a:t> like cats?</a:t>
            </a:r>
          </a:p>
          <a:p>
            <a:pPr marL="0" indent="0">
              <a:buFont typeface="Wingdings" pitchFamily="2" charset="2"/>
              <a:buNone/>
            </a:pPr>
            <a:r>
              <a:rPr lang="en-US" kern="0" dirty="0" smtClean="0">
                <a:solidFill>
                  <a:schemeClr val="accent2">
                    <a:lumMod val="75000"/>
                  </a:schemeClr>
                </a:solidFill>
              </a:rPr>
              <a:t>Are</a:t>
            </a:r>
            <a:r>
              <a:rPr lang="en-US" kern="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kern="0" dirty="0" smtClean="0">
                <a:solidFill>
                  <a:srgbClr val="00B050"/>
                </a:solidFill>
              </a:rPr>
              <a:t>you</a:t>
            </a:r>
            <a:r>
              <a:rPr lang="en-US" kern="0" dirty="0" smtClean="0">
                <a:solidFill>
                  <a:schemeClr val="tx2">
                    <a:lumMod val="75000"/>
                  </a:schemeClr>
                </a:solidFill>
              </a:rPr>
              <a:t> afraid of dogs?</a:t>
            </a:r>
          </a:p>
          <a:p>
            <a:pPr marL="0" indent="0">
              <a:buFont typeface="Wingdings" pitchFamily="2" charset="2"/>
              <a:buNone/>
            </a:pPr>
            <a:r>
              <a:rPr lang="en-US" kern="0" dirty="0" smtClean="0">
                <a:solidFill>
                  <a:schemeClr val="accent2">
                    <a:lumMod val="75000"/>
                  </a:schemeClr>
                </a:solidFill>
              </a:rPr>
              <a:t>Can</a:t>
            </a:r>
            <a:r>
              <a:rPr lang="en-US" kern="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kern="0" dirty="0" smtClean="0">
                <a:solidFill>
                  <a:srgbClr val="00B050"/>
                </a:solidFill>
              </a:rPr>
              <a:t>a cat </a:t>
            </a:r>
            <a:r>
              <a:rPr lang="en-US" kern="0" dirty="0" smtClean="0">
                <a:solidFill>
                  <a:schemeClr val="tx2">
                    <a:lumMod val="75000"/>
                  </a:schemeClr>
                </a:solidFill>
              </a:rPr>
              <a:t>swim?</a:t>
            </a:r>
            <a:endParaRPr lang="ru-RU" kern="0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87640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60648"/>
            <a:ext cx="6172200" cy="563562"/>
          </a:xfrm>
        </p:spPr>
        <p:txBody>
          <a:bodyPr/>
          <a:lstStyle/>
          <a:p>
            <a:r>
              <a:rPr lang="en-US" sz="3000" dirty="0" smtClean="0"/>
              <a:t>Coolest spots in Ulan-Ude</a:t>
            </a:r>
            <a:endParaRPr lang="ru-RU" sz="3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980728"/>
            <a:ext cx="8301608" cy="4953000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What places can you hang out?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484427"/>
            <a:ext cx="3467373" cy="23101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100" name="Picture 4" descr="https://bgtrk.ru/upload/iblock/335/335eda669f99f30c4ee0fea3d5dbf220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729" r="7811" b="31993"/>
          <a:stretch/>
        </p:blipFill>
        <p:spPr bwMode="auto">
          <a:xfrm>
            <a:off x="438079" y="3794564"/>
            <a:ext cx="4597731" cy="261887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s://fastly.4sqi.net/img/general/600x600/32950604_gcetVZo3IFzm8buY1Hbf7Smfopiemov1kbP7kuSonvY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78" b="23052"/>
          <a:stretch/>
        </p:blipFill>
        <p:spPr bwMode="auto">
          <a:xfrm>
            <a:off x="6064002" y="1356409"/>
            <a:ext cx="3109042" cy="243815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s://avatars.mds.yandex.net/get-altay/402558/2a0000015ee29e40a5dd6b8bc154f48a11a8/XXL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-1419" b="38539"/>
          <a:stretch/>
        </p:blipFill>
        <p:spPr bwMode="auto">
          <a:xfrm>
            <a:off x="5332054" y="3726640"/>
            <a:ext cx="3048013" cy="246284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236" t="6542" b="5685"/>
          <a:stretch/>
        </p:blipFill>
        <p:spPr>
          <a:xfrm>
            <a:off x="3636218" y="1460441"/>
            <a:ext cx="2427784" cy="320992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392122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592" y="3064019"/>
            <a:ext cx="4231057" cy="317329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9714">
            <a:off x="4364395" y="3243428"/>
            <a:ext cx="4318152" cy="25189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480" t="-4979" r="29852" b="6174"/>
          <a:stretch/>
        </p:blipFill>
        <p:spPr>
          <a:xfrm>
            <a:off x="346866" y="332656"/>
            <a:ext cx="3511755" cy="27313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8621" y="0"/>
            <a:ext cx="4662569" cy="31053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116497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6936" y="116632"/>
            <a:ext cx="6172200" cy="432048"/>
          </a:xfrm>
        </p:spPr>
        <p:txBody>
          <a:bodyPr/>
          <a:lstStyle/>
          <a:p>
            <a:pPr algn="ctr"/>
            <a:r>
              <a:rPr lang="en-US" sz="3000" dirty="0" smtClean="0"/>
              <a:t>Translation Practice</a:t>
            </a:r>
            <a:endParaRPr lang="ru-RU" sz="3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3616" y="1162354"/>
            <a:ext cx="8229600" cy="5184576"/>
          </a:xfrm>
        </p:spPr>
        <p:txBody>
          <a:bodyPr/>
          <a:lstStyle/>
          <a:p>
            <a:pPr marL="514350" indent="-514350">
              <a:buAutoNum type="arabicPeriod"/>
            </a:pPr>
            <a:r>
              <a:rPr lang="ru-RU" sz="2700" dirty="0" smtClean="0">
                <a:solidFill>
                  <a:schemeClr val="accent2">
                    <a:lumMod val="75000"/>
                  </a:schemeClr>
                </a:solidFill>
              </a:rPr>
              <a:t>Имеется</a:t>
            </a:r>
            <a:r>
              <a:rPr lang="ru-RU" sz="2700" dirty="0" smtClean="0">
                <a:solidFill>
                  <a:schemeClr val="tx2">
                    <a:lumMod val="75000"/>
                  </a:schemeClr>
                </a:solidFill>
              </a:rPr>
              <a:t> много развлекательных центров в Улан-Удэ.</a:t>
            </a:r>
          </a:p>
          <a:p>
            <a:pPr marL="514350" indent="-514350">
              <a:buAutoNum type="arabicPeriod"/>
            </a:pPr>
            <a:r>
              <a:rPr lang="ru-RU" sz="2700" dirty="0" smtClean="0">
                <a:solidFill>
                  <a:schemeClr val="tx2">
                    <a:lumMod val="75000"/>
                  </a:schemeClr>
                </a:solidFill>
              </a:rPr>
              <a:t>Самые популярные центры </a:t>
            </a:r>
            <a:r>
              <a:rPr lang="ru-RU" sz="2700" dirty="0" smtClean="0">
                <a:solidFill>
                  <a:schemeClr val="accent2">
                    <a:lumMod val="75000"/>
                  </a:schemeClr>
                </a:solidFill>
              </a:rPr>
              <a:t>есть </a:t>
            </a:r>
            <a:r>
              <a:rPr lang="ru-RU" sz="2700" dirty="0">
                <a:solidFill>
                  <a:schemeClr val="tx2">
                    <a:lumMod val="75000"/>
                  </a:schemeClr>
                </a:solidFill>
              </a:rPr>
              <a:t>…</a:t>
            </a:r>
            <a:r>
              <a:rPr lang="ru-RU" sz="2700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endParaRPr lang="ru-RU" sz="2700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514350" indent="-514350">
              <a:buAutoNum type="arabicPeriod"/>
            </a:pPr>
            <a:r>
              <a:rPr lang="ru-RU" sz="2700" dirty="0" smtClean="0">
                <a:solidFill>
                  <a:schemeClr val="tx2">
                    <a:lumMod val="75000"/>
                  </a:schemeClr>
                </a:solidFill>
              </a:rPr>
              <a:t>Самые крутые места </a:t>
            </a:r>
            <a:r>
              <a:rPr lang="ru-RU" sz="2700" dirty="0" smtClean="0">
                <a:solidFill>
                  <a:schemeClr val="accent2">
                    <a:lumMod val="75000"/>
                  </a:schemeClr>
                </a:solidFill>
              </a:rPr>
              <a:t>есть </a:t>
            </a:r>
            <a:r>
              <a:rPr lang="ru-RU" sz="2700" dirty="0" smtClean="0">
                <a:solidFill>
                  <a:schemeClr val="tx2">
                    <a:lumMod val="75000"/>
                  </a:schemeClr>
                </a:solidFill>
              </a:rPr>
              <a:t> …</a:t>
            </a:r>
          </a:p>
          <a:p>
            <a:pPr marL="514350" indent="-514350">
              <a:buAutoNum type="arabicPeriod"/>
            </a:pPr>
            <a:r>
              <a:rPr lang="ru-RU" sz="2700" dirty="0" smtClean="0">
                <a:solidFill>
                  <a:schemeClr val="tx2">
                    <a:lumMod val="75000"/>
                  </a:schemeClr>
                </a:solidFill>
              </a:rPr>
              <a:t>Подростки </a:t>
            </a:r>
            <a:r>
              <a:rPr lang="ru-RU" sz="2700" i="1" dirty="0" smtClean="0">
                <a:solidFill>
                  <a:schemeClr val="accent2">
                    <a:lumMod val="75000"/>
                  </a:schemeClr>
                </a:solidFill>
              </a:rPr>
              <a:t>любят</a:t>
            </a:r>
            <a:r>
              <a:rPr lang="ru-RU" sz="27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2700" dirty="0" smtClean="0">
                <a:solidFill>
                  <a:srgbClr val="00B050"/>
                </a:solidFill>
              </a:rPr>
              <a:t>посещать</a:t>
            </a:r>
            <a:r>
              <a:rPr lang="ru-RU" sz="2700" dirty="0" smtClean="0">
                <a:solidFill>
                  <a:schemeClr val="tx2">
                    <a:lumMod val="75000"/>
                  </a:schemeClr>
                </a:solidFill>
              </a:rPr>
              <a:t> аттракционы, </a:t>
            </a:r>
            <a:r>
              <a:rPr lang="ru-RU" sz="2700" dirty="0" smtClean="0">
                <a:solidFill>
                  <a:srgbClr val="00B050"/>
                </a:solidFill>
              </a:rPr>
              <a:t>играть</a:t>
            </a:r>
            <a:r>
              <a:rPr lang="ru-RU" sz="2700" dirty="0" smtClean="0">
                <a:solidFill>
                  <a:schemeClr val="tx2">
                    <a:lumMod val="75000"/>
                  </a:schemeClr>
                </a:solidFill>
              </a:rPr>
              <a:t> в боулинг</a:t>
            </a:r>
            <a:r>
              <a:rPr lang="en-US" sz="2700" dirty="0" smtClean="0">
                <a:solidFill>
                  <a:schemeClr val="tx2">
                    <a:lumMod val="75000"/>
                  </a:schemeClr>
                </a:solidFill>
              </a:rPr>
              <a:t>, </a:t>
            </a:r>
            <a:r>
              <a:rPr lang="ru-RU" sz="2700" dirty="0" smtClean="0">
                <a:solidFill>
                  <a:srgbClr val="00B050"/>
                </a:solidFill>
              </a:rPr>
              <a:t>прыгать</a:t>
            </a:r>
            <a:r>
              <a:rPr lang="ru-RU" sz="2700" dirty="0" smtClean="0">
                <a:solidFill>
                  <a:schemeClr val="tx2">
                    <a:lumMod val="75000"/>
                  </a:schemeClr>
                </a:solidFill>
              </a:rPr>
              <a:t> на батуте.</a:t>
            </a:r>
          </a:p>
          <a:p>
            <a:pPr marL="514350" indent="-514350">
              <a:buAutoNum type="arabicPeriod"/>
            </a:pPr>
            <a:r>
              <a:rPr lang="ru-RU" sz="2700" dirty="0" smtClean="0">
                <a:solidFill>
                  <a:srgbClr val="C00000"/>
                </a:solidFill>
              </a:rPr>
              <a:t>Ей</a:t>
            </a:r>
            <a:r>
              <a:rPr lang="ru-RU" sz="27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2700" i="1" dirty="0" smtClean="0">
                <a:solidFill>
                  <a:schemeClr val="accent2">
                    <a:lumMod val="75000"/>
                  </a:schemeClr>
                </a:solidFill>
              </a:rPr>
              <a:t>приносит удовольствие</a:t>
            </a:r>
            <a:r>
              <a:rPr lang="ru-RU" sz="27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2700" dirty="0" smtClean="0">
                <a:solidFill>
                  <a:srgbClr val="00B050"/>
                </a:solidFill>
              </a:rPr>
              <a:t>гулять</a:t>
            </a:r>
            <a:r>
              <a:rPr lang="ru-RU" sz="2700" dirty="0" smtClean="0">
                <a:solidFill>
                  <a:schemeClr val="tx2">
                    <a:lumMod val="75000"/>
                  </a:schemeClr>
                </a:solidFill>
              </a:rPr>
              <a:t> по торговому центру.</a:t>
            </a:r>
          </a:p>
          <a:p>
            <a:pPr marL="447675" indent="-447675">
              <a:buNone/>
            </a:pPr>
            <a:r>
              <a:rPr lang="en-US" sz="27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6.</a:t>
            </a:r>
            <a:r>
              <a:rPr lang="en-US" sz="2700" dirty="0" smtClean="0"/>
              <a:t> </a:t>
            </a:r>
            <a:r>
              <a:rPr lang="ru-RU" sz="2700" dirty="0" smtClean="0">
                <a:solidFill>
                  <a:schemeClr val="tx2">
                    <a:lumMod val="75000"/>
                  </a:schemeClr>
                </a:solidFill>
              </a:rPr>
              <a:t>Я </a:t>
            </a:r>
            <a:r>
              <a:rPr lang="ru-RU" sz="2700" dirty="0" smtClean="0">
                <a:solidFill>
                  <a:schemeClr val="accent2">
                    <a:lumMod val="75000"/>
                  </a:schemeClr>
                </a:solidFill>
              </a:rPr>
              <a:t>люблю</a:t>
            </a:r>
            <a:r>
              <a:rPr lang="ru-RU" sz="27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2700" dirty="0" smtClean="0">
                <a:solidFill>
                  <a:srgbClr val="00B050"/>
                </a:solidFill>
              </a:rPr>
              <a:t>общаться</a:t>
            </a:r>
            <a:r>
              <a:rPr lang="ru-RU" sz="2700" dirty="0" smtClean="0">
                <a:solidFill>
                  <a:schemeClr val="tx2">
                    <a:lumMod val="75000"/>
                  </a:schemeClr>
                </a:solidFill>
              </a:rPr>
              <a:t> с моими бабушкой и дедушкой.</a:t>
            </a:r>
            <a:endParaRPr lang="ru-RU" sz="27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39552" y="637887"/>
            <a:ext cx="4499992" cy="435260"/>
          </a:xfrm>
          <a:prstGeom prst="rect">
            <a:avLst/>
          </a:prstGeom>
          <a:solidFill>
            <a:schemeClr val="bg1"/>
          </a:solidFill>
          <a:ln w="12700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800" b="1" dirty="0" smtClean="0">
                <a:solidFill>
                  <a:srgbClr val="00B050"/>
                </a:solidFill>
              </a:rPr>
              <a:t>jump on a trampoline</a:t>
            </a:r>
            <a:endParaRPr lang="ru-RU" sz="2800" b="1" dirty="0">
              <a:solidFill>
                <a:srgbClr val="00B05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 rot="299481">
            <a:off x="5304353" y="700688"/>
            <a:ext cx="3513212" cy="435260"/>
          </a:xfrm>
          <a:prstGeom prst="rect">
            <a:avLst/>
          </a:prstGeom>
          <a:solidFill>
            <a:schemeClr val="bg1"/>
          </a:solidFill>
          <a:ln w="12700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800" b="1" dirty="0" smtClean="0">
                <a:solidFill>
                  <a:srgbClr val="C00000"/>
                </a:solidFill>
              </a:rPr>
              <a:t>like</a:t>
            </a:r>
            <a:r>
              <a:rPr lang="en-US" sz="2800" b="1" dirty="0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/</a:t>
            </a:r>
            <a:r>
              <a:rPr lang="en-US" sz="2800" b="1" dirty="0" smtClean="0">
                <a:solidFill>
                  <a:srgbClr val="C00000"/>
                </a:solidFill>
              </a:rPr>
              <a:t>enjoy</a:t>
            </a:r>
            <a:r>
              <a:rPr lang="en-US" sz="2800" b="1" dirty="0" smtClean="0">
                <a:solidFill>
                  <a:srgbClr val="00B050"/>
                </a:solidFill>
              </a:rPr>
              <a:t> </a:t>
            </a:r>
            <a:r>
              <a:rPr lang="en-US" sz="2800" b="1" dirty="0" err="1" smtClean="0">
                <a:solidFill>
                  <a:schemeClr val="bg2">
                    <a:lumMod val="50000"/>
                  </a:schemeClr>
                </a:solidFill>
              </a:rPr>
              <a:t>V</a:t>
            </a:r>
            <a:r>
              <a:rPr lang="en-US" sz="2800" b="1" dirty="0" err="1" smtClean="0">
                <a:solidFill>
                  <a:srgbClr val="00B050"/>
                </a:solidFill>
              </a:rPr>
              <a:t>ing</a:t>
            </a:r>
            <a:endParaRPr lang="ru-RU" sz="2800" b="1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318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980728"/>
            <a:ext cx="7920880" cy="4953000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 </a:t>
            </a:r>
            <a:r>
              <a:rPr lang="en-US" dirty="0" smtClean="0">
                <a:solidFill>
                  <a:srgbClr val="0070C0"/>
                </a:solidFill>
              </a:rPr>
              <a:t>Where do you usually go to hang out</a:t>
            </a:r>
          </a:p>
          <a:p>
            <a:pPr marL="0" indent="0">
              <a:buNone/>
            </a:pPr>
            <a:r>
              <a:rPr lang="en-US" dirty="0" smtClean="0">
                <a:solidFill>
                  <a:srgbClr val="0070C0"/>
                </a:solidFill>
              </a:rPr>
              <a:t> in your free time?</a:t>
            </a:r>
          </a:p>
          <a:p>
            <a:pPr marL="0" indent="0">
              <a:buNone/>
            </a:pPr>
            <a:r>
              <a:rPr lang="en-US" dirty="0"/>
              <a:t> </a:t>
            </a:r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In my free time I usually …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b="0" dirty="0" smtClean="0">
                <a:solidFill>
                  <a:schemeClr val="bg2">
                    <a:lumMod val="50000"/>
                  </a:schemeClr>
                </a:solidFill>
              </a:rPr>
              <a:t>where it is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b="0" dirty="0" smtClean="0">
                <a:solidFill>
                  <a:schemeClr val="bg2">
                    <a:lumMod val="50000"/>
                  </a:schemeClr>
                </a:solidFill>
              </a:rPr>
              <a:t>what you can do there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b="0" dirty="0" smtClean="0">
                <a:solidFill>
                  <a:schemeClr val="bg2">
                    <a:lumMod val="50000"/>
                  </a:schemeClr>
                </a:solidFill>
              </a:rPr>
              <a:t>why you like it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b="0" dirty="0" smtClean="0">
                <a:solidFill>
                  <a:schemeClr val="bg2">
                    <a:lumMod val="50000"/>
                  </a:schemeClr>
                </a:solidFill>
              </a:rPr>
              <a:t>how you feel there</a:t>
            </a:r>
          </a:p>
          <a:p>
            <a:pPr>
              <a:buFont typeface="Arial" panose="020B0604020202020204" pitchFamily="34" charset="0"/>
              <a:buChar char="•"/>
            </a:pPr>
            <a:endParaRPr lang="ru-RU" b="0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096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" name="Объект 9"/>
          <p:cNvPicPr>
            <a:picLocks noGrp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72" r="364" b="6762"/>
          <a:stretch/>
        </p:blipFill>
        <p:spPr bwMode="auto">
          <a:xfrm>
            <a:off x="0" y="114747"/>
            <a:ext cx="5940152" cy="453838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1" name="Объект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242300">
            <a:off x="5853925" y="61668"/>
            <a:ext cx="3133377" cy="47000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3" name="Прямоугольник 12"/>
          <p:cNvSpPr/>
          <p:nvPr/>
        </p:nvSpPr>
        <p:spPr>
          <a:xfrm>
            <a:off x="179512" y="4750412"/>
            <a:ext cx="8111857" cy="1008112"/>
          </a:xfrm>
          <a:prstGeom prst="rect">
            <a:avLst/>
          </a:prstGeom>
          <a:solidFill>
            <a:schemeClr val="bg1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2800" dirty="0" smtClean="0">
              <a:solidFill>
                <a:srgbClr val="FF0000"/>
              </a:solidFill>
            </a:endParaRPr>
          </a:p>
          <a:p>
            <a:endParaRPr lang="en-US" sz="2800" dirty="0">
              <a:solidFill>
                <a:srgbClr val="FF0000"/>
              </a:solidFill>
            </a:endParaRPr>
          </a:p>
          <a:p>
            <a:r>
              <a:rPr lang="en-US" sz="2800" b="1" dirty="0" smtClean="0">
                <a:solidFill>
                  <a:srgbClr val="005A9E"/>
                </a:solidFill>
              </a:rPr>
              <a:t>“Hanging out”  is </a:t>
            </a:r>
            <a:r>
              <a:rPr lang="en-US" sz="2800" dirty="0" smtClean="0">
                <a:solidFill>
                  <a:srgbClr val="005A9E"/>
                </a:solidFill>
              </a:rPr>
              <a:t>…</a:t>
            </a:r>
          </a:p>
          <a:p>
            <a:r>
              <a:rPr lang="en-US" sz="2800" dirty="0" smtClean="0">
                <a:solidFill>
                  <a:srgbClr val="FF0000"/>
                </a:solidFill>
              </a:rPr>
              <a:t>to </a:t>
            </a:r>
            <a:r>
              <a:rPr lang="en-US" sz="2800" dirty="0">
                <a:solidFill>
                  <a:srgbClr val="FF0000"/>
                </a:solidFill>
              </a:rPr>
              <a:t>spend </a:t>
            </a:r>
            <a:r>
              <a:rPr lang="en-US" sz="2800" dirty="0" smtClean="0">
                <a:solidFill>
                  <a:srgbClr val="FF0000"/>
                </a:solidFill>
              </a:rPr>
              <a:t> </a:t>
            </a:r>
            <a:r>
              <a:rPr lang="en-US" sz="2800" i="1" dirty="0" smtClean="0">
                <a:solidFill>
                  <a:srgbClr val="00B050"/>
                </a:solidFill>
              </a:rPr>
              <a:t>free</a:t>
            </a:r>
            <a:r>
              <a:rPr lang="en-US" sz="2800" dirty="0" smtClean="0">
                <a:solidFill>
                  <a:srgbClr val="FF0000"/>
                </a:solidFill>
              </a:rPr>
              <a:t> time with someone</a:t>
            </a:r>
          </a:p>
          <a:p>
            <a:endParaRPr lang="en-US" sz="2800" dirty="0" smtClean="0">
              <a:solidFill>
                <a:srgbClr val="FF0000"/>
              </a:solidFill>
            </a:endParaRPr>
          </a:p>
          <a:p>
            <a:r>
              <a:rPr lang="en-US" sz="2800" dirty="0" smtClean="0"/>
              <a:t>:</a:t>
            </a:r>
            <a:endParaRPr lang="ru-RU" sz="28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79512" y="114747"/>
            <a:ext cx="5512804" cy="360040"/>
          </a:xfrm>
          <a:prstGeom prst="rect">
            <a:avLst/>
          </a:prstGeom>
          <a:solidFill>
            <a:srgbClr val="00427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652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052736"/>
            <a:ext cx="7920880" cy="4953000"/>
          </a:xfrm>
        </p:spPr>
        <p:txBody>
          <a:bodyPr/>
          <a:lstStyle/>
          <a:p>
            <a:pPr marL="0" indent="0">
              <a:buNone/>
            </a:pPr>
            <a:endParaRPr lang="en-US" sz="3400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en-US" sz="40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</a:t>
            </a:r>
            <a:endParaRPr lang="ru-RU" sz="4000" dirty="0" smtClean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ru-RU" sz="40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4000" dirty="0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</a:t>
            </a:r>
            <a:r>
              <a:rPr lang="en-US" sz="4000" dirty="0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</a:t>
            </a:r>
            <a:r>
              <a:rPr lang="en-US" sz="4000" dirty="0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Warming Up</a:t>
            </a:r>
          </a:p>
          <a:p>
            <a:pPr marL="0" indent="0">
              <a:buNone/>
            </a:pPr>
            <a:r>
              <a:rPr lang="en-US" sz="3000" dirty="0" smtClean="0">
                <a:solidFill>
                  <a:srgbClr val="00B050"/>
                </a:solidFill>
              </a:rPr>
              <a:t>  </a:t>
            </a:r>
            <a:endParaRPr lang="ru-RU" b="0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7615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79513" y="980728"/>
            <a:ext cx="4104456" cy="5544616"/>
          </a:xfrm>
          <a:ln>
            <a:solidFill>
              <a:schemeClr val="accent1"/>
            </a:solidFill>
          </a:ln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 </a:t>
            </a:r>
            <a:r>
              <a:rPr lang="en-US" sz="3000" dirty="0" smtClean="0">
                <a:solidFill>
                  <a:srgbClr val="00823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outdoors activities</a:t>
            </a:r>
            <a:endParaRPr lang="ru-RU" sz="3000" dirty="0" smtClean="0">
              <a:solidFill>
                <a:srgbClr val="00823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sz="30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walk the streets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30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 the gardening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30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have lunch outdoors (picnic)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30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ride a bike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30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play </a:t>
            </a:r>
            <a:r>
              <a:rPr lang="en-US" sz="30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football / beach </a:t>
            </a:r>
            <a:r>
              <a:rPr lang="en-US" sz="30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volleyball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30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go </a:t>
            </a:r>
            <a:r>
              <a:rPr lang="en-US" sz="30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surfing / skating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30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go camping</a:t>
            </a:r>
          </a:p>
          <a:p>
            <a:pPr marL="0" indent="0">
              <a:buNone/>
            </a:pPr>
            <a:endParaRPr lang="en-US" dirty="0" smtClean="0">
              <a:solidFill>
                <a:srgbClr val="00823B"/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283968" y="980728"/>
            <a:ext cx="4392488" cy="5544616"/>
          </a:xfrm>
          <a:ln>
            <a:solidFill>
              <a:schemeClr val="accent1"/>
            </a:solidFill>
          </a:ln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 </a:t>
            </a:r>
            <a:r>
              <a:rPr lang="en-US" sz="3000" dirty="0" smtClean="0">
                <a:solidFill>
                  <a:srgbClr val="00823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indoors activities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30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surf the Net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30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chat with friends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30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read a book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30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watch TV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30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play computer games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30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hang </a:t>
            </a:r>
            <a:r>
              <a:rPr lang="en-US" sz="30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out at a  shopping center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30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visit </a:t>
            </a:r>
            <a:r>
              <a:rPr lang="en-US" sz="30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entertainment center</a:t>
            </a:r>
            <a:endParaRPr lang="en-US" sz="3000" dirty="0" smtClean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US" sz="2700" dirty="0">
              <a:solidFill>
                <a:srgbClr val="0070C0"/>
              </a:solidFill>
            </a:endParaRPr>
          </a:p>
          <a:p>
            <a:pPr marL="0" indent="0">
              <a:buNone/>
            </a:pPr>
            <a:endParaRPr lang="en-US" sz="2700" dirty="0" smtClean="0">
              <a:solidFill>
                <a:srgbClr val="0070C0"/>
              </a:solidFill>
            </a:endParaRPr>
          </a:p>
          <a:p>
            <a:pPr marL="0" indent="0">
              <a:buNone/>
            </a:pPr>
            <a:endParaRPr lang="en-US" dirty="0">
              <a:solidFill>
                <a:srgbClr val="0070C0"/>
              </a:solidFill>
            </a:endParaRPr>
          </a:p>
          <a:p>
            <a:pPr marL="0" indent="0">
              <a:buNone/>
            </a:pPr>
            <a:endParaRPr lang="en-US" dirty="0" smtClean="0">
              <a:solidFill>
                <a:srgbClr val="0070C0"/>
              </a:solidFill>
            </a:endParaRPr>
          </a:p>
          <a:p>
            <a:pPr marL="0" indent="0">
              <a:buNone/>
            </a:pPr>
            <a:endParaRPr lang="en-US" dirty="0">
              <a:solidFill>
                <a:srgbClr val="0070C0"/>
              </a:solidFill>
            </a:endParaRPr>
          </a:p>
          <a:p>
            <a:pPr marL="0" indent="0">
              <a:buNone/>
            </a:pPr>
            <a:endParaRPr lang="en-US" dirty="0" smtClean="0">
              <a:solidFill>
                <a:srgbClr val="0070C0"/>
              </a:solidFill>
            </a:endParaRPr>
          </a:p>
          <a:p>
            <a:pPr marL="0" indent="0">
              <a:buNone/>
            </a:pPr>
            <a:endParaRPr lang="en-US" dirty="0">
              <a:solidFill>
                <a:srgbClr val="0070C0"/>
              </a:solidFill>
            </a:endParaRPr>
          </a:p>
          <a:p>
            <a:pPr marL="0" indent="0">
              <a:buNone/>
            </a:pPr>
            <a:endParaRPr lang="ru-RU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5168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172542"/>
            <a:ext cx="6696744" cy="563562"/>
          </a:xfrm>
        </p:spPr>
        <p:txBody>
          <a:bodyPr/>
          <a:lstStyle/>
          <a:p>
            <a:r>
              <a:rPr lang="en-US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Tell about free time activities</a:t>
            </a:r>
            <a:endParaRPr lang="ru-RU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980728"/>
            <a:ext cx="7848872" cy="5328592"/>
          </a:xfrm>
        </p:spPr>
        <p:txBody>
          <a:bodyPr/>
          <a:lstStyle/>
          <a:p>
            <a:pPr marL="0" indent="0">
              <a:buNone/>
            </a:pPr>
            <a:r>
              <a:rPr lang="en-US" sz="3000" dirty="0">
                <a:latin typeface="Arial" panose="020B0604020202020204" pitchFamily="34" charset="0"/>
                <a:cs typeface="Arial" panose="020B0604020202020204" pitchFamily="34" charset="0"/>
              </a:rPr>
              <a:t>fill in … </a:t>
            </a:r>
            <a:r>
              <a:rPr lang="en-US" sz="3000" i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with, </a:t>
            </a:r>
            <a:r>
              <a:rPr lang="en-US" sz="3000" i="1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for, from, </a:t>
            </a:r>
            <a:r>
              <a:rPr lang="en-US" sz="3000" i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at, of</a:t>
            </a:r>
            <a:r>
              <a:rPr lang="en-US" sz="3000" i="1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in </a:t>
            </a:r>
          </a:p>
          <a:p>
            <a:pPr marL="0" indent="0">
              <a:buNone/>
            </a:pPr>
            <a:endParaRPr lang="en-US" sz="800" b="0" dirty="0" smtClean="0">
              <a:solidFill>
                <a:schemeClr val="bg2">
                  <a:lumMod val="50000"/>
                </a:schemeClr>
              </a:solidFill>
            </a:endParaRPr>
          </a:p>
          <a:p>
            <a:pPr marL="361950" indent="-276225">
              <a:buFont typeface="Arial" panose="020B0604020202020204" pitchFamily="34" charset="0"/>
              <a:buChar char="•"/>
            </a:pPr>
            <a:r>
              <a:rPr lang="en-US" b="0" dirty="0" smtClean="0">
                <a:solidFill>
                  <a:schemeClr val="bg2">
                    <a:lumMod val="50000"/>
                  </a:schemeClr>
                </a:solidFill>
              </a:rPr>
              <a:t>…   plenty of activities to …</a:t>
            </a:r>
          </a:p>
          <a:p>
            <a:pPr marL="361950" indent="-276225">
              <a:buFont typeface="Arial" panose="020B0604020202020204" pitchFamily="34" charset="0"/>
              <a:buChar char="•"/>
            </a:pPr>
            <a:r>
              <a:rPr lang="en-US" b="0" dirty="0" smtClean="0">
                <a:solidFill>
                  <a:schemeClr val="bg2">
                    <a:lumMod val="50000"/>
                  </a:schemeClr>
                </a:solidFill>
              </a:rPr>
              <a:t>…   the streets …</a:t>
            </a:r>
          </a:p>
          <a:p>
            <a:pPr marL="361950" indent="-276225">
              <a:buFont typeface="Arial" panose="020B0604020202020204" pitchFamily="34" charset="0"/>
              <a:buChar char="•"/>
            </a:pPr>
            <a:r>
              <a:rPr lang="en-US" b="0" dirty="0" smtClean="0">
                <a:solidFill>
                  <a:schemeClr val="bg2">
                    <a:lumMod val="50000"/>
                  </a:schemeClr>
                </a:solidFill>
              </a:rPr>
              <a:t>…   photos …</a:t>
            </a:r>
          </a:p>
          <a:p>
            <a:pPr marL="361950" indent="-276225">
              <a:buFont typeface="Arial" panose="020B0604020202020204" pitchFamily="34" charset="0"/>
              <a:buChar char="•"/>
            </a:pPr>
            <a:r>
              <a:rPr lang="en-US" b="0" dirty="0" smtClean="0">
                <a:solidFill>
                  <a:schemeClr val="bg2">
                    <a:lumMod val="50000"/>
                  </a:schemeClr>
                </a:solidFill>
              </a:rPr>
              <a:t>…   a film</a:t>
            </a:r>
            <a:r>
              <a:rPr lang="ru-RU" b="0" dirty="0" smtClean="0">
                <a:solidFill>
                  <a:schemeClr val="bg2">
                    <a:lumMod val="50000"/>
                  </a:schemeClr>
                </a:solidFill>
              </a:rPr>
              <a:t> …</a:t>
            </a:r>
            <a:endParaRPr lang="en-US" b="0" dirty="0" smtClean="0">
              <a:solidFill>
                <a:schemeClr val="bg2">
                  <a:lumMod val="50000"/>
                </a:schemeClr>
              </a:solidFill>
            </a:endParaRPr>
          </a:p>
          <a:p>
            <a:pPr marL="361950" indent="-276225">
              <a:buFont typeface="Arial" panose="020B0604020202020204" pitchFamily="34" charset="0"/>
              <a:buChar char="•"/>
            </a:pPr>
            <a:r>
              <a:rPr lang="en-US" b="0" dirty="0" smtClean="0">
                <a:solidFill>
                  <a:schemeClr val="bg2">
                    <a:lumMod val="50000"/>
                  </a:schemeClr>
                </a:solidFill>
              </a:rPr>
              <a:t>…   an entertainment center</a:t>
            </a:r>
          </a:p>
          <a:p>
            <a:pPr marL="361950" indent="-276225">
              <a:buFont typeface="Arial" panose="020B0604020202020204" pitchFamily="34" charset="0"/>
              <a:buChar char="•"/>
            </a:pPr>
            <a:r>
              <a:rPr lang="en-US" b="0" dirty="0" smtClean="0">
                <a:solidFill>
                  <a:schemeClr val="bg2">
                    <a:lumMod val="50000"/>
                  </a:schemeClr>
                </a:solidFill>
              </a:rPr>
              <a:t>…   attractions</a:t>
            </a:r>
          </a:p>
          <a:p>
            <a:pPr marL="361950" indent="-276225">
              <a:buFont typeface="Arial" panose="020B0604020202020204" pitchFamily="34" charset="0"/>
              <a:buChar char="•"/>
            </a:pPr>
            <a:r>
              <a:rPr lang="en-US" b="0" dirty="0" smtClean="0">
                <a:solidFill>
                  <a:schemeClr val="bg2">
                    <a:lumMod val="50000"/>
                  </a:schemeClr>
                </a:solidFill>
              </a:rPr>
              <a:t>…   a snack …</a:t>
            </a:r>
          </a:p>
          <a:p>
            <a:pPr marL="361950" indent="-276225">
              <a:buFont typeface="Arial" panose="020B0604020202020204" pitchFamily="34" charset="0"/>
              <a:buChar char="•"/>
            </a:pPr>
            <a:r>
              <a:rPr lang="en-US" b="0" dirty="0" smtClean="0">
                <a:solidFill>
                  <a:schemeClr val="bg2">
                    <a:lumMod val="50000"/>
                  </a:schemeClr>
                </a:solidFill>
              </a:rPr>
              <a:t>…   roller-skating</a:t>
            </a:r>
          </a:p>
          <a:p>
            <a:pPr marL="361950" indent="-276225">
              <a:buFont typeface="Arial" panose="020B0604020202020204" pitchFamily="34" charset="0"/>
              <a:buChar char="•"/>
            </a:pPr>
            <a:r>
              <a:rPr lang="en-US" b="0" dirty="0" smtClean="0">
                <a:solidFill>
                  <a:schemeClr val="bg2">
                    <a:lumMod val="50000"/>
                  </a:schemeClr>
                </a:solidFill>
              </a:rPr>
              <a:t>…   bowling</a:t>
            </a:r>
          </a:p>
          <a:p>
            <a:pPr>
              <a:buFont typeface="Arial" panose="020B0604020202020204" pitchFamily="34" charset="0"/>
              <a:buChar char="•"/>
            </a:pPr>
            <a:endParaRPr lang="en-US" b="0" dirty="0" smtClean="0">
              <a:solidFill>
                <a:schemeClr val="bg2">
                  <a:lumMod val="50000"/>
                </a:schemeClr>
              </a:solidFill>
            </a:endParaRPr>
          </a:p>
          <a:p>
            <a:pPr>
              <a:buFont typeface="Arial" panose="020B0604020202020204" pitchFamily="34" charset="0"/>
              <a:buChar char="•"/>
            </a:pPr>
            <a:endParaRPr lang="ru-RU" b="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868144" y="1831702"/>
            <a:ext cx="2448272" cy="446449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2800" dirty="0" smtClean="0">
              <a:solidFill>
                <a:srgbClr val="0070C0"/>
              </a:solidFill>
            </a:endParaRPr>
          </a:p>
          <a:p>
            <a:endParaRPr lang="en-US" sz="2800" dirty="0" smtClean="0">
              <a:solidFill>
                <a:srgbClr val="0070C0"/>
              </a:solidFill>
            </a:endParaRPr>
          </a:p>
          <a:p>
            <a:endParaRPr lang="en-US" sz="2800" dirty="0" smtClean="0">
              <a:solidFill>
                <a:srgbClr val="0070C0"/>
              </a:solidFill>
            </a:endParaRPr>
          </a:p>
          <a:p>
            <a:endParaRPr lang="en-US" sz="2800" dirty="0">
              <a:solidFill>
                <a:srgbClr val="0070C0"/>
              </a:solidFill>
            </a:endParaRPr>
          </a:p>
          <a:p>
            <a:endParaRPr lang="en-US" sz="800" dirty="0" smtClean="0">
              <a:solidFill>
                <a:srgbClr val="0070C0"/>
              </a:solidFill>
            </a:endParaRPr>
          </a:p>
          <a:p>
            <a:r>
              <a:rPr lang="en-US" sz="2800" dirty="0" smtClean="0">
                <a:solidFill>
                  <a:srgbClr val="0070C0"/>
                </a:solidFill>
              </a:rPr>
              <a:t>  go</a:t>
            </a:r>
          </a:p>
          <a:p>
            <a:r>
              <a:rPr lang="en-US" sz="2800" dirty="0">
                <a:solidFill>
                  <a:srgbClr val="0070C0"/>
                </a:solidFill>
              </a:rPr>
              <a:t>  there are</a:t>
            </a:r>
          </a:p>
          <a:p>
            <a:r>
              <a:rPr lang="ru-RU" sz="2800" dirty="0" smtClean="0">
                <a:solidFill>
                  <a:srgbClr val="0070C0"/>
                </a:solidFill>
              </a:rPr>
              <a:t>  </a:t>
            </a:r>
            <a:r>
              <a:rPr lang="en-US" sz="2800" dirty="0" smtClean="0">
                <a:solidFill>
                  <a:srgbClr val="0070C0"/>
                </a:solidFill>
              </a:rPr>
              <a:t>take</a:t>
            </a:r>
          </a:p>
          <a:p>
            <a:r>
              <a:rPr lang="en-US" sz="2800" dirty="0" smtClean="0">
                <a:solidFill>
                  <a:srgbClr val="0070C0"/>
                </a:solidFill>
              </a:rPr>
              <a:t>  have</a:t>
            </a:r>
          </a:p>
          <a:p>
            <a:r>
              <a:rPr lang="en-US" sz="2800" dirty="0" smtClean="0">
                <a:solidFill>
                  <a:srgbClr val="0070C0"/>
                </a:solidFill>
              </a:rPr>
              <a:t>  watch</a:t>
            </a:r>
          </a:p>
          <a:p>
            <a:r>
              <a:rPr lang="ru-RU" sz="2800" dirty="0" smtClean="0">
                <a:solidFill>
                  <a:srgbClr val="0070C0"/>
                </a:solidFill>
              </a:rPr>
              <a:t>  </a:t>
            </a:r>
            <a:r>
              <a:rPr lang="en-US" sz="2800" dirty="0" smtClean="0">
                <a:solidFill>
                  <a:srgbClr val="0070C0"/>
                </a:solidFill>
              </a:rPr>
              <a:t>choose …</a:t>
            </a:r>
          </a:p>
          <a:p>
            <a:r>
              <a:rPr lang="en-US" sz="2800" dirty="0" smtClean="0">
                <a:solidFill>
                  <a:srgbClr val="0070C0"/>
                </a:solidFill>
              </a:rPr>
              <a:t>  play</a:t>
            </a:r>
          </a:p>
          <a:p>
            <a:r>
              <a:rPr lang="en-US" sz="2800" dirty="0" smtClean="0">
                <a:solidFill>
                  <a:srgbClr val="0070C0"/>
                </a:solidFill>
              </a:rPr>
              <a:t>  walk </a:t>
            </a:r>
          </a:p>
          <a:p>
            <a:r>
              <a:rPr lang="en-US" sz="2800" dirty="0" smtClean="0">
                <a:solidFill>
                  <a:srgbClr val="0070C0"/>
                </a:solidFill>
              </a:rPr>
              <a:t>  visit</a:t>
            </a:r>
            <a:endParaRPr lang="en-US" sz="2800" dirty="0">
              <a:solidFill>
                <a:srgbClr val="0070C0"/>
              </a:solidFill>
            </a:endParaRPr>
          </a:p>
          <a:p>
            <a:r>
              <a:rPr lang="en-US" sz="2800" dirty="0" smtClean="0">
                <a:solidFill>
                  <a:srgbClr val="0070C0"/>
                </a:solidFill>
              </a:rPr>
              <a:t>  enjoy</a:t>
            </a:r>
          </a:p>
          <a:p>
            <a:r>
              <a:rPr lang="en-US" sz="2800" dirty="0" smtClean="0">
                <a:solidFill>
                  <a:srgbClr val="0070C0"/>
                </a:solidFill>
              </a:rPr>
              <a:t> </a:t>
            </a:r>
          </a:p>
          <a:p>
            <a:endParaRPr lang="en-US" sz="1000" dirty="0" smtClean="0">
              <a:solidFill>
                <a:srgbClr val="0070C0"/>
              </a:solidFill>
            </a:endParaRPr>
          </a:p>
          <a:p>
            <a:endParaRPr lang="en-US" sz="2800" dirty="0">
              <a:solidFill>
                <a:srgbClr val="0070C0"/>
              </a:solidFill>
            </a:endParaRPr>
          </a:p>
          <a:p>
            <a:endParaRPr lang="en-US" sz="2800" dirty="0" smtClean="0">
              <a:solidFill>
                <a:srgbClr val="0070C0"/>
              </a:solidFill>
            </a:endParaRPr>
          </a:p>
          <a:p>
            <a:pPr algn="ctr"/>
            <a:endParaRPr lang="ru-RU" sz="28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0313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643657"/>
            <a:ext cx="8208912" cy="5472608"/>
          </a:xfrm>
        </p:spPr>
        <p:txBody>
          <a:bodyPr/>
          <a:lstStyle/>
          <a:p>
            <a:pPr marL="0" indent="0">
              <a:buNone/>
            </a:pPr>
            <a:endParaRPr lang="en-US" sz="2000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en-US" sz="3400" dirty="0" smtClean="0">
                <a:solidFill>
                  <a:schemeClr val="accent2">
                    <a:lumMod val="75000"/>
                  </a:schemeClr>
                </a:solidFill>
              </a:rPr>
              <a:t>            </a:t>
            </a:r>
          </a:p>
          <a:p>
            <a:pPr marL="0" indent="0">
              <a:buNone/>
            </a:pPr>
            <a:r>
              <a:rPr lang="en-US" sz="3400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sz="3400" dirty="0" smtClean="0">
                <a:solidFill>
                  <a:schemeClr val="accent2">
                    <a:lumMod val="75000"/>
                  </a:schemeClr>
                </a:solidFill>
              </a:rPr>
              <a:t>        </a:t>
            </a:r>
            <a:r>
              <a:rPr lang="en-US" sz="3600" dirty="0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Speaking Practice</a:t>
            </a:r>
          </a:p>
          <a:p>
            <a:pPr marL="0" indent="0">
              <a:buNone/>
            </a:pPr>
            <a:r>
              <a:rPr lang="en-US" sz="36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3600" dirty="0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smtClean="0">
                <a:solidFill>
                  <a:srgbClr val="04760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How </a:t>
            </a:r>
            <a:r>
              <a:rPr lang="en-US" sz="3600" dirty="0" smtClean="0">
                <a:solidFill>
                  <a:srgbClr val="04760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 young people hang out</a:t>
            </a:r>
            <a:r>
              <a:rPr lang="en-US" sz="3200" dirty="0" smtClean="0">
                <a:solidFill>
                  <a:srgbClr val="047604"/>
                </a:solidFill>
              </a:rPr>
              <a:t>?</a:t>
            </a:r>
          </a:p>
          <a:p>
            <a:pPr marL="0" indent="0">
              <a:buNone/>
            </a:pPr>
            <a:r>
              <a:rPr lang="en-US" sz="3000" dirty="0" smtClean="0">
                <a:solidFill>
                  <a:srgbClr val="00B050"/>
                </a:solidFill>
              </a:rPr>
              <a:t>  </a:t>
            </a:r>
            <a:endParaRPr lang="en-US" b="0" dirty="0">
              <a:solidFill>
                <a:schemeClr val="bg2">
                  <a:lumMod val="50000"/>
                </a:schemeClr>
              </a:solidFill>
            </a:endParaRPr>
          </a:p>
          <a:p>
            <a:pPr marL="361950" indent="0">
              <a:buNone/>
            </a:pPr>
            <a:endParaRPr lang="en-US" b="0" dirty="0" smtClean="0">
              <a:solidFill>
                <a:schemeClr val="bg2">
                  <a:lumMod val="50000"/>
                </a:schemeClr>
              </a:solidFill>
            </a:endParaRPr>
          </a:p>
          <a:p>
            <a:pPr marL="714375" indent="-352425">
              <a:buFontTx/>
              <a:buChar char="-"/>
            </a:pPr>
            <a:endParaRPr lang="ru-RU" b="0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6352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643657"/>
            <a:ext cx="7920880" cy="5472608"/>
          </a:xfrm>
        </p:spPr>
        <p:txBody>
          <a:bodyPr/>
          <a:lstStyle/>
          <a:p>
            <a:pPr marL="0" indent="0">
              <a:buNone/>
            </a:pPr>
            <a:endParaRPr lang="en-US" sz="2000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en-US" sz="3000" dirty="0" smtClean="0">
                <a:solidFill>
                  <a:srgbClr val="00B050"/>
                </a:solidFill>
              </a:rPr>
              <a:t> You should describe a picture</a:t>
            </a:r>
          </a:p>
          <a:p>
            <a:pPr marL="714375" indent="-352425">
              <a:buFontTx/>
              <a:buChar char="-"/>
            </a:pPr>
            <a:r>
              <a:rPr lang="en-US" b="0" dirty="0" smtClean="0">
                <a:solidFill>
                  <a:srgbClr val="002060"/>
                </a:solidFill>
              </a:rPr>
              <a:t>who is in the picture</a:t>
            </a:r>
          </a:p>
          <a:p>
            <a:pPr marL="714375" indent="-352425">
              <a:buFontTx/>
              <a:buChar char="-"/>
            </a:pPr>
            <a:r>
              <a:rPr lang="en-US" b="0" dirty="0" smtClean="0">
                <a:solidFill>
                  <a:srgbClr val="002060"/>
                </a:solidFill>
              </a:rPr>
              <a:t>what is happening </a:t>
            </a:r>
          </a:p>
          <a:p>
            <a:pPr marL="361950" indent="0">
              <a:buNone/>
            </a:pPr>
            <a:r>
              <a:rPr lang="en-US" b="0" i="1" dirty="0" smtClean="0">
                <a:solidFill>
                  <a:srgbClr val="0070C0"/>
                </a:solidFill>
              </a:rPr>
              <a:t>   (</a:t>
            </a:r>
            <a:r>
              <a:rPr lang="en-US" b="0" i="1" dirty="0">
                <a:solidFill>
                  <a:srgbClr val="0070C0"/>
                </a:solidFill>
              </a:rPr>
              <a:t>place, weather, clothes, actions)</a:t>
            </a:r>
          </a:p>
          <a:p>
            <a:pPr marL="714375" indent="-352425">
              <a:buFontTx/>
              <a:buChar char="-"/>
            </a:pPr>
            <a:r>
              <a:rPr lang="en-US" b="0" dirty="0">
                <a:solidFill>
                  <a:srgbClr val="002060"/>
                </a:solidFill>
              </a:rPr>
              <a:t>if you like it or </a:t>
            </a:r>
            <a:r>
              <a:rPr lang="en-US" b="0" dirty="0" smtClean="0">
                <a:solidFill>
                  <a:srgbClr val="002060"/>
                </a:solidFill>
              </a:rPr>
              <a:t>not / why</a:t>
            </a:r>
            <a:endParaRPr lang="en-US" b="0" dirty="0">
              <a:solidFill>
                <a:srgbClr val="002060"/>
              </a:solidFill>
            </a:endParaRPr>
          </a:p>
          <a:p>
            <a:pPr marL="361950" indent="0">
              <a:buNone/>
            </a:pPr>
            <a:endParaRPr lang="en-US" sz="800" b="0" dirty="0">
              <a:solidFill>
                <a:schemeClr val="bg2">
                  <a:lumMod val="50000"/>
                </a:schemeClr>
              </a:solidFill>
            </a:endParaRPr>
          </a:p>
          <a:p>
            <a:pPr marL="361950" indent="0">
              <a:buNone/>
            </a:pPr>
            <a:r>
              <a:rPr lang="en-US" dirty="0" smtClean="0">
                <a:solidFill>
                  <a:srgbClr val="C00000"/>
                </a:solidFill>
              </a:rPr>
              <a:t>Remember !!!</a:t>
            </a:r>
            <a:endParaRPr lang="en-US" b="0" dirty="0">
              <a:solidFill>
                <a:srgbClr val="C00000"/>
              </a:solidFill>
            </a:endParaRPr>
          </a:p>
          <a:p>
            <a:pPr marL="361950" indent="0">
              <a:buNone/>
            </a:pPr>
            <a:r>
              <a:rPr lang="en-US" b="0" dirty="0" smtClean="0">
                <a:solidFill>
                  <a:srgbClr val="0070C0"/>
                </a:solidFill>
              </a:rPr>
              <a:t>When we describe a picture we use </a:t>
            </a:r>
          </a:p>
          <a:p>
            <a:pPr marL="361950" indent="0">
              <a:buNone/>
            </a:pPr>
            <a:r>
              <a:rPr lang="en-US" dirty="0" smtClean="0">
                <a:solidFill>
                  <a:srgbClr val="0070C0"/>
                </a:solidFill>
              </a:rPr>
              <a:t>continuous</a:t>
            </a:r>
          </a:p>
          <a:p>
            <a:pPr marL="361950" indent="0">
              <a:buNone/>
            </a:pPr>
            <a:endParaRPr lang="en-US" b="0" dirty="0">
              <a:solidFill>
                <a:schemeClr val="bg2">
                  <a:lumMod val="50000"/>
                </a:schemeClr>
              </a:solidFill>
            </a:endParaRPr>
          </a:p>
          <a:p>
            <a:pPr marL="361950" indent="0">
              <a:buNone/>
            </a:pPr>
            <a:endParaRPr lang="en-US" b="0" dirty="0" smtClean="0">
              <a:solidFill>
                <a:schemeClr val="bg2">
                  <a:lumMod val="50000"/>
                </a:schemeClr>
              </a:solidFill>
            </a:endParaRPr>
          </a:p>
          <a:p>
            <a:pPr marL="714375" indent="-352425">
              <a:buFontTx/>
              <a:buChar char="-"/>
            </a:pPr>
            <a:endParaRPr lang="ru-RU" b="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308304" y="4293096"/>
            <a:ext cx="288032" cy="434330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 smtClean="0">
                <a:solidFill>
                  <a:srgbClr val="FF0000"/>
                </a:solidFill>
              </a:rPr>
              <a:t>?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419872" y="4869160"/>
            <a:ext cx="3456384" cy="425211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800" b="1" dirty="0" smtClean="0">
                <a:solidFill>
                  <a:srgbClr val="004274"/>
                </a:solidFill>
              </a:rPr>
              <a:t>___ </a:t>
            </a:r>
            <a:r>
              <a:rPr lang="en-US" sz="2800" b="1" i="1" dirty="0" smtClean="0">
                <a:solidFill>
                  <a:schemeClr val="accent2">
                    <a:lumMod val="75000"/>
                  </a:schemeClr>
                </a:solidFill>
              </a:rPr>
              <a:t>be</a:t>
            </a:r>
            <a:r>
              <a:rPr lang="en-US" sz="2800" b="1" dirty="0" smtClean="0">
                <a:solidFill>
                  <a:srgbClr val="004274"/>
                </a:solidFill>
              </a:rPr>
              <a:t> </a:t>
            </a:r>
            <a:r>
              <a:rPr lang="en-US" sz="2800" b="1" dirty="0" err="1" smtClean="0">
                <a:solidFill>
                  <a:srgbClr val="004274"/>
                </a:solidFill>
              </a:rPr>
              <a:t>Ving</a:t>
            </a:r>
            <a:endParaRPr lang="ru-RU" sz="2800" b="1" dirty="0">
              <a:solidFill>
                <a:srgbClr val="004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54148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8464" y="247192"/>
            <a:ext cx="6172200" cy="563562"/>
          </a:xfrm>
        </p:spPr>
        <p:txBody>
          <a:bodyPr/>
          <a:lstStyle/>
          <a:p>
            <a:pPr algn="ctr"/>
            <a:r>
              <a:rPr lang="en-US" dirty="0" smtClean="0"/>
              <a:t>Free time activities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78" t="1765" r="344" b="7333"/>
          <a:stretch/>
        </p:blipFill>
        <p:spPr>
          <a:xfrm>
            <a:off x="329630" y="247191"/>
            <a:ext cx="6618634" cy="43278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Объект 2"/>
          <p:cNvSpPr txBox="1">
            <a:spLocks/>
          </p:cNvSpPr>
          <p:nvPr/>
        </p:nvSpPr>
        <p:spPr bwMode="auto">
          <a:xfrm>
            <a:off x="357064" y="4509120"/>
            <a:ext cx="7427168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v"/>
              <a:defRPr sz="2800" b="1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714375" indent="-352425">
              <a:buFontTx/>
              <a:buChar char="-"/>
            </a:pPr>
            <a:r>
              <a:rPr lang="en-US" sz="2700" b="0" kern="0" dirty="0" smtClean="0">
                <a:solidFill>
                  <a:srgbClr val="002060"/>
                </a:solidFill>
              </a:rPr>
              <a:t>who is in this picture</a:t>
            </a:r>
          </a:p>
          <a:p>
            <a:pPr marL="714375" indent="-352425">
              <a:buFontTx/>
              <a:buChar char="-"/>
            </a:pPr>
            <a:r>
              <a:rPr lang="en-US" sz="2700" b="0" kern="0" dirty="0" smtClean="0">
                <a:solidFill>
                  <a:srgbClr val="002060"/>
                </a:solidFill>
              </a:rPr>
              <a:t>what is happening                       </a:t>
            </a:r>
            <a:r>
              <a:rPr lang="en-US" sz="2700" b="0" i="1" kern="0" dirty="0" smtClean="0">
                <a:solidFill>
                  <a:srgbClr val="0070C0"/>
                </a:solidFill>
              </a:rPr>
              <a:t>(place, weather, clothes, actions)</a:t>
            </a:r>
          </a:p>
          <a:p>
            <a:pPr marL="714375" indent="-352425">
              <a:buFontTx/>
              <a:buChar char="-"/>
            </a:pPr>
            <a:r>
              <a:rPr lang="en-US" sz="2700" b="0" kern="0" dirty="0" smtClean="0">
                <a:solidFill>
                  <a:srgbClr val="002060"/>
                </a:solidFill>
              </a:rPr>
              <a:t>if you like it or not / why</a:t>
            </a:r>
          </a:p>
          <a:p>
            <a:pPr marL="0" indent="0">
              <a:buFont typeface="Wingdings" pitchFamily="2" charset="2"/>
              <a:buNone/>
            </a:pPr>
            <a:endParaRPr lang="en-US" kern="0" dirty="0" smtClean="0"/>
          </a:p>
          <a:p>
            <a:pPr marL="0" indent="0">
              <a:buFont typeface="Wingdings" pitchFamily="2" charset="2"/>
              <a:buNone/>
            </a:pPr>
            <a:r>
              <a:rPr lang="en-US" sz="3200" kern="0" dirty="0" smtClean="0">
                <a:solidFill>
                  <a:schemeClr val="accent2">
                    <a:lumMod val="75000"/>
                  </a:schemeClr>
                </a:solidFill>
              </a:rPr>
              <a:t>           </a:t>
            </a:r>
          </a:p>
          <a:p>
            <a:pPr marL="0" indent="0">
              <a:buFont typeface="Wingdings" pitchFamily="2" charset="2"/>
              <a:buNone/>
            </a:pPr>
            <a:r>
              <a:rPr lang="en-US" sz="3200" kern="0" dirty="0" smtClean="0">
                <a:solidFill>
                  <a:schemeClr val="accent2">
                    <a:lumMod val="75000"/>
                  </a:schemeClr>
                </a:solidFill>
              </a:rPr>
              <a:t>             </a:t>
            </a:r>
            <a:r>
              <a:rPr lang="ru-RU" sz="3200" kern="0" dirty="0" smtClean="0">
                <a:solidFill>
                  <a:schemeClr val="accent2">
                    <a:lumMod val="75000"/>
                  </a:schemeClr>
                </a:solidFill>
              </a:rPr>
              <a:t>  </a:t>
            </a:r>
            <a:r>
              <a:rPr lang="en-US" sz="3200" kern="0" dirty="0" smtClean="0">
                <a:solidFill>
                  <a:schemeClr val="accent2">
                    <a:lumMod val="75000"/>
                  </a:schemeClr>
                </a:solidFill>
              </a:rPr>
              <a:t>     </a:t>
            </a:r>
            <a:endParaRPr lang="ru-RU" i="1" kern="0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 rot="427537">
            <a:off x="5043789" y="457421"/>
            <a:ext cx="3417307" cy="445028"/>
          </a:xfrm>
          <a:prstGeom prst="rect">
            <a:avLst/>
          </a:prstGeom>
          <a:solidFill>
            <a:schemeClr val="bg1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b="1" dirty="0" smtClean="0">
                <a:solidFill>
                  <a:srgbClr val="00B050"/>
                </a:solidFill>
              </a:rPr>
              <a:t>have a good time</a:t>
            </a:r>
            <a:endParaRPr lang="ru-RU" sz="2400" b="1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7260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Объект 2"/>
          <p:cNvSpPr txBox="1">
            <a:spLocks/>
          </p:cNvSpPr>
          <p:nvPr/>
        </p:nvSpPr>
        <p:spPr bwMode="auto">
          <a:xfrm>
            <a:off x="198338" y="4570793"/>
            <a:ext cx="7427168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v"/>
              <a:defRPr sz="2800" b="1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714375" indent="-352425">
              <a:buFontTx/>
              <a:buChar char="-"/>
            </a:pPr>
            <a:r>
              <a:rPr lang="en-US" sz="2600" b="0" kern="0" dirty="0" smtClean="0">
                <a:solidFill>
                  <a:srgbClr val="002060"/>
                </a:solidFill>
              </a:rPr>
              <a:t>who is in this picture</a:t>
            </a:r>
          </a:p>
          <a:p>
            <a:pPr marL="714375" indent="-352425">
              <a:buFontTx/>
              <a:buChar char="-"/>
            </a:pPr>
            <a:r>
              <a:rPr lang="en-US" sz="2600" b="0" kern="0" dirty="0" smtClean="0">
                <a:solidFill>
                  <a:srgbClr val="002060"/>
                </a:solidFill>
              </a:rPr>
              <a:t>what is happening                       </a:t>
            </a:r>
            <a:r>
              <a:rPr lang="en-US" sz="2600" b="0" i="1" kern="0" dirty="0" smtClean="0">
                <a:solidFill>
                  <a:srgbClr val="0070C0"/>
                </a:solidFill>
              </a:rPr>
              <a:t>(place, weather, clothes, actions)</a:t>
            </a:r>
          </a:p>
          <a:p>
            <a:pPr marL="714375" indent="-352425">
              <a:buFontTx/>
              <a:buChar char="-"/>
            </a:pPr>
            <a:r>
              <a:rPr lang="en-US" sz="2600" b="0" kern="0" dirty="0" smtClean="0">
                <a:solidFill>
                  <a:srgbClr val="002060"/>
                </a:solidFill>
              </a:rPr>
              <a:t>if you like it or not /why</a:t>
            </a:r>
          </a:p>
          <a:p>
            <a:pPr marL="0" indent="0">
              <a:buFont typeface="Wingdings" pitchFamily="2" charset="2"/>
              <a:buNone/>
            </a:pPr>
            <a:endParaRPr lang="en-US" kern="0" dirty="0" smtClean="0"/>
          </a:p>
          <a:p>
            <a:pPr marL="0" indent="0">
              <a:buFont typeface="Wingdings" pitchFamily="2" charset="2"/>
              <a:buNone/>
            </a:pPr>
            <a:r>
              <a:rPr lang="en-US" sz="3200" kern="0" dirty="0" smtClean="0">
                <a:solidFill>
                  <a:schemeClr val="accent2">
                    <a:lumMod val="75000"/>
                  </a:schemeClr>
                </a:solidFill>
              </a:rPr>
              <a:t>           </a:t>
            </a:r>
          </a:p>
          <a:p>
            <a:pPr marL="0" indent="0">
              <a:buFont typeface="Wingdings" pitchFamily="2" charset="2"/>
              <a:buNone/>
            </a:pPr>
            <a:r>
              <a:rPr lang="en-US" sz="3200" kern="0" dirty="0" smtClean="0">
                <a:solidFill>
                  <a:schemeClr val="accent2">
                    <a:lumMod val="75000"/>
                  </a:schemeClr>
                </a:solidFill>
              </a:rPr>
              <a:t>             </a:t>
            </a:r>
            <a:r>
              <a:rPr lang="ru-RU" sz="3200" kern="0" dirty="0" smtClean="0">
                <a:solidFill>
                  <a:schemeClr val="accent2">
                    <a:lumMod val="75000"/>
                  </a:schemeClr>
                </a:solidFill>
              </a:rPr>
              <a:t>  </a:t>
            </a:r>
            <a:r>
              <a:rPr lang="en-US" sz="3200" kern="0" dirty="0" smtClean="0">
                <a:solidFill>
                  <a:schemeClr val="accent2">
                    <a:lumMod val="75000"/>
                  </a:schemeClr>
                </a:solidFill>
              </a:rPr>
              <a:t>     </a:t>
            </a:r>
            <a:endParaRPr lang="ru-RU" i="1" kern="0" dirty="0">
              <a:solidFill>
                <a:schemeClr val="bg2">
                  <a:lumMod val="75000"/>
                </a:schemeClr>
              </a:solidFill>
            </a:endParaRPr>
          </a:p>
        </p:txBody>
      </p:sp>
      <p:pic>
        <p:nvPicPr>
          <p:cNvPr id="9" name="Объект 8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295981"/>
            <a:ext cx="6768752" cy="45125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Прямоугольник 9"/>
          <p:cNvSpPr/>
          <p:nvPr/>
        </p:nvSpPr>
        <p:spPr>
          <a:xfrm rot="259726">
            <a:off x="5549279" y="716703"/>
            <a:ext cx="3466728" cy="445028"/>
          </a:xfrm>
          <a:prstGeom prst="rect">
            <a:avLst/>
          </a:prstGeom>
          <a:solidFill>
            <a:schemeClr val="bg1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b="1" dirty="0" smtClean="0">
                <a:solidFill>
                  <a:srgbClr val="00B050"/>
                </a:solidFill>
              </a:rPr>
              <a:t>cheerful and joyful</a:t>
            </a:r>
            <a:endParaRPr lang="ru-RU" sz="2400" b="1" dirty="0">
              <a:solidFill>
                <a:srgbClr val="00B05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232606" y="1380791"/>
            <a:ext cx="2736304" cy="729775"/>
          </a:xfrm>
          <a:prstGeom prst="rect">
            <a:avLst/>
          </a:prstGeom>
          <a:solidFill>
            <a:schemeClr val="bg1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2400" b="1" dirty="0" smtClean="0">
              <a:solidFill>
                <a:srgbClr val="00B050"/>
              </a:solidFill>
            </a:endParaRPr>
          </a:p>
          <a:p>
            <a:r>
              <a:rPr lang="en-US" sz="2400" b="1" dirty="0" smtClean="0">
                <a:solidFill>
                  <a:srgbClr val="00B050"/>
                </a:solidFill>
              </a:rPr>
              <a:t>support</a:t>
            </a:r>
            <a:r>
              <a:rPr lang="ru-RU" sz="2400" b="1" dirty="0" smtClean="0">
                <a:solidFill>
                  <a:srgbClr val="00B050"/>
                </a:solidFill>
              </a:rPr>
              <a:t> </a:t>
            </a:r>
            <a:endParaRPr lang="en-US" sz="2400" b="1" dirty="0" smtClean="0">
              <a:solidFill>
                <a:srgbClr val="00B050"/>
              </a:solidFill>
            </a:endParaRPr>
          </a:p>
          <a:p>
            <a:r>
              <a:rPr lang="ru-RU" sz="2400" dirty="0" smtClean="0">
                <a:solidFill>
                  <a:schemeClr val="bg2">
                    <a:lumMod val="50000"/>
                  </a:schemeClr>
                </a:solidFill>
              </a:rPr>
              <a:t>(поддерживать)</a:t>
            </a:r>
            <a:endParaRPr lang="ru-RU" sz="2400" dirty="0">
              <a:solidFill>
                <a:schemeClr val="bg2">
                  <a:lumMod val="50000"/>
                </a:schemeClr>
              </a:solidFill>
            </a:endParaRPr>
          </a:p>
          <a:p>
            <a:r>
              <a:rPr lang="ru-RU" sz="2400" b="1" dirty="0" smtClean="0">
                <a:solidFill>
                  <a:srgbClr val="00B050"/>
                </a:solidFill>
              </a:rPr>
              <a:t> </a:t>
            </a:r>
            <a:endParaRPr lang="ru-RU" sz="2400" b="1" dirty="0">
              <a:solidFill>
                <a:srgbClr val="00B05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911922" y="73467"/>
            <a:ext cx="5220072" cy="445028"/>
          </a:xfrm>
          <a:prstGeom prst="rect">
            <a:avLst/>
          </a:prstGeom>
          <a:solidFill>
            <a:schemeClr val="bg1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b="1" dirty="0" smtClean="0">
                <a:solidFill>
                  <a:srgbClr val="00B050"/>
                </a:solidFill>
              </a:rPr>
              <a:t>casual clothes</a:t>
            </a:r>
            <a:r>
              <a:rPr lang="ru-RU" sz="2400" b="1" dirty="0" smtClean="0">
                <a:solidFill>
                  <a:srgbClr val="00B050"/>
                </a:solidFill>
              </a:rPr>
              <a:t> </a:t>
            </a:r>
            <a:r>
              <a:rPr lang="ru-RU" sz="2400" dirty="0" smtClean="0">
                <a:solidFill>
                  <a:schemeClr val="bg2">
                    <a:lumMod val="50000"/>
                  </a:schemeClr>
                </a:solidFill>
              </a:rPr>
              <a:t>(повседневная)</a:t>
            </a:r>
            <a:endParaRPr lang="ru-RU" sz="24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310535" y="2318553"/>
            <a:ext cx="1944217" cy="445028"/>
          </a:xfrm>
          <a:prstGeom prst="rect">
            <a:avLst/>
          </a:prstGeom>
          <a:solidFill>
            <a:schemeClr val="bg1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b="1" dirty="0" smtClean="0">
                <a:solidFill>
                  <a:srgbClr val="00B050"/>
                </a:solidFill>
              </a:rPr>
              <a:t>have fun</a:t>
            </a:r>
            <a:endParaRPr lang="ru-RU" sz="2400" b="1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115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7" grpId="0" animBg="1"/>
    </p:bldLst>
  </p:timing>
</p:sld>
</file>

<file path=ppt/theme/theme1.xml><?xml version="1.0" encoding="utf-8"?>
<a:theme xmlns:a="http://schemas.openxmlformats.org/drawingml/2006/main" name="время (2)">
  <a:themeElements>
    <a:clrScheme name="sample 1">
      <a:dk1>
        <a:srgbClr val="2B166E"/>
      </a:dk1>
      <a:lt1>
        <a:srgbClr val="FFFFFF"/>
      </a:lt1>
      <a:dk2>
        <a:srgbClr val="336699"/>
      </a:dk2>
      <a:lt2>
        <a:srgbClr val="C0C0C0"/>
      </a:lt2>
      <a:accent1>
        <a:srgbClr val="458F8F"/>
      </a:accent1>
      <a:accent2>
        <a:srgbClr val="CCCC00"/>
      </a:accent2>
      <a:accent3>
        <a:srgbClr val="FFFFFF"/>
      </a:accent3>
      <a:accent4>
        <a:srgbClr val="23115D"/>
      </a:accent4>
      <a:accent5>
        <a:srgbClr val="B0C6C6"/>
      </a:accent5>
      <a:accent6>
        <a:srgbClr val="B9B900"/>
      </a:accent6>
      <a:hlink>
        <a:srgbClr val="9999FF"/>
      </a:hlink>
      <a:folHlink>
        <a:srgbClr val="6C9BBE"/>
      </a:folHlink>
    </a:clrScheme>
    <a:fontScheme name="sample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ample 1">
        <a:dk1>
          <a:srgbClr val="2B166E"/>
        </a:dk1>
        <a:lt1>
          <a:srgbClr val="FFFFFF"/>
        </a:lt1>
        <a:dk2>
          <a:srgbClr val="336699"/>
        </a:dk2>
        <a:lt2>
          <a:srgbClr val="C0C0C0"/>
        </a:lt2>
        <a:accent1>
          <a:srgbClr val="458F8F"/>
        </a:accent1>
        <a:accent2>
          <a:srgbClr val="CCCC00"/>
        </a:accent2>
        <a:accent3>
          <a:srgbClr val="FFFFFF"/>
        </a:accent3>
        <a:accent4>
          <a:srgbClr val="23115D"/>
        </a:accent4>
        <a:accent5>
          <a:srgbClr val="B0C6C6"/>
        </a:accent5>
        <a:accent6>
          <a:srgbClr val="B9B900"/>
        </a:accent6>
        <a:hlink>
          <a:srgbClr val="9999FF"/>
        </a:hlink>
        <a:folHlink>
          <a:srgbClr val="6C9BB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mple 2">
        <a:dk1>
          <a:srgbClr val="1D528D"/>
        </a:dk1>
        <a:lt1>
          <a:srgbClr val="FFFFFF"/>
        </a:lt1>
        <a:dk2>
          <a:srgbClr val="000000"/>
        </a:dk2>
        <a:lt2>
          <a:srgbClr val="C0C0C0"/>
        </a:lt2>
        <a:accent1>
          <a:srgbClr val="2CA3C8"/>
        </a:accent1>
        <a:accent2>
          <a:srgbClr val="FF9900"/>
        </a:accent2>
        <a:accent3>
          <a:srgbClr val="FFFFFF"/>
        </a:accent3>
        <a:accent4>
          <a:srgbClr val="174578"/>
        </a:accent4>
        <a:accent5>
          <a:srgbClr val="ACCEE0"/>
        </a:accent5>
        <a:accent6>
          <a:srgbClr val="E78A00"/>
        </a:accent6>
        <a:hlink>
          <a:srgbClr val="9999FF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mple 3">
        <a:dk1>
          <a:srgbClr val="666633"/>
        </a:dk1>
        <a:lt1>
          <a:srgbClr val="FFFFFF"/>
        </a:lt1>
        <a:dk2>
          <a:srgbClr val="000000"/>
        </a:dk2>
        <a:lt2>
          <a:srgbClr val="D1C68D"/>
        </a:lt2>
        <a:accent1>
          <a:srgbClr val="C86C62"/>
        </a:accent1>
        <a:accent2>
          <a:srgbClr val="C78DD7"/>
        </a:accent2>
        <a:accent3>
          <a:srgbClr val="FFFFFF"/>
        </a:accent3>
        <a:accent4>
          <a:srgbClr val="56562A"/>
        </a:accent4>
        <a:accent5>
          <a:srgbClr val="E0BAB7"/>
        </a:accent5>
        <a:accent6>
          <a:srgbClr val="B47FC3"/>
        </a:accent6>
        <a:hlink>
          <a:srgbClr val="3197BB"/>
        </a:hlink>
        <a:folHlink>
          <a:srgbClr val="878FA5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10913</TotalTime>
  <Words>599</Words>
  <Application>Microsoft Office PowerPoint</Application>
  <PresentationFormat>Экран (4:3)</PresentationFormat>
  <Paragraphs>169</Paragraphs>
  <Slides>19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6" baseType="lpstr">
      <vt:lpstr>Arial</vt:lpstr>
      <vt:lpstr>Calibri</vt:lpstr>
      <vt:lpstr>Times New Roman</vt:lpstr>
      <vt:lpstr>Verdana</vt:lpstr>
      <vt:lpstr>Wingdings</vt:lpstr>
      <vt:lpstr>время (2)</vt:lpstr>
      <vt:lpstr>Image</vt:lpstr>
      <vt:lpstr>Презентация PowerPoint</vt:lpstr>
      <vt:lpstr>Презентация PowerPoint</vt:lpstr>
      <vt:lpstr>Презентация PowerPoint</vt:lpstr>
      <vt:lpstr>Презентация PowerPoint</vt:lpstr>
      <vt:lpstr>Tell about free time activities</vt:lpstr>
      <vt:lpstr>Презентация PowerPoint</vt:lpstr>
      <vt:lpstr>Презентация PowerPoint</vt:lpstr>
      <vt:lpstr>Free time activities</vt:lpstr>
      <vt:lpstr>Презентация PowerPoint</vt:lpstr>
      <vt:lpstr>Презентация PowerPoint</vt:lpstr>
      <vt:lpstr>      Common &amp; different</vt:lpstr>
      <vt:lpstr>Common &amp; different</vt:lpstr>
      <vt:lpstr>Hanging out  …. ?</vt:lpstr>
      <vt:lpstr>What are they doing?</vt:lpstr>
      <vt:lpstr>Are they hanging out either?</vt:lpstr>
      <vt:lpstr>Coolest spots in Ulan-Ude</vt:lpstr>
      <vt:lpstr>Презентация PowerPoint</vt:lpstr>
      <vt:lpstr>Translation Practice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</dc:creator>
  <cp:lastModifiedBy>Пользователь Windows</cp:lastModifiedBy>
  <cp:revision>438</cp:revision>
  <dcterms:created xsi:type="dcterms:W3CDTF">2014-01-20T13:07:06Z</dcterms:created>
  <dcterms:modified xsi:type="dcterms:W3CDTF">2023-11-13T12:15:14Z</dcterms:modified>
</cp:coreProperties>
</file>