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4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36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7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6631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65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6647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02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60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66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31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6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42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80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4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5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29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81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E315F85-CD70-474E-B081-CFFFF7A4A96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FF4BBE9-1D83-4FCB-A01C-57FD76222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9099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4905" y="1050751"/>
            <a:ext cx="9456075" cy="4148919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возможности развивающих технологий для формирования универсальных учебных действий на уроках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математики</a:t>
            </a:r>
            <a:r>
              <a:rPr lang="ru-RU" sz="7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7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7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0564" y="5036024"/>
            <a:ext cx="4652063" cy="1301087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Перлик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Маргарита 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Гариковна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тудентка ФФМИ группа 251 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426492"/>
            <a:ext cx="10274940" cy="1770798"/>
          </a:xfrm>
        </p:spPr>
        <p:txBody>
          <a:bodyPr>
            <a:noAutofit/>
          </a:bodyPr>
          <a:lstStyle/>
          <a:p>
            <a:r>
              <a:rPr lang="ru-RU" sz="2800" b="1" dirty="0"/>
              <a:t>Для формирования </a:t>
            </a:r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личностных УУД </a:t>
            </a:r>
            <a:r>
              <a:rPr lang="ru-RU" sz="2800" b="1" dirty="0"/>
              <a:t>на уроках математики могут применяться в рамках развивающего обучения следующие виды заданий: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333767"/>
            <a:ext cx="10684373" cy="399879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1) Участие </a:t>
            </a:r>
            <a:r>
              <a:rPr lang="ru-RU" dirty="0">
                <a:solidFill>
                  <a:schemeClr val="tx1"/>
                </a:solidFill>
              </a:rPr>
              <a:t>обучающихся в проектах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) </a:t>
            </a:r>
            <a:r>
              <a:rPr lang="ru-RU" dirty="0" smtClean="0">
                <a:solidFill>
                  <a:schemeClr val="tx1"/>
                </a:solidFill>
              </a:rPr>
              <a:t>Обязательное </a:t>
            </a:r>
            <a:r>
              <a:rPr lang="ru-RU" dirty="0">
                <a:solidFill>
                  <a:schemeClr val="tx1"/>
                </a:solidFill>
              </a:rPr>
              <a:t>подведение итогов урока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</a:t>
            </a:r>
            <a:r>
              <a:rPr lang="ru-RU" dirty="0">
                <a:solidFill>
                  <a:schemeClr val="tx1"/>
                </a:solidFill>
              </a:rPr>
              <a:t>) </a:t>
            </a:r>
            <a:r>
              <a:rPr lang="ru-RU" dirty="0" smtClean="0">
                <a:solidFill>
                  <a:schemeClr val="tx1"/>
                </a:solidFill>
              </a:rPr>
              <a:t>Различные </a:t>
            </a:r>
            <a:r>
              <a:rPr lang="ru-RU" dirty="0">
                <a:solidFill>
                  <a:schemeClr val="tx1"/>
                </a:solidFill>
              </a:rPr>
              <a:t>творческие задания, которые имеют практическое применение;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dirty="0">
                <a:solidFill>
                  <a:schemeClr val="tx1"/>
                </a:solidFill>
              </a:rPr>
              <a:t>) </a:t>
            </a:r>
            <a:r>
              <a:rPr lang="ru-RU" dirty="0" smtClean="0">
                <a:solidFill>
                  <a:schemeClr val="tx1"/>
                </a:solidFill>
              </a:rPr>
              <a:t>Осуществление </a:t>
            </a:r>
            <a:r>
              <a:rPr lang="ru-RU" dirty="0">
                <a:solidFill>
                  <a:schemeClr val="tx1"/>
                </a:solidFill>
              </a:rPr>
              <a:t>самооценки событий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Таким образом, уроки математики дают широкие возможности для формирования УУД с помощью развивающих технологий.</a:t>
            </a:r>
          </a:p>
          <a:p>
            <a:endParaRPr lang="ru-RU" sz="2800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8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086" y="98946"/>
            <a:ext cx="10957328" cy="1061114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своей работе я стараюсь придерживаться следующих правил: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086" y="1337482"/>
            <a:ext cx="6835705" cy="536357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 ребенок общаются с позиции сотрудничества; педагог показывает, как распределять роли и обязанности, работая в коллективе. При этом я стараюсь включать каждого в учебный процесс, а также поощрять учебное сотрудничество между учениками, учениками и учителем. В совместной деятельности у учащихся формируются общечеловеческие ценности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не сравнивает детей между собой, а показывает достижения ребенка по сравнению с его вчерашними достижениями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учит разным способам выражения своих мыслей, искусству спора, отстаивания собственного мнения, уважения мнения других.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показывает и объясняет, за что была поставлена та или иная отметка, учит детей оценивать работу по критериям и самостоятельно выбирать критерии для оценки. Согласно этим критериям учеников учат оценивать и свою работу.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 ученики вместе решают возникающие учебные проблемы. Ученикам дается возможность самостоятельно выбирать задания из предложенных.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326" y="2347414"/>
            <a:ext cx="4536418" cy="398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11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685799"/>
            <a:ext cx="10506952" cy="443552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Я описала только небольшую часть приёмов и методов работы над УУД. Хочу подчеркнуть, что они тесно взаимосвязаны и формирование всех УУД происходит на всех этапах урока.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Отслеживая результаты, я вижу положительную динамику в развитии всех видов УУД. У большинства детей развиты свобода общения, желание творить, не останавливаться на достигнутом. Следовательно, использование образовательных технологий </a:t>
            </a:r>
            <a:r>
              <a:rPr lang="ru-RU" sz="2800" dirty="0" err="1">
                <a:solidFill>
                  <a:schemeClr val="tx1"/>
                </a:solidFill>
              </a:rPr>
              <a:t>деятельностного</a:t>
            </a:r>
            <a:r>
              <a:rPr lang="ru-RU" sz="2800" dirty="0">
                <a:solidFill>
                  <a:schemeClr val="tx1"/>
                </a:solidFill>
              </a:rPr>
              <a:t> типа, современных методов и приемов способствует развитию универсальных учебных действий.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05032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235" y="3616656"/>
            <a:ext cx="9892803" cy="2961555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терпения и творчества!</a:t>
            </a:r>
            <a:b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192" y="272956"/>
            <a:ext cx="3970426" cy="362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5189" y="5377218"/>
            <a:ext cx="183794" cy="330578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678" y="522027"/>
            <a:ext cx="9510666" cy="572864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настоящее время отличительной особенностью общества </a:t>
            </a:r>
            <a:r>
              <a:rPr lang="ru-RU" sz="2800" dirty="0" smtClean="0">
                <a:solidFill>
                  <a:schemeClr val="tx1"/>
                </a:solidFill>
              </a:rPr>
              <a:t>считаются </a:t>
            </a:r>
            <a:r>
              <a:rPr lang="ru-RU" sz="2800" dirty="0">
                <a:solidFill>
                  <a:schemeClr val="tx1"/>
                </a:solidFill>
              </a:rPr>
              <a:t>высокие темпы обновления научных познаний. П</a:t>
            </a:r>
            <a:r>
              <a:rPr lang="ru-RU" sz="2800" dirty="0" smtClean="0">
                <a:solidFill>
                  <a:schemeClr val="tx1"/>
                </a:solidFill>
              </a:rPr>
              <a:t>оэтому </a:t>
            </a:r>
            <a:r>
              <a:rPr lang="ru-RU" sz="2800" dirty="0">
                <a:solidFill>
                  <a:schemeClr val="tx1"/>
                </a:solidFill>
              </a:rPr>
              <a:t>в качестве одной из ведущих проблем современной общеобразовательной школы выступает проблема </a:t>
            </a:r>
            <a:r>
              <a:rPr lang="ru-RU" sz="2800" dirty="0" smtClean="0">
                <a:solidFill>
                  <a:schemeClr val="tx1"/>
                </a:solidFill>
              </a:rPr>
              <a:t>формирования </a:t>
            </a:r>
            <a:r>
              <a:rPr lang="ru-RU" sz="2800" dirty="0">
                <a:solidFill>
                  <a:schemeClr val="tx1"/>
                </a:solidFill>
              </a:rPr>
              <a:t>у обучающихся совокупности так называемых «универсальных учебных действий» (УУД), которые необходимы в первую очередь для того, чтобы научить детей учиться, обучить реализовывать совершенствование и саморазвитие через сознательное и интенсивное присвоения нового социального навыка.</a:t>
            </a:r>
          </a:p>
        </p:txBody>
      </p:sp>
    </p:spTree>
    <p:extLst>
      <p:ext uri="{BB962C8B-B14F-4D97-AF65-F5344CB8AC3E}">
        <p14:creationId xmlns:p14="http://schemas.microsoft.com/office/powerpoint/2010/main" val="3068311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1381" y="341196"/>
            <a:ext cx="8050356" cy="4899546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развивающего обучения </a:t>
            </a:r>
            <a:r>
              <a:rPr lang="ru-RU" sz="3200" dirty="0"/>
              <a:t>–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это </a:t>
            </a:r>
            <a:r>
              <a:rPr lang="ru-RU" sz="3200" dirty="0"/>
              <a:t>обеспечение необходимых условий для становления учащихся как субъекта учебной деятельности, для его превращения в заинтересованного человека в </a:t>
            </a:r>
            <a:r>
              <a:rPr lang="ru-RU" sz="3200" dirty="0" err="1"/>
              <a:t>самоизменении</a:t>
            </a:r>
            <a:r>
              <a:rPr lang="ru-RU" sz="3200" dirty="0"/>
              <a:t>, а также к нему способному.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1038" y="5732060"/>
            <a:ext cx="990373" cy="98718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4973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5778" y="0"/>
            <a:ext cx="6652833" cy="1187353"/>
          </a:xfrm>
        </p:spPr>
        <p:txBody>
          <a:bodyPr>
            <a:normAutofit/>
          </a:bodyPr>
          <a:lstStyle/>
          <a:p>
            <a:pPr algn="ctr"/>
            <a:r>
              <a:rPr lang="ru-RU" sz="5400" b="1" i="1" u="sng" dirty="0" smtClean="0"/>
              <a:t>УУД</a:t>
            </a:r>
            <a:endParaRPr lang="ru-RU" sz="5400" b="1" i="1" u="sng" dirty="0"/>
          </a:p>
        </p:txBody>
      </p:sp>
      <p:sp>
        <p:nvSpPr>
          <p:cNvPr id="3" name="Овал 2"/>
          <p:cNvSpPr/>
          <p:nvPr/>
        </p:nvSpPr>
        <p:spPr>
          <a:xfrm>
            <a:off x="129652" y="2251881"/>
            <a:ext cx="2934269" cy="4449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Личностные</a:t>
            </a:r>
          </a:p>
          <a:p>
            <a:pPr algn="ctr"/>
            <a:endParaRPr lang="ru-RU" b="1" u="sng" dirty="0" smtClean="0"/>
          </a:p>
          <a:p>
            <a:pPr algn="ctr"/>
            <a:endParaRPr lang="ru-RU" b="1" u="sng" dirty="0" smtClean="0"/>
          </a:p>
          <a:p>
            <a:pPr algn="ctr"/>
            <a:r>
              <a:rPr lang="ru-RU" b="1" dirty="0"/>
              <a:t>ц</a:t>
            </a:r>
            <a:r>
              <a:rPr lang="ru-RU" b="1" dirty="0" smtClean="0"/>
              <a:t>енностно-смысловая ориентация обучающихся и ориентация в социальных ролях и межличностных отношениях</a:t>
            </a:r>
          </a:p>
          <a:p>
            <a:pPr algn="ctr"/>
            <a:endParaRPr lang="ru-RU" b="1" u="sng" dirty="0"/>
          </a:p>
        </p:txBody>
      </p:sp>
      <p:sp>
        <p:nvSpPr>
          <p:cNvPr id="4" name="Овал 3"/>
          <p:cNvSpPr/>
          <p:nvPr/>
        </p:nvSpPr>
        <p:spPr>
          <a:xfrm>
            <a:off x="3227695" y="2251881"/>
            <a:ext cx="3016156" cy="4449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Регулятивные</a:t>
            </a:r>
          </a:p>
          <a:p>
            <a:pPr algn="ctr"/>
            <a:endParaRPr lang="ru-RU" b="1" u="sng" dirty="0" smtClean="0"/>
          </a:p>
          <a:p>
            <a:pPr algn="ctr"/>
            <a:endParaRPr lang="ru-RU" b="1" u="sng" dirty="0" smtClean="0"/>
          </a:p>
          <a:p>
            <a:pPr algn="ctr"/>
            <a:r>
              <a:rPr lang="ru-RU" sz="1600" b="1" dirty="0" err="1"/>
              <a:t>ц</a:t>
            </a:r>
            <a:r>
              <a:rPr lang="ru-RU" sz="1600" b="1" dirty="0" err="1" smtClean="0"/>
              <a:t>елепологание</a:t>
            </a:r>
            <a:r>
              <a:rPr lang="ru-RU" sz="1600" b="1" dirty="0" smtClean="0"/>
              <a:t>, </a:t>
            </a:r>
            <a:r>
              <a:rPr lang="ru-RU" sz="1600" b="1" dirty="0" err="1" smtClean="0"/>
              <a:t>посстановка</a:t>
            </a:r>
            <a:r>
              <a:rPr lang="ru-RU" sz="1600" b="1" dirty="0" smtClean="0"/>
              <a:t> учебной задачи, планирование, прогнозирование,  контроль в форме  сличения его результата с эталоном,  коррекция, </a:t>
            </a:r>
            <a:r>
              <a:rPr lang="ru-RU" sz="1600" b="1" dirty="0" err="1" smtClean="0"/>
              <a:t>саморегуляция</a:t>
            </a:r>
            <a:endParaRPr lang="ru-RU" sz="1600" b="1" dirty="0"/>
          </a:p>
        </p:txBody>
      </p:sp>
      <p:sp>
        <p:nvSpPr>
          <p:cNvPr id="5" name="Овал 4"/>
          <p:cNvSpPr/>
          <p:nvPr/>
        </p:nvSpPr>
        <p:spPr>
          <a:xfrm>
            <a:off x="6428096" y="2251881"/>
            <a:ext cx="2790515" cy="4449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/>
              <a:t>Познавательные </a:t>
            </a:r>
          </a:p>
          <a:p>
            <a:pPr algn="ctr"/>
            <a:endParaRPr lang="ru-RU" b="1" u="sng" dirty="0"/>
          </a:p>
          <a:p>
            <a:pPr algn="ctr"/>
            <a:endParaRPr lang="ru-RU" b="1" u="sng" dirty="0"/>
          </a:p>
          <a:p>
            <a:pPr algn="ctr"/>
            <a:r>
              <a:rPr lang="ru-RU" b="1" dirty="0" err="1" smtClean="0"/>
              <a:t>общеучебные</a:t>
            </a:r>
            <a:r>
              <a:rPr lang="ru-RU" b="1" dirty="0" smtClean="0"/>
              <a:t>, логические учебные действия, постановка и решение проблемы 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9402856" y="2251881"/>
            <a:ext cx="2620821" cy="4449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err="1" smtClean="0"/>
              <a:t>Комуникативные</a:t>
            </a:r>
            <a:endParaRPr lang="ru-RU" b="1" u="sng" dirty="0" smtClean="0"/>
          </a:p>
          <a:p>
            <a:pPr algn="ctr"/>
            <a:endParaRPr lang="ru-RU" b="1" u="sng" dirty="0" smtClean="0"/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оциальная компетентность и учет позиции </a:t>
            </a:r>
            <a:r>
              <a:rPr lang="ru-RU" b="1" dirty="0" err="1" smtClean="0"/>
              <a:t>друхих</a:t>
            </a:r>
            <a:r>
              <a:rPr lang="ru-RU" b="1" dirty="0" smtClean="0"/>
              <a:t> людей, партнеров по общению или деятельности </a:t>
            </a:r>
          </a:p>
          <a:p>
            <a:pPr algn="ctr"/>
            <a:endParaRPr lang="ru-RU" b="1" u="sng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351128" y="1378423"/>
            <a:ext cx="491319" cy="682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91167" y="1378423"/>
            <a:ext cx="498143" cy="682388"/>
          </a:xfrm>
          <a:prstGeom prst="downArrow">
            <a:avLst>
              <a:gd name="adj1" fmla="val 50000"/>
              <a:gd name="adj2" fmla="val 43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676866" y="1378423"/>
            <a:ext cx="429906" cy="682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0228545" y="1378423"/>
            <a:ext cx="539539" cy="682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4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20" y="5209655"/>
            <a:ext cx="11520535" cy="1371600"/>
          </a:xfrm>
        </p:spPr>
        <p:txBody>
          <a:bodyPr>
            <a:normAutofit/>
          </a:bodyPr>
          <a:lstStyle/>
          <a:p>
            <a:r>
              <a:rPr lang="ru-RU" sz="2000" dirty="0"/>
              <a:t>Вопросы ученикам помогают понять суть, выявить взаимосвязи нового с ранее изученным. Ученикам необходимо понять, что в процессе чтения учебного текста важно научиться перед собой ставить скрытые вопросы.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54" y="450377"/>
            <a:ext cx="11041039" cy="1119116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В рамках формирования у учащихся УУД на уроках математики с помощью развивающих технологий могут применяться коммуникативные технологии. В этом случае ученикам при решении задач на процессы при помощи уравнения задаются вопросы: 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86854" y="2647667"/>
            <a:ext cx="9756325" cy="2855414"/>
          </a:xfrm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1.Какие в условии задачи описаны процессы?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2.Какими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величинами характеризуется каждый процесс?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3.Что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конкретно о каждой величине нам известно?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Для составления уравнения какую выберем зависимость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между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величинами?</a:t>
            </a:r>
            <a:endParaRPr lang="ru-RU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30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1256" y="481083"/>
            <a:ext cx="11080159" cy="1088409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Именно с данного момента начинается творческий настрой.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1255593"/>
            <a:ext cx="10807204" cy="502237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Так</a:t>
            </a:r>
            <a:r>
              <a:rPr lang="ru-RU" dirty="0">
                <a:solidFill>
                  <a:schemeClr val="tx1"/>
                </a:solidFill>
              </a:rPr>
              <a:t>, после объявления темы «Измерение углов», обучающимся можно предложить решить: «На какие вопросы нам сегодня необходимо дать ответ?». Ученики могут поставить такие проблемы: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u="sng" dirty="0" smtClean="0">
                <a:solidFill>
                  <a:schemeClr val="tx1"/>
                </a:solidFill>
              </a:rPr>
              <a:t>1.Что значит измерить угол? </a:t>
            </a:r>
          </a:p>
          <a:p>
            <a:r>
              <a:rPr lang="ru-RU" u="sng" dirty="0" smtClean="0">
                <a:solidFill>
                  <a:schemeClr val="tx1"/>
                </a:solidFill>
              </a:rPr>
              <a:t>2.Как его измерить? </a:t>
            </a:r>
          </a:p>
          <a:p>
            <a:r>
              <a:rPr lang="ru-RU" u="sng" dirty="0" smtClean="0">
                <a:solidFill>
                  <a:schemeClr val="tx1"/>
                </a:solidFill>
              </a:rPr>
              <a:t>3.Чем необходимо измерять угол?</a:t>
            </a:r>
          </a:p>
          <a:p>
            <a:r>
              <a:rPr lang="ru-RU" u="sng" dirty="0" smtClean="0">
                <a:solidFill>
                  <a:schemeClr val="tx1"/>
                </a:solidFill>
              </a:rPr>
              <a:t>4. Какие имеются единицы измерения углов?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При ответе на данные вопросы, обучающиеся учатся отстаивать свою позицию (</a:t>
            </a:r>
            <a:r>
              <a:rPr lang="ru-RU" sz="2400" b="1" dirty="0" smtClean="0">
                <a:solidFill>
                  <a:schemeClr val="tx1"/>
                </a:solidFill>
              </a:rPr>
              <a:t>коммуникативные УУД</a:t>
            </a:r>
            <a:r>
              <a:rPr lang="ru-RU" sz="2400" dirty="0" smtClean="0">
                <a:solidFill>
                  <a:schemeClr val="tx1"/>
                </a:solidFill>
              </a:rPr>
              <a:t>), привыкают относиться более требовательно к услышанному, а также результатам своего труда (</a:t>
            </a:r>
            <a:r>
              <a:rPr lang="ru-RU" sz="2400" b="1" dirty="0" smtClean="0">
                <a:solidFill>
                  <a:schemeClr val="tx1"/>
                </a:solidFill>
              </a:rPr>
              <a:t>личностные и регулятивные УУД</a:t>
            </a:r>
            <a:r>
              <a:rPr lang="ru-RU" sz="2400" dirty="0" smtClean="0">
                <a:solidFill>
                  <a:schemeClr val="tx1"/>
                </a:solidFill>
              </a:rPr>
              <a:t>).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04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7733" y="259308"/>
            <a:ext cx="11243931" cy="100993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Очень</a:t>
            </a:r>
            <a:r>
              <a:rPr lang="ru-RU" sz="2800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эффективно на формирование УУД в рамках развивающего обучения проведении </a:t>
            </a:r>
            <a:r>
              <a:rPr lang="ru-RU" sz="2400" u="sng" dirty="0">
                <a:latin typeface="+mn-lt"/>
              </a:rPr>
              <a:t>уроков-мастерских.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8802" y="1624084"/>
            <a:ext cx="10233998" cy="479036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Мастерская</a:t>
            </a:r>
            <a:r>
              <a:rPr lang="ru-RU" sz="2800" dirty="0">
                <a:solidFill>
                  <a:schemeClr val="tx1"/>
                </a:solidFill>
              </a:rPr>
              <a:t> – это такая технология, которая предусматривает такую организацию процесса обучения, в рамках которой педагог своих учеников вводит в процесс познания именно через создание эмоциональной атмосферы, позволяющей ученику проявить себя в качестве творца. 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sz="2600" dirty="0">
                <a:solidFill>
                  <a:schemeClr val="tx1"/>
                </a:solidFill>
              </a:rPr>
              <a:t>Ученики в своей деятельности исходят из своих способностей, возможностей, интересов, а также своего опыта.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347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915" y="349027"/>
            <a:ext cx="10684373" cy="1206817"/>
          </a:xfrm>
        </p:spPr>
        <p:txBody>
          <a:bodyPr>
            <a:noAutofit/>
          </a:bodyPr>
          <a:lstStyle/>
          <a:p>
            <a:r>
              <a:rPr lang="ru-RU" sz="2400" b="1" dirty="0"/>
              <a:t>На уроках математики для формирования у учащихся </a:t>
            </a: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коммуникативных УУД </a:t>
            </a:r>
            <a:r>
              <a:rPr lang="ru-RU" sz="2400" b="1" dirty="0"/>
              <a:t>им можно предложить следующие виды действий: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6915" y="1695734"/>
            <a:ext cx="9810918" cy="467777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1) составь задание своему соседу по парте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2) написать или составить в устной форме отзыв на работу другого ученика;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3</a:t>
            </a:r>
            <a:r>
              <a:rPr lang="ru-RU" sz="2800" dirty="0">
                <a:solidFill>
                  <a:schemeClr val="tx1"/>
                </a:solidFill>
              </a:rPr>
              <a:t>) выполнение групповой работы по составлению кроссвордов;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4) </a:t>
            </a:r>
            <a:r>
              <a:rPr lang="ru-RU" sz="2800" dirty="0">
                <a:solidFill>
                  <a:schemeClr val="tx1"/>
                </a:solidFill>
              </a:rPr>
              <a:t>подготовка рассказ на определенную тему по предмету «математика».</a:t>
            </a:r>
          </a:p>
        </p:txBody>
      </p:sp>
    </p:spTree>
    <p:extLst>
      <p:ext uri="{BB962C8B-B14F-4D97-AF65-F5344CB8AC3E}">
        <p14:creationId xmlns:p14="http://schemas.microsoft.com/office/powerpoint/2010/main" val="27070665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10506952" cy="951932"/>
          </a:xfrm>
        </p:spPr>
        <p:txBody>
          <a:bodyPr>
            <a:noAutofit/>
          </a:bodyPr>
          <a:lstStyle/>
          <a:p>
            <a:r>
              <a:rPr lang="ru-RU" sz="2400" b="1" dirty="0"/>
              <a:t>Для формирования </a:t>
            </a: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регулятивных УУД </a:t>
            </a:r>
            <a:r>
              <a:rPr lang="ru-RU" sz="2400" b="1" dirty="0"/>
              <a:t>на уроках математики могут применяться следующие виды заданий: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456599"/>
            <a:ext cx="8350607" cy="33891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1) Преднамеренные </a:t>
            </a:r>
            <a:r>
              <a:rPr lang="ru-RU" sz="2800" dirty="0">
                <a:solidFill>
                  <a:schemeClr val="tx1"/>
                </a:solidFill>
              </a:rPr>
              <a:t>ошибки;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2</a:t>
            </a:r>
            <a:r>
              <a:rPr lang="ru-RU" sz="2800" dirty="0">
                <a:solidFill>
                  <a:schemeClr val="tx1"/>
                </a:solidFill>
              </a:rPr>
              <a:t>) </a:t>
            </a:r>
            <a:r>
              <a:rPr lang="ru-RU" sz="2800" dirty="0" smtClean="0">
                <a:solidFill>
                  <a:schemeClr val="tx1"/>
                </a:solidFill>
              </a:rPr>
              <a:t>Выявление </a:t>
            </a:r>
            <a:r>
              <a:rPr lang="ru-RU" sz="2800" dirty="0">
                <a:solidFill>
                  <a:schemeClr val="tx1"/>
                </a:solidFill>
              </a:rPr>
              <a:t>необходимой информации в предложенных источниках;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3</a:t>
            </a:r>
            <a:r>
              <a:rPr lang="ru-RU" sz="2800" dirty="0">
                <a:solidFill>
                  <a:schemeClr val="tx1"/>
                </a:solidFill>
              </a:rPr>
              <a:t>) П</a:t>
            </a:r>
            <a:r>
              <a:rPr lang="ru-RU" sz="2800" dirty="0" smtClean="0">
                <a:solidFill>
                  <a:schemeClr val="tx1"/>
                </a:solidFill>
              </a:rPr>
              <a:t>роведение </a:t>
            </a:r>
            <a:r>
              <a:rPr lang="ru-RU" sz="2800" dirty="0">
                <a:solidFill>
                  <a:schemeClr val="tx1"/>
                </a:solidFill>
              </a:rPr>
              <a:t>взаимоконтроля;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4</a:t>
            </a:r>
            <a:r>
              <a:rPr lang="ru-RU" sz="2800" dirty="0">
                <a:solidFill>
                  <a:schemeClr val="tx1"/>
                </a:solidFill>
              </a:rPr>
              <a:t>) </a:t>
            </a:r>
            <a:r>
              <a:rPr lang="ru-RU" sz="2800" dirty="0" smtClean="0">
                <a:solidFill>
                  <a:schemeClr val="tx1"/>
                </a:solidFill>
              </a:rPr>
              <a:t>Проведение </a:t>
            </a:r>
            <a:r>
              <a:rPr lang="ru-RU" sz="2800" dirty="0">
                <a:solidFill>
                  <a:schemeClr val="tx1"/>
                </a:solidFill>
              </a:rPr>
              <a:t>диспут.</a:t>
            </a:r>
          </a:p>
        </p:txBody>
      </p:sp>
    </p:spTree>
    <p:extLst>
      <p:ext uri="{BB962C8B-B14F-4D97-AF65-F5344CB8AC3E}">
        <p14:creationId xmlns:p14="http://schemas.microsoft.com/office/powerpoint/2010/main" val="149139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127</TotalTime>
  <Words>792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Century Gothic</vt:lpstr>
      <vt:lpstr>Times New Roman</vt:lpstr>
      <vt:lpstr>Wingdings</vt:lpstr>
      <vt:lpstr>Wingdings 3</vt:lpstr>
      <vt:lpstr>Сектор</vt:lpstr>
      <vt:lpstr> Педагогические возможности развивающих технологий для формирования универсальных учебных действий на уроках математики </vt:lpstr>
      <vt:lpstr>Презентация PowerPoint</vt:lpstr>
      <vt:lpstr>Цель развивающего обучения –  это обеспечение необходимых условий для становления учащихся как субъекта учебной деятельности, для его превращения в заинтересованного человека в самоизменении, а также к нему способному. </vt:lpstr>
      <vt:lpstr>УУД</vt:lpstr>
      <vt:lpstr>Вопросы ученикам помогают понять суть, выявить взаимосвязи нового с ранее изученным. Ученикам необходимо понять, что в процессе чтения учебного текста важно научиться перед собой ставить скрытые вопросы. </vt:lpstr>
      <vt:lpstr>Именно с данного момента начинается творческий настрой. </vt:lpstr>
      <vt:lpstr>Очень эффективно на формирование УУД в рамках развивающего обучения проведении уроков-мастерских.</vt:lpstr>
      <vt:lpstr>На уроках математики для формирования у учащихся коммуникативных УУД им можно предложить следующие виды действий: </vt:lpstr>
      <vt:lpstr>Для формирования регулятивных УУД на уроках математики могут применяться следующие виды заданий: </vt:lpstr>
      <vt:lpstr>Для формирования личностных УУД на уроках математики могут применяться в рамках развивающего обучения следующие виды заданий: </vt:lpstr>
      <vt:lpstr>В своей работе я стараюсь придерживаться следующих правил:</vt:lpstr>
      <vt:lpstr>Презентация PowerPoint</vt:lpstr>
      <vt:lpstr>Желаю вам терпения и творчества! 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Педагогические возможности развивающих технологий для формирования универсальных учебных действий на уроках математики  , </dc:title>
  <dc:creator>Admin</dc:creator>
  <cp:lastModifiedBy>Admin</cp:lastModifiedBy>
  <cp:revision>18</cp:revision>
  <dcterms:created xsi:type="dcterms:W3CDTF">2023-11-12T09:10:25Z</dcterms:created>
  <dcterms:modified xsi:type="dcterms:W3CDTF">2023-11-13T06:40:21Z</dcterms:modified>
</cp:coreProperties>
</file>