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1" r:id="rId4"/>
    <p:sldId id="264" r:id="rId5"/>
    <p:sldId id="265" r:id="rId6"/>
    <p:sldId id="267" r:id="rId7"/>
    <p:sldId id="258" r:id="rId8"/>
    <p:sldId id="259" r:id="rId9"/>
    <p:sldId id="260" r:id="rId10"/>
    <p:sldId id="266"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2" autoAdjust="0"/>
  </p:normalViewPr>
  <p:slideViewPr>
    <p:cSldViewPr>
      <p:cViewPr varScale="1">
        <p:scale>
          <a:sx n="110" d="100"/>
          <a:sy n="110" d="100"/>
        </p:scale>
        <p:origin x="-8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t>02.02.2023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02.02.2023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t>02.02.2023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t>02.02.2023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t>02.02.2023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02.02.2023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02.02.2023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t>02.02.2023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s://jumper.su/800/600/https/funart.pro/uploads/posts/2020-04/1586522677_27-p-osennie-foni-dlya-teksta-4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200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Заголовок 6"/>
          <p:cNvSpPr>
            <a:spLocks noGrp="1"/>
          </p:cNvSpPr>
          <p:nvPr>
            <p:ph type="title"/>
          </p:nvPr>
        </p:nvSpPr>
        <p:spPr/>
        <p:txBody>
          <a:bodyPr>
            <a:normAutofit fontScale="90000"/>
          </a:bodyPr>
          <a:lstStyle/>
          <a:p>
            <a:r>
              <a:rPr lang="ru-RU" sz="1800" b="1" dirty="0" smtClean="0">
                <a:solidFill>
                  <a:schemeClr val="tx1"/>
                </a:solidFill>
              </a:rPr>
              <a:t/>
            </a:r>
            <a:br>
              <a:rPr lang="ru-RU" sz="1800" b="1" dirty="0" smtClean="0">
                <a:solidFill>
                  <a:schemeClr val="tx1"/>
                </a:solidFill>
              </a:rPr>
            </a:br>
            <a:r>
              <a:rPr lang="ru-RU" sz="1800" b="1" dirty="0" smtClean="0">
                <a:solidFill>
                  <a:schemeClr val="tx1"/>
                </a:solidFill>
              </a:rPr>
              <a:t>МУНИЦИПАЛЬНОЕ </a:t>
            </a:r>
            <a:r>
              <a:rPr lang="ru-RU" sz="1800" b="1" dirty="0">
                <a:solidFill>
                  <a:schemeClr val="tx1"/>
                </a:solidFill>
              </a:rPr>
              <a:t>КАЗЁННОЕ ОБРАЗОВАТЕЛЬНОЕ УЧРЕЖДЕНИЕ </a:t>
            </a:r>
            <a:br>
              <a:rPr lang="ru-RU" sz="1800" b="1" dirty="0">
                <a:solidFill>
                  <a:schemeClr val="tx1"/>
                </a:solidFill>
              </a:rPr>
            </a:br>
            <a:r>
              <a:rPr lang="ru-RU" sz="1800" b="1" dirty="0">
                <a:solidFill>
                  <a:schemeClr val="tx1"/>
                </a:solidFill>
              </a:rPr>
              <a:t>ДОПОЛНИТЕЛЬНОГО ОБРАЗОВАНИЯ ДЕТЕЙ «ЦЕНТР ДЕТСКОГО ТВОРЧЕСТВА </a:t>
            </a:r>
            <a:br>
              <a:rPr lang="ru-RU" sz="1800" b="1" dirty="0">
                <a:solidFill>
                  <a:schemeClr val="tx1"/>
                </a:solidFill>
              </a:rPr>
            </a:br>
            <a:r>
              <a:rPr lang="ru-RU" sz="1800" b="1" dirty="0">
                <a:solidFill>
                  <a:schemeClr val="tx1"/>
                </a:solidFill>
              </a:rPr>
              <a:t>ПЕРВОМАЙСКОГО РАЙОНА РЕСПУБЛИКИ КРЫМ»</a:t>
            </a:r>
            <a:r>
              <a:rPr lang="ru-RU" dirty="0"/>
              <a:t/>
            </a:r>
            <a:br>
              <a:rPr lang="ru-RU" dirty="0"/>
            </a:br>
            <a:endParaRPr lang="ru-RU" dirty="0"/>
          </a:p>
        </p:txBody>
      </p:sp>
      <p:sp>
        <p:nvSpPr>
          <p:cNvPr id="10" name="Объект 9"/>
          <p:cNvSpPr>
            <a:spLocks noGrp="1"/>
          </p:cNvSpPr>
          <p:nvPr>
            <p:ph idx="1"/>
          </p:nvPr>
        </p:nvSpPr>
        <p:spPr/>
        <p:txBody>
          <a:bodyPr/>
          <a:lstStyle/>
          <a:p>
            <a:endParaRPr lang="ru-RU" dirty="0"/>
          </a:p>
        </p:txBody>
      </p:sp>
      <p:sp>
        <p:nvSpPr>
          <p:cNvPr id="8" name="Прямоугольник 7"/>
          <p:cNvSpPr/>
          <p:nvPr/>
        </p:nvSpPr>
        <p:spPr>
          <a:xfrm>
            <a:off x="107504" y="1772816"/>
            <a:ext cx="6768752" cy="1077218"/>
          </a:xfrm>
          <a:prstGeom prst="rect">
            <a:avLst/>
          </a:prstGeom>
        </p:spPr>
        <p:txBody>
          <a:bodyPr wrap="square">
            <a:spAutoFit/>
          </a:bodyPr>
          <a:lstStyle/>
          <a:p>
            <a:pPr algn="ctr"/>
            <a:r>
              <a:rPr lang="ru-RU" sz="2800" b="1" dirty="0">
                <a:solidFill>
                  <a:srgbClr val="FF0000"/>
                </a:solidFill>
              </a:rPr>
              <a:t>Презентация к занятию по теме:</a:t>
            </a:r>
          </a:p>
          <a:p>
            <a:pPr algn="ctr"/>
            <a:r>
              <a:rPr lang="ru-RU" sz="3600" b="1" dirty="0">
                <a:solidFill>
                  <a:srgbClr val="FF0000"/>
                </a:solidFill>
              </a:rPr>
              <a:t>«Декоративные листья»</a:t>
            </a:r>
          </a:p>
        </p:txBody>
      </p:sp>
      <p:sp>
        <p:nvSpPr>
          <p:cNvPr id="9" name="Прямоугольник 8"/>
          <p:cNvSpPr/>
          <p:nvPr/>
        </p:nvSpPr>
        <p:spPr>
          <a:xfrm>
            <a:off x="3419872" y="3356992"/>
            <a:ext cx="4572000" cy="738664"/>
          </a:xfrm>
          <a:prstGeom prst="rect">
            <a:avLst/>
          </a:prstGeom>
        </p:spPr>
        <p:txBody>
          <a:bodyPr>
            <a:spAutoFit/>
          </a:bodyPr>
          <a:lstStyle/>
          <a:p>
            <a:pPr algn="just"/>
            <a:r>
              <a:rPr lang="ru-RU" sz="1400" b="1" dirty="0" smtClean="0"/>
              <a:t>	Подготовил</a:t>
            </a:r>
            <a:endParaRPr lang="ru-RU" sz="1400" b="1" dirty="0"/>
          </a:p>
          <a:p>
            <a:pPr algn="just"/>
            <a:r>
              <a:rPr lang="ru-RU" sz="1400" b="1" dirty="0"/>
              <a:t>	</a:t>
            </a:r>
            <a:r>
              <a:rPr lang="ru-RU" sz="1400" b="1" dirty="0" smtClean="0"/>
              <a:t>Педагог </a:t>
            </a:r>
            <a:r>
              <a:rPr lang="ru-RU" sz="1400" b="1" dirty="0"/>
              <a:t>дополнительного образования</a:t>
            </a:r>
          </a:p>
          <a:p>
            <a:pPr algn="just"/>
            <a:r>
              <a:rPr lang="ru-RU" sz="1400" b="1" dirty="0"/>
              <a:t>	</a:t>
            </a:r>
            <a:r>
              <a:rPr lang="ru-RU" sz="1400" b="1" dirty="0" err="1" smtClean="0"/>
              <a:t>Кобрынь</a:t>
            </a:r>
            <a:r>
              <a:rPr lang="ru-RU" sz="1400" b="1" dirty="0" smtClean="0"/>
              <a:t> </a:t>
            </a:r>
            <a:r>
              <a:rPr lang="ru-RU" sz="1400" b="1" dirty="0"/>
              <a:t>И.Л.</a:t>
            </a:r>
            <a:endParaRPr lang="ru-RU" sz="1400" b="1" dirty="0"/>
          </a:p>
        </p:txBody>
      </p:sp>
    </p:spTree>
    <p:extLst>
      <p:ext uri="{BB962C8B-B14F-4D97-AF65-F5344CB8AC3E}">
        <p14:creationId xmlns:p14="http://schemas.microsoft.com/office/powerpoint/2010/main" val="1648037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3568" y="347464"/>
            <a:ext cx="8136904" cy="461665"/>
          </a:xfrm>
          <a:prstGeom prst="rect">
            <a:avLst/>
          </a:prstGeom>
        </p:spPr>
        <p:txBody>
          <a:bodyPr wrap="square">
            <a:spAutoFit/>
          </a:bodyPr>
          <a:lstStyle/>
          <a:p>
            <a:pPr algn="just"/>
            <a:r>
              <a:rPr lang="ru-RU" dirty="0"/>
              <a:t> </a:t>
            </a:r>
            <a:r>
              <a:rPr lang="ru-RU" dirty="0" smtClean="0"/>
              <a:t>      </a:t>
            </a:r>
            <a:r>
              <a:rPr lang="ru-RU" sz="2400" b="1" dirty="0" smtClean="0"/>
              <a:t>Этапы работы над созданием панно из осенних листьев</a:t>
            </a:r>
            <a:endParaRPr lang="ru-RU" sz="2400" b="1" dirty="0"/>
          </a:p>
        </p:txBody>
      </p:sp>
      <p:sp>
        <p:nvSpPr>
          <p:cNvPr id="3" name="Прямоугольник 2"/>
          <p:cNvSpPr/>
          <p:nvPr/>
        </p:nvSpPr>
        <p:spPr>
          <a:xfrm>
            <a:off x="5723236" y="2606964"/>
            <a:ext cx="3096419" cy="2585323"/>
          </a:xfrm>
          <a:prstGeom prst="rect">
            <a:avLst/>
          </a:prstGeom>
        </p:spPr>
        <p:txBody>
          <a:bodyPr wrap="square">
            <a:spAutoFit/>
          </a:bodyPr>
          <a:lstStyle/>
          <a:p>
            <a:r>
              <a:rPr lang="ru-RU" dirty="0"/>
              <a:t>Можно придать необходимую форму работе и сушить ее.</a:t>
            </a:r>
          </a:p>
          <a:p>
            <a:r>
              <a:rPr lang="ru-RU" dirty="0" smtClean="0"/>
              <a:t>Вырезаем </a:t>
            </a:r>
            <a:r>
              <a:rPr lang="ru-RU" dirty="0"/>
              <a:t>нужную форму резаком, шкуркой равняем края и придаем нужные очертания. Можно </a:t>
            </a:r>
            <a:r>
              <a:rPr lang="ru-RU" dirty="0" err="1"/>
              <a:t>затонировать</a:t>
            </a:r>
            <a:r>
              <a:rPr lang="ru-RU" dirty="0"/>
              <a:t> </a:t>
            </a:r>
            <a:r>
              <a:rPr lang="ru-RU" dirty="0" smtClean="0"/>
              <a:t>раскрасить</a:t>
            </a:r>
            <a:endParaRPr lang="ru-RU" dirty="0"/>
          </a:p>
          <a:p>
            <a:endParaRPr lang="ru-RU" dirty="0"/>
          </a:p>
        </p:txBody>
      </p:sp>
      <p:pic>
        <p:nvPicPr>
          <p:cNvPr id="11" name="Рисунок 10"/>
          <p:cNvPicPr/>
          <p:nvPr/>
        </p:nvPicPr>
        <p:blipFill rotWithShape="1">
          <a:blip r:embed="rId2"/>
          <a:srcRect l="50197" t="51419" r="38828" b="35724"/>
          <a:stretch/>
        </p:blipFill>
        <p:spPr bwMode="auto">
          <a:xfrm>
            <a:off x="251520" y="1474114"/>
            <a:ext cx="2304256" cy="2098902"/>
          </a:xfrm>
          <a:prstGeom prst="rect">
            <a:avLst/>
          </a:prstGeom>
          <a:ln>
            <a:noFill/>
          </a:ln>
          <a:extLst>
            <a:ext uri="{53640926-AAD7-44D8-BBD7-CCE9431645EC}">
              <a14:shadowObscured xmlns:a14="http://schemas.microsoft.com/office/drawing/2010/main"/>
            </a:ext>
          </a:extLst>
        </p:spPr>
      </p:pic>
      <p:pic>
        <p:nvPicPr>
          <p:cNvPr id="12" name="Рисунок 11"/>
          <p:cNvPicPr/>
          <p:nvPr/>
        </p:nvPicPr>
        <p:blipFill rotWithShape="1">
          <a:blip r:embed="rId2"/>
          <a:srcRect l="27946" t="64546" r="61383" b="20569"/>
          <a:stretch/>
        </p:blipFill>
        <p:spPr bwMode="auto">
          <a:xfrm>
            <a:off x="3096200" y="1474114"/>
            <a:ext cx="2211685" cy="2189648"/>
          </a:xfrm>
          <a:prstGeom prst="rect">
            <a:avLst/>
          </a:prstGeom>
          <a:ln>
            <a:noFill/>
          </a:ln>
          <a:extLst>
            <a:ext uri="{53640926-AAD7-44D8-BBD7-CCE9431645EC}">
              <a14:shadowObscured xmlns:a14="http://schemas.microsoft.com/office/drawing/2010/main"/>
            </a:ext>
          </a:extLst>
        </p:spPr>
      </p:pic>
      <p:pic>
        <p:nvPicPr>
          <p:cNvPr id="13" name="Рисунок 12"/>
          <p:cNvPicPr/>
          <p:nvPr/>
        </p:nvPicPr>
        <p:blipFill rotWithShape="1">
          <a:blip r:embed="rId2"/>
          <a:srcRect l="39072" t="64546" r="50004" b="20569"/>
          <a:stretch/>
        </p:blipFill>
        <p:spPr bwMode="auto">
          <a:xfrm>
            <a:off x="240536" y="4149080"/>
            <a:ext cx="2227952" cy="1954583"/>
          </a:xfrm>
          <a:prstGeom prst="rect">
            <a:avLst/>
          </a:prstGeom>
          <a:ln>
            <a:noFill/>
          </a:ln>
          <a:extLst>
            <a:ext uri="{53640926-AAD7-44D8-BBD7-CCE9431645EC}">
              <a14:shadowObscured xmlns:a14="http://schemas.microsoft.com/office/drawing/2010/main"/>
            </a:ext>
          </a:extLst>
        </p:spPr>
      </p:pic>
      <p:pic>
        <p:nvPicPr>
          <p:cNvPr id="14" name="Рисунок 13"/>
          <p:cNvPicPr/>
          <p:nvPr/>
        </p:nvPicPr>
        <p:blipFill rotWithShape="1">
          <a:blip r:embed="rId2"/>
          <a:srcRect l="50450" t="64905" r="38828" b="20569"/>
          <a:stretch/>
        </p:blipFill>
        <p:spPr bwMode="auto">
          <a:xfrm>
            <a:off x="3076474" y="4149080"/>
            <a:ext cx="2251135" cy="20162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82203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3568" y="347464"/>
            <a:ext cx="8136904" cy="461665"/>
          </a:xfrm>
          <a:prstGeom prst="rect">
            <a:avLst/>
          </a:prstGeom>
        </p:spPr>
        <p:txBody>
          <a:bodyPr wrap="square">
            <a:spAutoFit/>
          </a:bodyPr>
          <a:lstStyle/>
          <a:p>
            <a:pPr algn="ctr"/>
            <a:r>
              <a:rPr lang="ru-RU" dirty="0"/>
              <a:t> </a:t>
            </a:r>
            <a:r>
              <a:rPr lang="ru-RU" dirty="0" smtClean="0"/>
              <a:t>      </a:t>
            </a:r>
            <a:r>
              <a:rPr lang="ru-RU" sz="2400" b="1" dirty="0" smtClean="0"/>
              <a:t>Подведение итогов</a:t>
            </a:r>
            <a:endParaRPr lang="ru-RU" sz="2400" b="1" dirty="0"/>
          </a:p>
        </p:txBody>
      </p:sp>
      <p:sp>
        <p:nvSpPr>
          <p:cNvPr id="2" name="Прямоугольник 1"/>
          <p:cNvSpPr/>
          <p:nvPr/>
        </p:nvSpPr>
        <p:spPr>
          <a:xfrm>
            <a:off x="323528" y="4293096"/>
            <a:ext cx="8496944" cy="1754326"/>
          </a:xfrm>
          <a:prstGeom prst="rect">
            <a:avLst/>
          </a:prstGeom>
        </p:spPr>
        <p:txBody>
          <a:bodyPr wrap="square">
            <a:spAutoFit/>
          </a:bodyPr>
          <a:lstStyle/>
          <a:p>
            <a:pPr algn="just"/>
            <a:r>
              <a:rPr lang="ru-RU" dirty="0" smtClean="0"/>
              <a:t>       Используя </a:t>
            </a:r>
            <a:r>
              <a:rPr lang="ru-RU" dirty="0"/>
              <a:t>натуральные листья в качестве шаблона, вы можете создавать самые разные украшения. Красота и неповторимость осеннего очарования останется с вами надолго! </a:t>
            </a:r>
            <a:endParaRPr lang="ru-RU" dirty="0" smtClean="0"/>
          </a:p>
          <a:p>
            <a:pPr algn="just"/>
            <a:r>
              <a:rPr lang="ru-RU" dirty="0"/>
              <a:t> </a:t>
            </a:r>
            <a:r>
              <a:rPr lang="ru-RU" dirty="0" smtClean="0"/>
              <a:t>       Можно </a:t>
            </a:r>
            <a:r>
              <a:rPr lang="ru-RU" dirty="0"/>
              <a:t>сделать целую серию таких панно с разными растениями. Получится «окаменевший гербарий», и такой будет только у вас</a:t>
            </a:r>
            <a:r>
              <a:rPr lang="ru-RU" dirty="0" smtClean="0"/>
              <a:t>.</a:t>
            </a:r>
          </a:p>
          <a:p>
            <a:pPr algn="just"/>
            <a:r>
              <a:rPr lang="ru-RU" dirty="0" smtClean="0"/>
              <a:t>       Желаю </a:t>
            </a:r>
            <a:r>
              <a:rPr lang="ru-RU" dirty="0"/>
              <a:t>удачи и творческого настроения! </a:t>
            </a:r>
          </a:p>
        </p:txBody>
      </p:sp>
      <p:pic>
        <p:nvPicPr>
          <p:cNvPr id="9" name="Рисунок 8"/>
          <p:cNvPicPr/>
          <p:nvPr/>
        </p:nvPicPr>
        <p:blipFill rotWithShape="1">
          <a:blip r:embed="rId2"/>
          <a:srcRect l="43326" t="31729" r="41043" b="39387"/>
          <a:stretch/>
        </p:blipFill>
        <p:spPr bwMode="auto">
          <a:xfrm>
            <a:off x="107504" y="1844824"/>
            <a:ext cx="1937117" cy="1782781"/>
          </a:xfrm>
          <a:prstGeom prst="rect">
            <a:avLst/>
          </a:prstGeom>
          <a:ln>
            <a:noFill/>
          </a:ln>
          <a:extLst>
            <a:ext uri="{53640926-AAD7-44D8-BBD7-CCE9431645EC}">
              <a14:shadowObscured xmlns:a14="http://schemas.microsoft.com/office/drawing/2010/main"/>
            </a:ext>
          </a:extLst>
        </p:spPr>
      </p:pic>
      <p:pic>
        <p:nvPicPr>
          <p:cNvPr id="14338" name="Picture 2" descr="Смоковных Листьев"/>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856022" y="632900"/>
            <a:ext cx="2941391" cy="4117947"/>
          </a:xfrm>
          <a:prstGeom prst="rect">
            <a:avLst/>
          </a:prstGeom>
          <a:noFill/>
          <a:extLst>
            <a:ext uri="{909E8E84-426E-40DD-AFC4-6F175D3DCCD1}">
              <a14:hiddenFill xmlns:a14="http://schemas.microsoft.com/office/drawing/2010/main">
                <a:solidFill>
                  <a:srgbClr val="FFFFFF"/>
                </a:solidFill>
              </a14:hiddenFill>
            </a:ext>
          </a:extLst>
        </p:spPr>
      </p:pic>
      <p:pic>
        <p:nvPicPr>
          <p:cNvPr id="15" name="Рисунок 14" descr="https://i.pinimg.com/736x/36/da/40/36da409ccb7de20a08d7177366164c2a.jpg"/>
          <p:cNvPicPr/>
          <p:nvPr/>
        </p:nvPicPr>
        <p:blipFill rotWithShape="1">
          <a:blip r:embed="rId4" cstate="print">
            <a:extLst>
              <a:ext uri="{28A0092B-C50C-407E-A947-70E740481C1C}">
                <a14:useLocalDpi xmlns:a14="http://schemas.microsoft.com/office/drawing/2010/main" val="0"/>
              </a:ext>
            </a:extLst>
          </a:blip>
          <a:srcRect l="10456" t="7011" r="13283" b="-861"/>
          <a:stretch/>
        </p:blipFill>
        <p:spPr bwMode="auto">
          <a:xfrm rot="5400000">
            <a:off x="6629039" y="1676337"/>
            <a:ext cx="2042605" cy="23402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79393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702902" y="188640"/>
            <a:ext cx="8136904" cy="830997"/>
          </a:xfrm>
          <a:prstGeom prst="rect">
            <a:avLst/>
          </a:prstGeom>
        </p:spPr>
        <p:txBody>
          <a:bodyPr wrap="square">
            <a:spAutoFit/>
          </a:bodyPr>
          <a:lstStyle/>
          <a:p>
            <a:pPr algn="ctr"/>
            <a:r>
              <a:rPr lang="ru-RU" dirty="0"/>
              <a:t> </a:t>
            </a:r>
            <a:r>
              <a:rPr lang="ru-RU" dirty="0" smtClean="0"/>
              <a:t>      </a:t>
            </a:r>
            <a:r>
              <a:rPr lang="ru-RU" sz="2400" b="1" dirty="0" smtClean="0"/>
              <a:t>Украшение керамической посуды орнаментом, отпечатками растений</a:t>
            </a:r>
            <a:endParaRPr lang="ru-RU" sz="2400" b="1" dirty="0"/>
          </a:p>
        </p:txBody>
      </p:sp>
      <p:pic>
        <p:nvPicPr>
          <p:cNvPr id="3078" name="Picture 6" descr="https://i.pinimg.com/736x/23/09/be/2309be732950ee807ae78f10d56525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416" y="1242016"/>
            <a:ext cx="2478762" cy="309845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madeheart.com/media/productphoto/282/44405681/1_12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21" y="2060848"/>
            <a:ext cx="2922636" cy="194257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i.pinimg.com/originals/c2/cb/87/c2cb87805f36b4a79b91448ba11910a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4509120"/>
            <a:ext cx="3329746" cy="221983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s://cs1.livemaster.ru/storage/a8/35/f077d1ae5ece23a9d4d3c0d4d421--posuda-tarelki-keramicheskie-ruchnoj-lepki-prozrachnost-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0112" y="1052736"/>
            <a:ext cx="3481851" cy="2319416"/>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static2.vigbo.com/u20661/65189/photos/4818568/1000-81881be084df48b0719153246106145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088" y="3489209"/>
            <a:ext cx="3140968" cy="3140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8662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181292"/>
            <a:ext cx="8136904" cy="923330"/>
          </a:xfrm>
          <a:prstGeom prst="rect">
            <a:avLst/>
          </a:prstGeom>
        </p:spPr>
        <p:txBody>
          <a:bodyPr wrap="square">
            <a:spAutoFit/>
          </a:bodyPr>
          <a:lstStyle/>
          <a:p>
            <a:pPr algn="just"/>
            <a:r>
              <a:rPr lang="ru-RU" dirty="0" smtClean="0"/>
              <a:t>глина </a:t>
            </a:r>
            <a:r>
              <a:rPr lang="ru-RU" dirty="0"/>
              <a:t>или пластическая масса, листья, </a:t>
            </a:r>
            <a:r>
              <a:rPr lang="ru-RU" dirty="0" smtClean="0"/>
              <a:t>скалка, </a:t>
            </a:r>
            <a:r>
              <a:rPr lang="ru-RU" dirty="0"/>
              <a:t>стеки, ткань, стаканы для воды, бумага, </a:t>
            </a:r>
            <a:r>
              <a:rPr lang="ru-RU" dirty="0" smtClean="0"/>
              <a:t>бумага и карандаши </a:t>
            </a:r>
            <a:r>
              <a:rPr lang="ru-RU" dirty="0"/>
              <a:t>для эскизной </a:t>
            </a:r>
            <a:r>
              <a:rPr lang="ru-RU" dirty="0" smtClean="0"/>
              <a:t>работы.</a:t>
            </a:r>
            <a:endParaRPr lang="ru-RU" dirty="0"/>
          </a:p>
          <a:p>
            <a:pPr algn="just"/>
            <a:r>
              <a:rPr lang="ru-RU" dirty="0" smtClean="0"/>
              <a:t> </a:t>
            </a:r>
            <a:endParaRPr lang="ru-RU" dirty="0"/>
          </a:p>
        </p:txBody>
      </p:sp>
      <p:sp>
        <p:nvSpPr>
          <p:cNvPr id="7" name="Прямоугольник 6"/>
          <p:cNvSpPr/>
          <p:nvPr/>
        </p:nvSpPr>
        <p:spPr>
          <a:xfrm>
            <a:off x="683568" y="347464"/>
            <a:ext cx="8136904" cy="461665"/>
          </a:xfrm>
          <a:prstGeom prst="rect">
            <a:avLst/>
          </a:prstGeom>
        </p:spPr>
        <p:txBody>
          <a:bodyPr wrap="square">
            <a:spAutoFit/>
          </a:bodyPr>
          <a:lstStyle/>
          <a:p>
            <a:pPr algn="ctr"/>
            <a:r>
              <a:rPr lang="ru-RU" dirty="0"/>
              <a:t> </a:t>
            </a:r>
            <a:r>
              <a:rPr lang="ru-RU" dirty="0" smtClean="0"/>
              <a:t>      </a:t>
            </a:r>
            <a:r>
              <a:rPr lang="ru-RU" sz="2400" b="1" dirty="0" smtClean="0"/>
              <a:t>Материалы и инструменты для создания панно</a:t>
            </a:r>
            <a:endParaRPr lang="ru-RU" sz="2400" b="1" dirty="0"/>
          </a:p>
        </p:txBody>
      </p:sp>
      <p:pic>
        <p:nvPicPr>
          <p:cNvPr id="3074" name="Picture 2" descr="https://pixy.org/src2/659/659595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976" y="1207293"/>
            <a:ext cx="4306588" cy="3760462"/>
          </a:xfrm>
          <a:prstGeom prst="rect">
            <a:avLst/>
          </a:prstGeom>
          <a:noFill/>
          <a:extLst>
            <a:ext uri="{909E8E84-426E-40DD-AFC4-6F175D3DCCD1}">
              <a14:hiddenFill xmlns:a14="http://schemas.microsoft.com/office/drawing/2010/main">
                <a:solidFill>
                  <a:srgbClr val="FFFFFF"/>
                </a:solidFill>
              </a14:hiddenFill>
            </a:ext>
          </a:extLst>
        </p:spPr>
      </p:pic>
      <p:pic>
        <p:nvPicPr>
          <p:cNvPr id="11" name="Рисунок 10" descr="https://avatars.mds.yandex.net/i?id=2a00000179f8812db1746852504a4af0eee9-4120927-images-thumbs&amp;n=13"/>
          <p:cNvPicPr/>
          <p:nvPr/>
        </p:nvPicPr>
        <p:blipFill rotWithShape="1">
          <a:blip r:embed="rId3">
            <a:extLst>
              <a:ext uri="{28A0092B-C50C-407E-A947-70E740481C1C}">
                <a14:useLocalDpi xmlns:a14="http://schemas.microsoft.com/office/drawing/2010/main" val="0"/>
              </a:ext>
            </a:extLst>
          </a:blip>
          <a:srcRect r="6556" b="2398"/>
          <a:stretch/>
        </p:blipFill>
        <p:spPr bwMode="auto">
          <a:xfrm>
            <a:off x="179512" y="1844824"/>
            <a:ext cx="3811653" cy="2485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9396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103407" y="366936"/>
            <a:ext cx="6505138" cy="461665"/>
          </a:xfrm>
          <a:prstGeom prst="rect">
            <a:avLst/>
          </a:prstGeom>
        </p:spPr>
        <p:txBody>
          <a:bodyPr wrap="square">
            <a:spAutoFit/>
          </a:bodyPr>
          <a:lstStyle/>
          <a:p>
            <a:pPr algn="ctr"/>
            <a:r>
              <a:rPr lang="ru-RU" dirty="0"/>
              <a:t> </a:t>
            </a:r>
            <a:r>
              <a:rPr lang="ru-RU" dirty="0" smtClean="0"/>
              <a:t>      </a:t>
            </a:r>
            <a:r>
              <a:rPr lang="ru-RU" sz="2400" b="1" dirty="0" smtClean="0"/>
              <a:t>Подготавливаем глину</a:t>
            </a:r>
            <a:endParaRPr lang="ru-RU" sz="2400" b="1" dirty="0"/>
          </a:p>
        </p:txBody>
      </p:sp>
      <p:sp>
        <p:nvSpPr>
          <p:cNvPr id="3" name="Прямоугольник 2"/>
          <p:cNvSpPr/>
          <p:nvPr/>
        </p:nvSpPr>
        <p:spPr>
          <a:xfrm>
            <a:off x="539552" y="5661248"/>
            <a:ext cx="7632848" cy="646331"/>
          </a:xfrm>
          <a:prstGeom prst="rect">
            <a:avLst/>
          </a:prstGeom>
        </p:spPr>
        <p:txBody>
          <a:bodyPr wrap="square">
            <a:spAutoFit/>
          </a:bodyPr>
          <a:lstStyle/>
          <a:p>
            <a:r>
              <a:rPr lang="ru-RU" dirty="0"/>
              <a:t>Отбиваем и отминаем кусок глины для устранения пузырьков воздуха</a:t>
            </a:r>
            <a:r>
              <a:rPr lang="ru-RU" dirty="0" smtClean="0"/>
              <a:t>.</a:t>
            </a:r>
          </a:p>
          <a:p>
            <a:r>
              <a:rPr lang="ru-RU" dirty="0"/>
              <a:t>Формируем кусок глины в лепешку для более легкого раскатывания.</a:t>
            </a:r>
            <a:endParaRPr lang="ru-RU" dirty="0"/>
          </a:p>
        </p:txBody>
      </p:sp>
      <p:pic>
        <p:nvPicPr>
          <p:cNvPr id="8" name="Рисунок 7" descr="По приданию, в ночь на Ивана Купала расцветает папоротник. Цветок папоротника - мифический цветок, открывающий его владельцу клады и тайны мира. Согласно славянским поверьям, папоротник цветёт лишь один миг. Сорвать цветок невероятно сложно. Этому всячески препятствует нечистая сила, лишая искателя рассудка, речи, памяти. Но счастливчик, который преодолеет испытания, сорвёт цвет и сохранит его при себе, приобретет необычные возможности. Он станет прозорливым, сможет понимать язык животных, видеть все клады, входить в сокровищницы, владеть нечистыми духами, повелевать землею и водою, становиться невидимым и принимать любое обличье. В этот светлый день предлагаем вам ознакомиться с техникой декорирования керамических тарелок растениями от руководителя гончарной студии «Терракота» Александры Рандмаа. фото 3"/>
          <p:cNvPicPr/>
          <p:nvPr/>
        </p:nvPicPr>
        <p:blipFill rotWithShape="1">
          <a:blip r:embed="rId2">
            <a:extLst>
              <a:ext uri="{28A0092B-C50C-407E-A947-70E740481C1C}">
                <a14:useLocalDpi xmlns:a14="http://schemas.microsoft.com/office/drawing/2010/main" val="0"/>
              </a:ext>
            </a:extLst>
          </a:blip>
          <a:srcRect r="6560" b="7680"/>
          <a:stretch/>
        </p:blipFill>
        <p:spPr bwMode="auto">
          <a:xfrm>
            <a:off x="179512" y="1259043"/>
            <a:ext cx="4271645" cy="4220845"/>
          </a:xfrm>
          <a:prstGeom prst="rect">
            <a:avLst/>
          </a:prstGeom>
          <a:noFill/>
          <a:ln>
            <a:noFill/>
          </a:ln>
          <a:extLst>
            <a:ext uri="{53640926-AAD7-44D8-BBD7-CCE9431645EC}">
              <a14:shadowObscured xmlns:a14="http://schemas.microsoft.com/office/drawing/2010/main"/>
            </a:ext>
          </a:extLst>
        </p:spPr>
      </p:pic>
      <p:pic>
        <p:nvPicPr>
          <p:cNvPr id="5" name="Рисунок 4" descr="По приданию, в ночь на Ивана Купала расцветает папоротник. Цветок папоротника - мифический цветок, открывающий его владельцу клады и тайны мира. Согласно славянским поверьям, папоротник цветёт лишь один миг. Сорвать цветок невероятно сложно. Этому всячески препятствует нечистая сила, лишая искателя рассудка, речи, памяти. Но счастливчик, который преодолеет испытания, сорвёт цвет и сохранит его при себе, приобретет необычные возможности. Он станет прозорливым, сможет понимать язык животных, видеть все клады, входить в сокровищницы, владеть нечистыми духами, повелевать землею и водою, становиться невидимым и принимать любое обличье. В этот светлый день предлагаем вам ознакомиться с техникой декорирования керамических тарелок растениями от руководителя гончарной студии «Терракота» Александры Рандмаа. фото 4"/>
          <p:cNvPicPr/>
          <p:nvPr/>
        </p:nvPicPr>
        <p:blipFill rotWithShape="1">
          <a:blip r:embed="rId3">
            <a:extLst>
              <a:ext uri="{28A0092B-C50C-407E-A947-70E740481C1C}">
                <a14:useLocalDpi xmlns:a14="http://schemas.microsoft.com/office/drawing/2010/main" val="0"/>
              </a:ext>
            </a:extLst>
          </a:blip>
          <a:srcRect r="6240" b="9760"/>
          <a:stretch/>
        </p:blipFill>
        <p:spPr bwMode="auto">
          <a:xfrm>
            <a:off x="4644008" y="1225854"/>
            <a:ext cx="4286250" cy="412559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062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103407" y="366936"/>
            <a:ext cx="6505138" cy="461665"/>
          </a:xfrm>
          <a:prstGeom prst="rect">
            <a:avLst/>
          </a:prstGeom>
        </p:spPr>
        <p:txBody>
          <a:bodyPr wrap="square">
            <a:spAutoFit/>
          </a:bodyPr>
          <a:lstStyle/>
          <a:p>
            <a:pPr algn="ctr"/>
            <a:r>
              <a:rPr lang="ru-RU" dirty="0"/>
              <a:t> </a:t>
            </a:r>
            <a:r>
              <a:rPr lang="ru-RU" dirty="0" smtClean="0"/>
              <a:t>      </a:t>
            </a:r>
            <a:r>
              <a:rPr lang="ru-RU" sz="2400" b="1" dirty="0" smtClean="0"/>
              <a:t>Подготавливаем глину</a:t>
            </a:r>
            <a:endParaRPr lang="ru-RU" sz="2400" b="1" dirty="0"/>
          </a:p>
        </p:txBody>
      </p:sp>
      <p:sp>
        <p:nvSpPr>
          <p:cNvPr id="3" name="Прямоугольник 2"/>
          <p:cNvSpPr/>
          <p:nvPr/>
        </p:nvSpPr>
        <p:spPr>
          <a:xfrm>
            <a:off x="4572000" y="1433577"/>
            <a:ext cx="3668496" cy="3693319"/>
          </a:xfrm>
          <a:prstGeom prst="rect">
            <a:avLst/>
          </a:prstGeom>
        </p:spPr>
        <p:txBody>
          <a:bodyPr wrap="square">
            <a:spAutoFit/>
          </a:bodyPr>
          <a:lstStyle/>
          <a:p>
            <a:r>
              <a:rPr lang="ru-RU" dirty="0"/>
              <a:t>Раскатать скалкой пласт глины, на хлопчатобумажной ткани, подложив под нее доску для ленки, чтобы получилась пластина с равномерной толщиной около 3-6 см (зависит уже от выбранной вами глины). Поверхность пластины надо увлажнять в процессе раскатывания, брызгая на нее из пульверизатора или проводя по ней рукой, смоченной в воде.</a:t>
            </a:r>
          </a:p>
          <a:p>
            <a:endParaRPr lang="ru-RU" dirty="0"/>
          </a:p>
        </p:txBody>
      </p:sp>
      <p:pic>
        <p:nvPicPr>
          <p:cNvPr id="6" name="Рисунок 5" descr="По приданию, в ночь на Ивана Купала расцветает папоротник. Цветок папоротника - мифический цветок, открывающий его владельцу клады и тайны мира. Согласно славянским поверьям, папоротник цветёт лишь один миг. Сорвать цветок невероятно сложно. Этому всячески препятствует нечистая сила, лишая искателя рассудка, речи, памяти. Но счастливчик, который преодолеет испытания, сорвёт цвет и сохранит его при себе, приобретет необычные возможности. Он станет прозорливым, сможет понимать язык животных, видеть все клады, входить в сокровищницы, владеть нечистыми духами, повелевать землею и водою, становиться невидимым и принимать любое обличье. В этот светлый день предлагаем вам ознакомиться с техникой декорирования керамических тарелок растениями от руководителя гончарной студии «Терракота» Александры Рандмаа. фото 5"/>
          <p:cNvPicPr/>
          <p:nvPr/>
        </p:nvPicPr>
        <p:blipFill rotWithShape="1">
          <a:blip r:embed="rId2">
            <a:extLst>
              <a:ext uri="{28A0092B-C50C-407E-A947-70E740481C1C}">
                <a14:useLocalDpi xmlns:a14="http://schemas.microsoft.com/office/drawing/2010/main" val="0"/>
              </a:ext>
            </a:extLst>
          </a:blip>
          <a:srcRect r="7040" b="10880"/>
          <a:stretch/>
        </p:blipFill>
        <p:spPr bwMode="auto">
          <a:xfrm>
            <a:off x="545081" y="1340768"/>
            <a:ext cx="3385959" cy="357010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25635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103407" y="366936"/>
            <a:ext cx="6505138" cy="461665"/>
          </a:xfrm>
          <a:prstGeom prst="rect">
            <a:avLst/>
          </a:prstGeom>
        </p:spPr>
        <p:txBody>
          <a:bodyPr wrap="square">
            <a:spAutoFit/>
          </a:bodyPr>
          <a:lstStyle/>
          <a:p>
            <a:pPr algn="ctr"/>
            <a:r>
              <a:rPr lang="ru-RU" dirty="0"/>
              <a:t> </a:t>
            </a:r>
            <a:r>
              <a:rPr lang="ru-RU" dirty="0" smtClean="0"/>
              <a:t>      </a:t>
            </a:r>
            <a:r>
              <a:rPr lang="ru-RU" sz="2400" b="1" dirty="0" smtClean="0"/>
              <a:t>Создание эскиза</a:t>
            </a:r>
            <a:endParaRPr lang="ru-RU" sz="2400" b="1" dirty="0"/>
          </a:p>
        </p:txBody>
      </p:sp>
      <p:sp>
        <p:nvSpPr>
          <p:cNvPr id="3" name="Прямоугольник 2"/>
          <p:cNvSpPr/>
          <p:nvPr/>
        </p:nvSpPr>
        <p:spPr>
          <a:xfrm>
            <a:off x="539552" y="5802683"/>
            <a:ext cx="8496944" cy="369332"/>
          </a:xfrm>
          <a:prstGeom prst="rect">
            <a:avLst/>
          </a:prstGeom>
        </p:spPr>
        <p:txBody>
          <a:bodyPr wrap="square">
            <a:spAutoFit/>
          </a:bodyPr>
          <a:lstStyle/>
          <a:p>
            <a:r>
              <a:rPr lang="ru-RU" dirty="0" smtClean="0"/>
              <a:t>Наносим простым карандашом на бумагу эскиз будущего панно </a:t>
            </a:r>
            <a:endParaRPr lang="ru-RU" dirty="0"/>
          </a:p>
        </p:txBody>
      </p:sp>
      <p:pic>
        <p:nvPicPr>
          <p:cNvPr id="9218" name="Picture 2" descr="https://zvukrasok.ru/_pu/2/279230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57206"/>
            <a:ext cx="7182252"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12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3767" y="4682752"/>
            <a:ext cx="8136904" cy="923330"/>
          </a:xfrm>
          <a:prstGeom prst="rect">
            <a:avLst/>
          </a:prstGeom>
        </p:spPr>
        <p:txBody>
          <a:bodyPr wrap="square">
            <a:spAutoFit/>
          </a:bodyPr>
          <a:lstStyle/>
          <a:p>
            <a:pPr algn="just"/>
            <a:r>
              <a:rPr lang="ru-RU" dirty="0" smtClean="0"/>
              <a:t>Затем надо </a:t>
            </a:r>
            <a:r>
              <a:rPr lang="ru-RU" dirty="0"/>
              <a:t>выбрать листик с толстыми прожилками и мясистыми фактурными листьями. </a:t>
            </a:r>
            <a:r>
              <a:rPr lang="ru-RU" dirty="0" smtClean="0"/>
              <a:t>Смочить </a:t>
            </a:r>
            <a:r>
              <a:rPr lang="ru-RU" dirty="0"/>
              <a:t>растение в воде и </a:t>
            </a:r>
            <a:r>
              <a:rPr lang="ru-RU" dirty="0" smtClean="0"/>
              <a:t>расположить </a:t>
            </a:r>
            <a:r>
              <a:rPr lang="ru-RU" dirty="0"/>
              <a:t>его на пластине так, как вам нравится. </a:t>
            </a:r>
          </a:p>
        </p:txBody>
      </p:sp>
      <p:sp>
        <p:nvSpPr>
          <p:cNvPr id="7" name="Прямоугольник 6"/>
          <p:cNvSpPr/>
          <p:nvPr/>
        </p:nvSpPr>
        <p:spPr>
          <a:xfrm>
            <a:off x="683568" y="347464"/>
            <a:ext cx="8136904" cy="461665"/>
          </a:xfrm>
          <a:prstGeom prst="rect">
            <a:avLst/>
          </a:prstGeom>
        </p:spPr>
        <p:txBody>
          <a:bodyPr wrap="square">
            <a:spAutoFit/>
          </a:bodyPr>
          <a:lstStyle/>
          <a:p>
            <a:pPr algn="just"/>
            <a:r>
              <a:rPr lang="ru-RU" dirty="0"/>
              <a:t> </a:t>
            </a:r>
            <a:r>
              <a:rPr lang="ru-RU" dirty="0" smtClean="0"/>
              <a:t>      </a:t>
            </a:r>
            <a:r>
              <a:rPr lang="ru-RU" sz="2400" b="1" dirty="0" smtClean="0"/>
              <a:t>Этапы работы над созданием панно из осенних листьев</a:t>
            </a:r>
            <a:endParaRPr lang="ru-RU" sz="2400" b="1" dirty="0"/>
          </a:p>
        </p:txBody>
      </p:sp>
      <p:pic>
        <p:nvPicPr>
          <p:cNvPr id="6" name="Рисунок 5"/>
          <p:cNvPicPr/>
          <p:nvPr/>
        </p:nvPicPr>
        <p:blipFill rotWithShape="1">
          <a:blip r:embed="rId2"/>
          <a:srcRect l="39122" t="20131" r="49954" b="65034"/>
          <a:stretch/>
        </p:blipFill>
        <p:spPr bwMode="auto">
          <a:xfrm>
            <a:off x="2406218" y="1124744"/>
            <a:ext cx="4248472" cy="293857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45188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3767" y="4576626"/>
            <a:ext cx="8136904" cy="923330"/>
          </a:xfrm>
          <a:prstGeom prst="rect">
            <a:avLst/>
          </a:prstGeom>
        </p:spPr>
        <p:txBody>
          <a:bodyPr wrap="square">
            <a:spAutoFit/>
          </a:bodyPr>
          <a:lstStyle/>
          <a:p>
            <a:pPr algn="just"/>
            <a:r>
              <a:rPr lang="ru-RU" dirty="0" smtClean="0"/>
              <a:t>      Накрываем </a:t>
            </a:r>
            <a:r>
              <a:rPr lang="ru-RU" dirty="0"/>
              <a:t>все сверху свободным краем влажной салфетки и </a:t>
            </a:r>
            <a:r>
              <a:rPr lang="ru-RU" dirty="0" smtClean="0"/>
              <a:t>прокатываем </a:t>
            </a:r>
            <a:r>
              <a:rPr lang="ru-RU" dirty="0"/>
              <a:t>скалкой несколько раз, постепенно увеличивая </a:t>
            </a:r>
            <a:r>
              <a:rPr lang="ru-RU" dirty="0" smtClean="0"/>
              <a:t>нажим.</a:t>
            </a:r>
          </a:p>
          <a:p>
            <a:pPr algn="just"/>
            <a:r>
              <a:rPr lang="ru-RU" dirty="0" smtClean="0"/>
              <a:t>        Затем листья </a:t>
            </a:r>
            <a:r>
              <a:rPr lang="ru-RU" dirty="0"/>
              <a:t>удаляем, застрявшие кусочки убираем </a:t>
            </a:r>
            <a:r>
              <a:rPr lang="ru-RU" dirty="0" smtClean="0"/>
              <a:t>пинцетом.</a:t>
            </a:r>
            <a:endParaRPr lang="ru-RU" dirty="0"/>
          </a:p>
        </p:txBody>
      </p:sp>
      <p:sp>
        <p:nvSpPr>
          <p:cNvPr id="7" name="Прямоугольник 6"/>
          <p:cNvSpPr/>
          <p:nvPr/>
        </p:nvSpPr>
        <p:spPr>
          <a:xfrm>
            <a:off x="683568" y="347464"/>
            <a:ext cx="8136904" cy="461665"/>
          </a:xfrm>
          <a:prstGeom prst="rect">
            <a:avLst/>
          </a:prstGeom>
        </p:spPr>
        <p:txBody>
          <a:bodyPr wrap="square">
            <a:spAutoFit/>
          </a:bodyPr>
          <a:lstStyle/>
          <a:p>
            <a:pPr algn="just"/>
            <a:r>
              <a:rPr lang="ru-RU" dirty="0"/>
              <a:t> </a:t>
            </a:r>
            <a:r>
              <a:rPr lang="ru-RU" dirty="0" smtClean="0"/>
              <a:t>      </a:t>
            </a:r>
            <a:r>
              <a:rPr lang="ru-RU" sz="2400" b="1" dirty="0" smtClean="0"/>
              <a:t>Этапы работы над созданием панно из осенних листьев</a:t>
            </a:r>
            <a:endParaRPr lang="ru-RU" sz="2400" b="1" dirty="0"/>
          </a:p>
        </p:txBody>
      </p:sp>
      <p:pic>
        <p:nvPicPr>
          <p:cNvPr id="5" name="Рисунок 4"/>
          <p:cNvPicPr/>
          <p:nvPr/>
        </p:nvPicPr>
        <p:blipFill rotWithShape="1">
          <a:blip r:embed="rId2"/>
          <a:srcRect l="50198" t="20131" r="38828" b="64315"/>
          <a:stretch/>
        </p:blipFill>
        <p:spPr bwMode="auto">
          <a:xfrm>
            <a:off x="251520" y="1556792"/>
            <a:ext cx="2808312" cy="2304256"/>
          </a:xfrm>
          <a:prstGeom prst="rect">
            <a:avLst/>
          </a:prstGeom>
          <a:ln>
            <a:noFill/>
          </a:ln>
          <a:extLst>
            <a:ext uri="{53640926-AAD7-44D8-BBD7-CCE9431645EC}">
              <a14:shadowObscured xmlns:a14="http://schemas.microsoft.com/office/drawing/2010/main"/>
            </a:ext>
          </a:extLst>
        </p:spPr>
      </p:pic>
      <p:pic>
        <p:nvPicPr>
          <p:cNvPr id="8" name="Рисунок 7"/>
          <p:cNvPicPr/>
          <p:nvPr/>
        </p:nvPicPr>
        <p:blipFill rotWithShape="1">
          <a:blip r:embed="rId2"/>
          <a:srcRect l="27946" t="35056" r="61636" b="51368"/>
          <a:stretch/>
        </p:blipFill>
        <p:spPr bwMode="auto">
          <a:xfrm>
            <a:off x="3240071" y="1556793"/>
            <a:ext cx="2664296" cy="2304255"/>
          </a:xfrm>
          <a:prstGeom prst="rect">
            <a:avLst/>
          </a:prstGeom>
          <a:ln>
            <a:noFill/>
          </a:ln>
          <a:extLst>
            <a:ext uri="{53640926-AAD7-44D8-BBD7-CCE9431645EC}">
              <a14:shadowObscured xmlns:a14="http://schemas.microsoft.com/office/drawing/2010/main"/>
            </a:ext>
          </a:extLst>
        </p:spPr>
      </p:pic>
      <p:pic>
        <p:nvPicPr>
          <p:cNvPr id="9" name="Рисунок 8"/>
          <p:cNvPicPr/>
          <p:nvPr/>
        </p:nvPicPr>
        <p:blipFill rotWithShape="1">
          <a:blip r:embed="rId2"/>
          <a:srcRect l="38971" t="35325" r="50358" b="51638"/>
          <a:stretch/>
        </p:blipFill>
        <p:spPr bwMode="auto">
          <a:xfrm>
            <a:off x="6228184" y="1572365"/>
            <a:ext cx="2627784" cy="23606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75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3568" y="347464"/>
            <a:ext cx="8136904" cy="461665"/>
          </a:xfrm>
          <a:prstGeom prst="rect">
            <a:avLst/>
          </a:prstGeom>
        </p:spPr>
        <p:txBody>
          <a:bodyPr wrap="square">
            <a:spAutoFit/>
          </a:bodyPr>
          <a:lstStyle/>
          <a:p>
            <a:pPr algn="just"/>
            <a:r>
              <a:rPr lang="ru-RU" dirty="0"/>
              <a:t> </a:t>
            </a:r>
            <a:r>
              <a:rPr lang="ru-RU" dirty="0" smtClean="0"/>
              <a:t>      </a:t>
            </a:r>
            <a:r>
              <a:rPr lang="ru-RU" sz="2400" b="1" dirty="0" smtClean="0"/>
              <a:t>Этапы работы над созданием панно из осенних листьев</a:t>
            </a:r>
            <a:endParaRPr lang="ru-RU" sz="2400" b="1" dirty="0"/>
          </a:p>
        </p:txBody>
      </p:sp>
      <p:pic>
        <p:nvPicPr>
          <p:cNvPr id="8" name="Рисунок 7"/>
          <p:cNvPicPr/>
          <p:nvPr/>
        </p:nvPicPr>
        <p:blipFill rotWithShape="1">
          <a:blip r:embed="rId2"/>
          <a:srcRect l="50501" t="35326" r="38828" b="51188"/>
          <a:stretch/>
        </p:blipFill>
        <p:spPr bwMode="auto">
          <a:xfrm>
            <a:off x="251520" y="1484784"/>
            <a:ext cx="2520280" cy="1944216"/>
          </a:xfrm>
          <a:prstGeom prst="rect">
            <a:avLst/>
          </a:prstGeom>
          <a:ln>
            <a:noFill/>
          </a:ln>
          <a:extLst>
            <a:ext uri="{53640926-AAD7-44D8-BBD7-CCE9431645EC}">
              <a14:shadowObscured xmlns:a14="http://schemas.microsoft.com/office/drawing/2010/main"/>
            </a:ext>
          </a:extLst>
        </p:spPr>
      </p:pic>
      <p:pic>
        <p:nvPicPr>
          <p:cNvPr id="9" name="Рисунок 8"/>
          <p:cNvPicPr/>
          <p:nvPr/>
        </p:nvPicPr>
        <p:blipFill rotWithShape="1">
          <a:blip r:embed="rId2"/>
          <a:srcRect l="27946" t="51959" r="61282" b="35364"/>
          <a:stretch/>
        </p:blipFill>
        <p:spPr bwMode="auto">
          <a:xfrm>
            <a:off x="3059832" y="1484784"/>
            <a:ext cx="2376264" cy="1944216"/>
          </a:xfrm>
          <a:prstGeom prst="rect">
            <a:avLst/>
          </a:prstGeom>
          <a:ln>
            <a:noFill/>
          </a:ln>
          <a:extLst>
            <a:ext uri="{53640926-AAD7-44D8-BBD7-CCE9431645EC}">
              <a14:shadowObscured xmlns:a14="http://schemas.microsoft.com/office/drawing/2010/main"/>
            </a:ext>
          </a:extLst>
        </p:spPr>
      </p:pic>
      <p:pic>
        <p:nvPicPr>
          <p:cNvPr id="10" name="Рисунок 9"/>
          <p:cNvPicPr/>
          <p:nvPr/>
        </p:nvPicPr>
        <p:blipFill rotWithShape="1">
          <a:blip r:embed="rId2"/>
          <a:srcRect l="39173" t="51689" r="50055" b="35634"/>
          <a:stretch/>
        </p:blipFill>
        <p:spPr bwMode="auto">
          <a:xfrm>
            <a:off x="5868144" y="1484784"/>
            <a:ext cx="2448272" cy="1944216"/>
          </a:xfrm>
          <a:prstGeom prst="rect">
            <a:avLst/>
          </a:prstGeom>
          <a:ln>
            <a:noFill/>
          </a:ln>
          <a:extLst>
            <a:ext uri="{53640926-AAD7-44D8-BBD7-CCE9431645EC}">
              <a14:shadowObscured xmlns:a14="http://schemas.microsoft.com/office/drawing/2010/main"/>
            </a:ext>
          </a:extLst>
        </p:spPr>
      </p:pic>
      <p:sp>
        <p:nvSpPr>
          <p:cNvPr id="3" name="Прямоугольник 2"/>
          <p:cNvSpPr/>
          <p:nvPr/>
        </p:nvSpPr>
        <p:spPr>
          <a:xfrm>
            <a:off x="467544" y="4365104"/>
            <a:ext cx="7848871" cy="646331"/>
          </a:xfrm>
          <a:prstGeom prst="rect">
            <a:avLst/>
          </a:prstGeom>
        </p:spPr>
        <p:txBody>
          <a:bodyPr wrap="square">
            <a:spAutoFit/>
          </a:bodyPr>
          <a:lstStyle/>
          <a:p>
            <a:r>
              <a:rPr lang="ru-RU" dirty="0"/>
              <a:t>По краям пласта можно сделать отверстия, через которые панно можно будет </a:t>
            </a:r>
            <a:r>
              <a:rPr lang="ru-RU" dirty="0" smtClean="0"/>
              <a:t>прикрепить </a:t>
            </a:r>
            <a:r>
              <a:rPr lang="ru-RU" dirty="0"/>
              <a:t>к раме или задекорировать по своему усмотрению.</a:t>
            </a:r>
          </a:p>
        </p:txBody>
      </p:sp>
    </p:spTree>
    <p:extLst>
      <p:ext uri="{BB962C8B-B14F-4D97-AF65-F5344CB8AC3E}">
        <p14:creationId xmlns:p14="http://schemas.microsoft.com/office/powerpoint/2010/main" val="24608419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192</TotalTime>
  <Words>340</Words>
  <Application>Microsoft Office PowerPoint</Application>
  <PresentationFormat>Экран (4:3)</PresentationFormat>
  <Paragraphs>31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Трек</vt:lpstr>
      <vt:lpstr> МУНИЦИПАЛЬНОЕ КАЗЁННОЕ ОБРАЗОВАТЕЛЬНОЕ УЧРЕЖДЕНИЕ  ДОПОЛНИТЕЛЬНОГО ОБРАЗОВАНИЯ ДЕТЕЙ «ЦЕНТР ДЕТСКОГО ТВОРЧЕСТВА  ПЕРВОМАЙСКОГО РАЙОНА РЕСПУБЛИКИ КРЫМ»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КАЗЁННОЕ ОБРАЗОВАТЕЛЬНОЕ УЧРЕЖДЕНИЕ  ДОПОЛНИТЕЛЬНОГО ОБРАЗОВАНИЯ ДЕТЕЙ «ЦЕНТР ДЕТСКОГО ТВОРЧЕСТВА  ПЕРВОМАЙСКОГО РАЙОНА РЕСПУБЛИКИ КРЫМ»</dc:title>
  <dc:creator>Admin</dc:creator>
  <cp:lastModifiedBy>Admin</cp:lastModifiedBy>
  <cp:revision>12</cp:revision>
  <dcterms:created xsi:type="dcterms:W3CDTF">2023-02-02T07:50:37Z</dcterms:created>
  <dcterms:modified xsi:type="dcterms:W3CDTF">2023-02-02T11:15:05Z</dcterms:modified>
</cp:coreProperties>
</file>