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2" r:id="rId5"/>
    <p:sldId id="260" r:id="rId6"/>
    <p:sldId id="263" r:id="rId7"/>
    <p:sldId id="264" r:id="rId8"/>
    <p:sldId id="261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188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133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200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614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1482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317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499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674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682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3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813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005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035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948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386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063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895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204864"/>
            <a:ext cx="8077200" cy="22494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ПОХВАЛЬНОЕ  СЛОВО  ЗНАКАМ </a:t>
            </a:r>
            <a:r>
              <a:rPr lang="ru-RU" dirty="0" smtClean="0"/>
              <a:t>ПРЕПИНАНИЯ </a:t>
            </a: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052736"/>
            <a:ext cx="8077200" cy="1499616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 </a:t>
            </a:r>
            <a:endParaRPr lang="ru-RU" sz="8000" dirty="0"/>
          </a:p>
        </p:txBody>
      </p:sp>
      <p:sp>
        <p:nvSpPr>
          <p:cNvPr id="4" name="TextBox 3"/>
          <p:cNvSpPr txBox="1"/>
          <p:nvPr/>
        </p:nvSpPr>
        <p:spPr>
          <a:xfrm>
            <a:off x="5255568" y="5733256"/>
            <a:ext cx="38884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>
                <a:solidFill>
                  <a:srgbClr val="A23C33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Презентацию составила :Закатина Мария Алексеевна </a:t>
            </a:r>
          </a:p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>
                <a:solidFill>
                  <a:srgbClr val="A23C33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учитель начальных классов МБОУ  Одинцовская СОШ №3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Тире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35896" y="2708920"/>
            <a:ext cx="5040560" cy="2304256"/>
          </a:xfrm>
        </p:spPr>
        <p:txBody>
          <a:bodyPr/>
          <a:lstStyle/>
          <a:p>
            <a:r>
              <a:rPr lang="ru-RU" sz="2800" dirty="0" smtClean="0"/>
              <a:t>Я не чёрточка, не минус, </a:t>
            </a:r>
          </a:p>
          <a:p>
            <a:r>
              <a:rPr lang="ru-RU" sz="2800" dirty="0" smtClean="0"/>
              <a:t> Я прошу, не путай ты нас.</a:t>
            </a:r>
          </a:p>
          <a:p>
            <a:r>
              <a:rPr lang="ru-RU" sz="2800" dirty="0" smtClean="0"/>
              <a:t> Все меня «тире» зовут, </a:t>
            </a:r>
          </a:p>
          <a:p>
            <a:r>
              <a:rPr lang="ru-RU" sz="2800" dirty="0" smtClean="0"/>
              <a:t> Нужно – буду тут как тут.</a:t>
            </a:r>
          </a:p>
          <a:p>
            <a:endParaRPr lang="ru-RU" dirty="0"/>
          </a:p>
        </p:txBody>
      </p:sp>
      <p:pic>
        <p:nvPicPr>
          <p:cNvPr id="5" name="Рисунок 4" descr="http://dayswoman.ru/misc/i/gallery/12402/6325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20888"/>
            <a:ext cx="2448272" cy="2520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2525150" cy="97840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Точка с запятой</a:t>
            </a:r>
            <a:endParaRPr lang="ru-RU" sz="3600" dirty="0"/>
          </a:p>
        </p:txBody>
      </p:sp>
      <p:pic>
        <p:nvPicPr>
          <p:cNvPr id="21506" name="Picture 2" descr="https://pickimage.ru/wp-content/uploads/images/detskie/commadot/tochkazapyataya11.jpg"/>
          <p:cNvPicPr>
            <a:picLocks noChangeAspect="1" noChangeArrowheads="1"/>
          </p:cNvPicPr>
          <p:nvPr/>
        </p:nvPicPr>
        <p:blipFill>
          <a:blip r:embed="rId2" cstate="print"/>
          <a:srcRect l="14929" r="11496"/>
          <a:stretch>
            <a:fillRect/>
          </a:stretch>
        </p:blipFill>
        <p:spPr bwMode="auto">
          <a:xfrm>
            <a:off x="0" y="2420888"/>
            <a:ext cx="2771800" cy="3246966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3203848" y="2852936"/>
            <a:ext cx="59401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Если вдруг подъём крутой или длинная дорожка.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Встретив точку с запятой,  отдохни немножко!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 </a:t>
            </a:r>
            <a:r>
              <a:rPr lang="ru-RU" sz="3600" b="1" dirty="0" smtClean="0"/>
              <a:t>КАВЫЧКИ</a:t>
            </a:r>
            <a:endParaRPr lang="ru-RU" sz="36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31840" y="2060848"/>
            <a:ext cx="5832648" cy="331236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</a:t>
            </a:r>
            <a:r>
              <a:rPr lang="ru-RU" sz="3600" dirty="0" smtClean="0"/>
              <a:t>Речь прямую, по привычке, </a:t>
            </a:r>
          </a:p>
          <a:p>
            <a:r>
              <a:rPr lang="ru-RU" sz="3600" dirty="0" smtClean="0"/>
              <a:t>Смело мы берём в кавычки!</a:t>
            </a:r>
          </a:p>
          <a:p>
            <a:r>
              <a:rPr lang="ru-RU" sz="3600" dirty="0" smtClean="0"/>
              <a:t>После авторского слова,</a:t>
            </a:r>
          </a:p>
          <a:p>
            <a:r>
              <a:rPr lang="ru-RU" sz="3600" dirty="0" smtClean="0"/>
              <a:t>Двоеточие.</a:t>
            </a:r>
          </a:p>
          <a:p>
            <a:r>
              <a:rPr lang="ru-RU" sz="3600" dirty="0" smtClean="0"/>
              <a:t>- Готово!</a:t>
            </a:r>
          </a:p>
          <a:p>
            <a:r>
              <a:rPr lang="ru-RU" sz="3600" dirty="0" smtClean="0"/>
              <a:t>Речь в начале?</a:t>
            </a:r>
          </a:p>
          <a:p>
            <a:pPr>
              <a:buFontTx/>
              <a:buChar char="-"/>
            </a:pPr>
            <a:r>
              <a:rPr lang="ru-RU" sz="3600" dirty="0" smtClean="0"/>
              <a:t>Не впервой! </a:t>
            </a:r>
          </a:p>
          <a:p>
            <a:pPr>
              <a:buFontTx/>
              <a:buChar char="-"/>
            </a:pPr>
            <a:r>
              <a:rPr lang="ru-RU" sz="3600" dirty="0" smtClean="0"/>
              <a:t>Ставь тире, да с запятой!</a:t>
            </a:r>
          </a:p>
          <a:p>
            <a:endParaRPr lang="ru-RU" dirty="0"/>
          </a:p>
        </p:txBody>
      </p:sp>
      <p:pic>
        <p:nvPicPr>
          <p:cNvPr id="5" name="Рисунок 4" descr="http://marcmyers.typepad.com/.a/6a00e008dca1f0883401157099a1de970c-800wi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52936"/>
            <a:ext cx="2448272" cy="18551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8013192" cy="1636776"/>
          </a:xfrm>
        </p:spPr>
        <p:txBody>
          <a:bodyPr>
            <a:noAutofit/>
          </a:bodyPr>
          <a:lstStyle/>
          <a:p>
            <a:r>
              <a:rPr lang="ru-RU" sz="4000" dirty="0" smtClean="0"/>
              <a:t> К знакам препинания надо относиться почтительно потому что, они расставляют акценты в тексте.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2996952"/>
            <a:ext cx="8022336" cy="3240360"/>
          </a:xfrm>
        </p:spPr>
        <p:txBody>
          <a:bodyPr>
            <a:normAutofit fontScale="70000" lnSpcReduction="20000"/>
          </a:bodyPr>
          <a:lstStyle/>
          <a:p>
            <a:r>
              <a:rPr lang="ru-RU" sz="4700" b="1" dirty="0" smtClean="0">
                <a:solidFill>
                  <a:schemeClr val="tx1"/>
                </a:solidFill>
              </a:rPr>
              <a:t>Знаки препинания - это возможность понимать друг друга с помощью литературы, печатного слова.</a:t>
            </a:r>
          </a:p>
          <a:p>
            <a:r>
              <a:rPr lang="ru-RU" sz="47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4700" b="1" dirty="0" smtClean="0">
                <a:solidFill>
                  <a:schemeClr val="tx1"/>
                </a:solidFill>
              </a:rPr>
              <a:t>Наши устные и письменные фразы должны быть яркими и понятными.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8013192" cy="1636776"/>
          </a:xfrm>
        </p:spPr>
        <p:txBody>
          <a:bodyPr>
            <a:noAutofit/>
          </a:bodyPr>
          <a:lstStyle/>
          <a:p>
            <a:r>
              <a:rPr lang="ru-RU" sz="3600" u="sng" dirty="0" smtClean="0"/>
              <a:t>Пунктуация</a:t>
            </a:r>
            <a:r>
              <a:rPr lang="ru-RU" sz="3600" dirty="0" smtClean="0"/>
              <a:t> – это раздел науки о языке, в котором изучается система знаков препинания и правила их постановки. 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2780928"/>
            <a:ext cx="8022336" cy="386104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  письменном  русском  тексте   10   знаков  препинания:</a:t>
            </a:r>
          </a:p>
          <a:p>
            <a:pPr lvl="0"/>
            <a:r>
              <a:rPr lang="ru-RU" b="1" dirty="0" smtClean="0">
                <a:solidFill>
                  <a:srgbClr val="000099"/>
                </a:solidFill>
              </a:rPr>
              <a:t>точка .                                              </a:t>
            </a:r>
          </a:p>
          <a:p>
            <a:pPr lvl="0"/>
            <a:r>
              <a:rPr lang="ru-RU" b="1" dirty="0" smtClean="0">
                <a:solidFill>
                  <a:srgbClr val="000099"/>
                </a:solidFill>
              </a:rPr>
              <a:t>запятая ,</a:t>
            </a:r>
          </a:p>
          <a:p>
            <a:pPr lvl="0"/>
            <a:r>
              <a:rPr lang="ru-RU" b="1" dirty="0" smtClean="0">
                <a:solidFill>
                  <a:srgbClr val="000099"/>
                </a:solidFill>
              </a:rPr>
              <a:t>точка с запятой ;</a:t>
            </a:r>
          </a:p>
          <a:p>
            <a:pPr lvl="0"/>
            <a:r>
              <a:rPr lang="ru-RU" b="1" dirty="0" smtClean="0">
                <a:solidFill>
                  <a:srgbClr val="000099"/>
                </a:solidFill>
              </a:rPr>
              <a:t>двоеточие :</a:t>
            </a:r>
          </a:p>
          <a:p>
            <a:pPr lvl="0"/>
            <a:r>
              <a:rPr lang="ru-RU" b="1" dirty="0" smtClean="0">
                <a:solidFill>
                  <a:srgbClr val="000099"/>
                </a:solidFill>
              </a:rPr>
              <a:t>многоточие …</a:t>
            </a:r>
          </a:p>
          <a:p>
            <a:pPr lvl="0"/>
            <a:r>
              <a:rPr lang="ru-RU" b="1" dirty="0" smtClean="0">
                <a:solidFill>
                  <a:srgbClr val="000099"/>
                </a:solidFill>
              </a:rPr>
              <a:t>вопросительный знак ?</a:t>
            </a:r>
          </a:p>
          <a:p>
            <a:pPr lvl="0"/>
            <a:r>
              <a:rPr lang="ru-RU" b="1" dirty="0" smtClean="0">
                <a:solidFill>
                  <a:srgbClr val="000099"/>
                </a:solidFill>
              </a:rPr>
              <a:t>восклицательный знак !</a:t>
            </a:r>
          </a:p>
          <a:p>
            <a:pPr lvl="0"/>
            <a:r>
              <a:rPr lang="ru-RU" b="1" dirty="0" smtClean="0">
                <a:solidFill>
                  <a:srgbClr val="000099"/>
                </a:solidFill>
              </a:rPr>
              <a:t>тире -</a:t>
            </a:r>
          </a:p>
          <a:p>
            <a:pPr lvl="0"/>
            <a:r>
              <a:rPr lang="ru-RU" b="1" dirty="0" smtClean="0">
                <a:solidFill>
                  <a:srgbClr val="000099"/>
                </a:solidFill>
              </a:rPr>
              <a:t>скобки ( )</a:t>
            </a:r>
          </a:p>
          <a:p>
            <a:pPr lvl="0"/>
            <a:r>
              <a:rPr lang="ru-RU" b="1" dirty="0" smtClean="0">
                <a:solidFill>
                  <a:srgbClr val="000099"/>
                </a:solidFill>
              </a:rPr>
              <a:t>кавычки « »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uposter.ru/uploads/topics/preview/00/00/71/87/bf82afe2e0_750crop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56992"/>
            <a:ext cx="2592288" cy="3168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Точка</a:t>
            </a:r>
            <a:endParaRPr lang="ru-RU" sz="44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19872" y="2348880"/>
            <a:ext cx="5400600" cy="3240360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Помогает выделить на письме то, что мысль закончена. Если в устной речи мы можем воспользоваться паузами, то на письме обязательно должны прибегнуть к точке. Она выражает интонацию законченного утвердительного  </a:t>
            </a:r>
          </a:p>
          <a:p>
            <a:r>
              <a:rPr lang="ru-RU" sz="2800" dirty="0" smtClean="0"/>
              <a:t>высказывания.</a:t>
            </a:r>
          </a:p>
          <a:p>
            <a:endParaRPr lang="ru-RU" dirty="0"/>
          </a:p>
        </p:txBody>
      </p:sp>
      <p:pic>
        <p:nvPicPr>
          <p:cNvPr id="5" name="Рисунок 4" descr="http://img0.liveinternet.ru/images/attach/c/5/86/885/86885950_1336381827_smaylik.jpg"/>
          <p:cNvPicPr/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8" t="13461" b="15385"/>
          <a:stretch>
            <a:fillRect/>
          </a:stretch>
        </p:blipFill>
        <p:spPr bwMode="auto">
          <a:xfrm>
            <a:off x="323528" y="2996952"/>
            <a:ext cx="2448272" cy="23042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ЗАПЯТАЯ</a:t>
            </a:r>
            <a:endParaRPr lang="ru-RU" sz="40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67744" y="836712"/>
            <a:ext cx="6012160" cy="3024336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 smtClean="0"/>
              <a:t>В русском языке </a:t>
            </a:r>
            <a:r>
              <a:rPr lang="ru-RU" sz="2800" b="1" dirty="0" smtClean="0"/>
              <a:t>запятая</a:t>
            </a:r>
            <a:r>
              <a:rPr lang="ru-RU" sz="2800" dirty="0" smtClean="0"/>
              <a:t> используется:                                          </a:t>
            </a:r>
          </a:p>
          <a:p>
            <a:r>
              <a:rPr lang="ru-RU" sz="2800" u="sng" dirty="0" smtClean="0"/>
              <a:t>для разделения </a:t>
            </a:r>
            <a:r>
              <a:rPr lang="ru-RU" sz="2800" dirty="0" smtClean="0"/>
              <a:t> (между частями сложного предложения, при однородных членах) </a:t>
            </a:r>
          </a:p>
          <a:p>
            <a:r>
              <a:rPr lang="ru-RU" sz="2800" u="sng" dirty="0" smtClean="0"/>
              <a:t>для выделения</a:t>
            </a:r>
            <a:r>
              <a:rPr lang="ru-RU" sz="2800" dirty="0" smtClean="0"/>
              <a:t> (обращения).</a:t>
            </a:r>
          </a:p>
          <a:p>
            <a:r>
              <a:rPr lang="ru-RU" sz="2800" dirty="0" smtClean="0"/>
              <a:t>Наиболее распространённым знаком препинания в русском языке считается запятая.</a:t>
            </a:r>
          </a:p>
          <a:p>
            <a:endParaRPr lang="ru-RU" dirty="0"/>
          </a:p>
        </p:txBody>
      </p:sp>
      <p:pic>
        <p:nvPicPr>
          <p:cNvPr id="5" name="Рисунок 4" descr="https://www.syl.ru/misc/i/ai/189297/79869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1728192" cy="3312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ВОПРОСИТЕЛЬНЫЙ ЗНАК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347864" y="2420888"/>
            <a:ext cx="5400600" cy="3024336"/>
          </a:xfrm>
        </p:spPr>
        <p:txBody>
          <a:bodyPr>
            <a:normAutofit fontScale="62500" lnSpcReduction="20000"/>
          </a:bodyPr>
          <a:lstStyle/>
          <a:p>
            <a:r>
              <a:rPr lang="ru-RU" sz="2800" dirty="0" smtClean="0"/>
              <a:t>Разные вопросы  задаю я всем:</a:t>
            </a:r>
          </a:p>
          <a:p>
            <a:r>
              <a:rPr lang="ru-RU" sz="2800" dirty="0" smtClean="0"/>
              <a:t>Как? Откуда? Сколько? Почему? Зачем? Где? Куда? Какая? Отчего? О ком?</a:t>
            </a:r>
          </a:p>
          <a:p>
            <a:r>
              <a:rPr lang="ru-RU" sz="2800" dirty="0" smtClean="0"/>
              <a:t>Кто? Кому? Который? Чья? Какие? В чём?</a:t>
            </a:r>
          </a:p>
          <a:p>
            <a:r>
              <a:rPr lang="ru-RU" sz="2800" dirty="0" smtClean="0"/>
              <a:t>Вот какой я мастак –  Вопросительный знак.</a:t>
            </a:r>
          </a:p>
          <a:p>
            <a:r>
              <a:rPr lang="ru-RU" sz="2800" dirty="0" smtClean="0"/>
              <a:t>В конце вопросительного предложения ставится </a:t>
            </a:r>
            <a:r>
              <a:rPr lang="ru-RU" sz="2800" b="1" dirty="0" smtClean="0"/>
              <a:t>вопросительный знак.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11" name="Рисунок 10" descr="http://images.easyfreeclipart.com/69/displaying-18gt-images-for-important-update-clipart-69950.jpg"/>
          <p:cNvPicPr/>
          <p:nvPr/>
        </p:nvPicPr>
        <p:blipFill>
          <a:blip r:embed="rId2" cstate="print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2123728" cy="36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3687328" cy="97840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Восклицательный знак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31840" y="1628800"/>
            <a:ext cx="5400600" cy="4572000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Восклицательный знак</a:t>
            </a:r>
            <a:r>
              <a:rPr lang="ru-RU" sz="2800" dirty="0" smtClean="0"/>
              <a:t>  на  письме ставится обычно  тогда,  когда мы что-то произносим:</a:t>
            </a:r>
          </a:p>
          <a:p>
            <a:pPr lvl="0"/>
            <a:r>
              <a:rPr lang="ru-RU" sz="2800" dirty="0" smtClean="0"/>
              <a:t>громко, с волнением,</a:t>
            </a:r>
          </a:p>
          <a:p>
            <a:r>
              <a:rPr lang="ru-RU" sz="2800" dirty="0" smtClean="0"/>
              <a:t>выражаем:</a:t>
            </a:r>
          </a:p>
          <a:p>
            <a:pPr lvl="0"/>
            <a:r>
              <a:rPr lang="ru-RU" sz="2800" dirty="0" smtClean="0"/>
              <a:t>удивление, восхищение, удовольствие, гнев, возмущение, презрение, радость, гордость</a:t>
            </a:r>
            <a:r>
              <a:rPr lang="ru-RU" sz="2000" dirty="0" smtClean="0"/>
              <a:t>.</a:t>
            </a:r>
          </a:p>
          <a:p>
            <a:endParaRPr lang="ru-RU" dirty="0"/>
          </a:p>
        </p:txBody>
      </p:sp>
      <p:pic>
        <p:nvPicPr>
          <p:cNvPr id="1028" name="Picture 4" descr="https://trafaret-decor.ru/sites/default/files/2023-05/znaki-prepinanija-136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-252536" y="1340768"/>
            <a:ext cx="3438077" cy="48184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2525150" cy="7291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МНОГОТОЧИЕ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35896" y="2204864"/>
            <a:ext cx="4824536" cy="3528392"/>
          </a:xfrm>
        </p:spPr>
        <p:txBody>
          <a:bodyPr/>
          <a:lstStyle/>
          <a:p>
            <a:r>
              <a:rPr lang="ru-RU" sz="2400" b="1" dirty="0" smtClean="0"/>
              <a:t>Рядом три сестрички-точки,  </a:t>
            </a:r>
          </a:p>
          <a:p>
            <a:r>
              <a:rPr lang="ru-RU" sz="2400" b="1" dirty="0" smtClean="0"/>
              <a:t>Значит, нет конца у строчки, Многоточием зовёмся,</a:t>
            </a:r>
          </a:p>
          <a:p>
            <a:r>
              <a:rPr lang="ru-RU" sz="2400" b="1" dirty="0" smtClean="0"/>
              <a:t>Если за руки возьмёмся,</a:t>
            </a:r>
          </a:p>
          <a:p>
            <a:r>
              <a:rPr lang="ru-RU" sz="2400" b="1" dirty="0" smtClean="0"/>
              <a:t>Значит, в строчке что-то недосказано…</a:t>
            </a:r>
          </a:p>
          <a:p>
            <a:endParaRPr lang="ru-RU" dirty="0"/>
          </a:p>
        </p:txBody>
      </p:sp>
      <p:pic>
        <p:nvPicPr>
          <p:cNvPr id="5" name="Рисунок 4" descr="http://www.stihi.ru/pics/2016/09/04/222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36912"/>
            <a:ext cx="2376264" cy="16561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2103152" cy="969296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СКОБКИ</a:t>
            </a:r>
            <a:r>
              <a:rPr lang="ru-RU" sz="105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05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https://martingoldsmith.files.wordpress.com/2015/03/download-11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2160240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347864" y="2564904"/>
            <a:ext cx="5256584" cy="243143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Нам друг без друга скучно,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Друг с другом мы – неразлучны.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2525150" cy="9784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ДВОЕТОЧИЕ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63888" y="2780928"/>
            <a:ext cx="4629120" cy="1944216"/>
          </a:xfrm>
        </p:spPr>
        <p:txBody>
          <a:bodyPr>
            <a:normAutofit fontScale="70000" lnSpcReduction="20000"/>
          </a:bodyPr>
          <a:lstStyle/>
          <a:p>
            <a:r>
              <a:rPr lang="ru-RU" sz="3200" dirty="0" smtClean="0"/>
              <a:t>Зовусь я двоеточие, </a:t>
            </a:r>
          </a:p>
          <a:p>
            <a:r>
              <a:rPr lang="ru-RU" sz="3200" dirty="0" smtClean="0"/>
              <a:t>И я не то, что прочие</a:t>
            </a:r>
          </a:p>
          <a:p>
            <a:r>
              <a:rPr lang="ru-RU" sz="3200" dirty="0" smtClean="0"/>
              <a:t>            Я знак ужасно важный, </a:t>
            </a:r>
          </a:p>
          <a:p>
            <a:r>
              <a:rPr lang="ru-RU" sz="3200" dirty="0" smtClean="0"/>
              <a:t>Взгляни - я двухэтажный!</a:t>
            </a:r>
          </a:p>
          <a:p>
            <a:endParaRPr lang="ru-RU" dirty="0"/>
          </a:p>
        </p:txBody>
      </p:sp>
      <p:pic>
        <p:nvPicPr>
          <p:cNvPr id="5" name="Рисунок 4" descr="http://i3.loopy.ru/d/dvoeto4ie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r="18750"/>
          <a:stretch>
            <a:fillRect/>
          </a:stretch>
        </p:blipFill>
        <p:spPr bwMode="auto">
          <a:xfrm>
            <a:off x="683568" y="2276872"/>
            <a:ext cx="1656184" cy="3168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72</TotalTime>
  <Words>453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Comic Sans MS</vt:lpstr>
      <vt:lpstr>Times New Roman</vt:lpstr>
      <vt:lpstr>Wingdings 3</vt:lpstr>
      <vt:lpstr>Легкий дым</vt:lpstr>
      <vt:lpstr>ПОХВАЛЬНОЕ  СЛОВО  ЗНАКАМ ПРЕПИНАНИЯ                 </vt:lpstr>
      <vt:lpstr>Пунктуация – это раздел науки о языке, в котором изучается система знаков препинания и правила их постановки. </vt:lpstr>
      <vt:lpstr>Точка</vt:lpstr>
      <vt:lpstr>ЗАПЯТАЯ</vt:lpstr>
      <vt:lpstr>ВОПРОСИТЕЛЬНЫЙ ЗНАК</vt:lpstr>
      <vt:lpstr>Восклицательный знак </vt:lpstr>
      <vt:lpstr>МНОГОТОЧИЕ</vt:lpstr>
      <vt:lpstr>СКОБКИ </vt:lpstr>
      <vt:lpstr>ДВОЕТОЧИЕ </vt:lpstr>
      <vt:lpstr>Тире </vt:lpstr>
      <vt:lpstr>Точка с запятой</vt:lpstr>
      <vt:lpstr> КАВЫЧКИ</vt:lpstr>
      <vt:lpstr> К знакам препинания надо относиться почтительно потому что, они расставляют акценты в тексте.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ПОХВАЛЬНОЕ  СЛОВО  ЗНАКАМ                       ПРЕПИНАНИЯ.</dc:title>
  <dc:creator>ХОЗЯИН</dc:creator>
  <cp:lastModifiedBy>SCHOOL</cp:lastModifiedBy>
  <cp:revision>5</cp:revision>
  <dcterms:created xsi:type="dcterms:W3CDTF">2023-10-05T15:38:25Z</dcterms:created>
  <dcterms:modified xsi:type="dcterms:W3CDTF">2023-11-13T10:38:34Z</dcterms:modified>
</cp:coreProperties>
</file>