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4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00602B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BD5C9-0E61-4965-A514-E639A943E01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BBC3CD-6698-43A8-A577-7C9D714AE9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BD5C9-0E61-4965-A514-E639A943E01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BC3CD-6698-43A8-A577-7C9D714AE9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BD5C9-0E61-4965-A514-E639A943E01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BC3CD-6698-43A8-A577-7C9D714AE9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BD5C9-0E61-4965-A514-E639A943E01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BBC3CD-6698-43A8-A577-7C9D714AE9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BD5C9-0E61-4965-A514-E639A943E01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BC3CD-6698-43A8-A577-7C9D714AE96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BD5C9-0E61-4965-A514-E639A943E01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BC3CD-6698-43A8-A577-7C9D714AE9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BD5C9-0E61-4965-A514-E639A943E01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0BBC3CD-6698-43A8-A577-7C9D714AE96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BD5C9-0E61-4965-A514-E639A943E01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BC3CD-6698-43A8-A577-7C9D714AE9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BD5C9-0E61-4965-A514-E639A943E01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BC3CD-6698-43A8-A577-7C9D714AE9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BD5C9-0E61-4965-A514-E639A943E01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BC3CD-6698-43A8-A577-7C9D714AE9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BD5C9-0E61-4965-A514-E639A943E01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BC3CD-6698-43A8-A577-7C9D714AE96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AEBD5C9-0E61-4965-A514-E639A943E01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0BBC3CD-6698-43A8-A577-7C9D714AE96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717032"/>
            <a:ext cx="8740080" cy="2363093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5400" b="1" i="1" dirty="0" smtClean="0">
                <a:solidFill>
                  <a:schemeClr val="tx1"/>
                </a:solidFill>
                <a:latin typeface="Century Schoolbook" pitchFamily="18" charset="0"/>
              </a:rPr>
              <a:t>Урок русского языка</a:t>
            </a:r>
          </a:p>
          <a:p>
            <a:pPr marL="0" indent="0" algn="r">
              <a:buNone/>
            </a:pPr>
            <a:r>
              <a:rPr lang="ru-RU" sz="5400" b="1" i="1" dirty="0" smtClean="0">
                <a:solidFill>
                  <a:schemeClr val="tx1"/>
                </a:solidFill>
                <a:latin typeface="Century Schoolbook" pitchFamily="18" charset="0"/>
              </a:rPr>
              <a:t>3 класс</a:t>
            </a:r>
            <a:endParaRPr lang="ru-RU" sz="5400" b="1" i="1" dirty="0">
              <a:solidFill>
                <a:schemeClr val="tx1"/>
              </a:solidFill>
              <a:latin typeface="Century Schoolbook" pitchFamily="18" charset="0"/>
            </a:endParaRPr>
          </a:p>
        </p:txBody>
      </p:sp>
      <p:pic>
        <p:nvPicPr>
          <p:cNvPr id="4" name="Picture 8" descr="солнце и тучка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12959">
            <a:off x="2427400" y="315424"/>
            <a:ext cx="3918363" cy="3247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753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686800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dirty="0" smtClean="0">
                <a:latin typeface="Century Schoolbook" pitchFamily="18" charset="0"/>
              </a:rPr>
              <a:t>●</a:t>
            </a:r>
            <a:r>
              <a:rPr lang="ru-RU" sz="4000" dirty="0" smtClean="0">
                <a:solidFill>
                  <a:schemeClr val="tx1"/>
                </a:solidFill>
                <a:latin typeface="Century Schoolbook" pitchFamily="18" charset="0"/>
              </a:rPr>
              <a:t>узнаем</a:t>
            </a:r>
            <a:r>
              <a:rPr lang="ru-RU" sz="4000" dirty="0">
                <a:solidFill>
                  <a:schemeClr val="tx1"/>
                </a:solidFill>
                <a:latin typeface="Century Schoolbook" pitchFamily="18" charset="0"/>
              </a:rPr>
              <a:t>, что такое род имен существительных, </a:t>
            </a:r>
            <a:endParaRPr lang="ru-RU" sz="4000" dirty="0" smtClean="0">
              <a:solidFill>
                <a:schemeClr val="tx1"/>
              </a:solidFill>
              <a:latin typeface="Century Schoolbook" pitchFamily="18" charset="0"/>
            </a:endParaRPr>
          </a:p>
          <a:p>
            <a:pPr marL="0" indent="0" algn="just">
              <a:buNone/>
            </a:pPr>
            <a:r>
              <a:rPr lang="ru-RU" sz="4000" dirty="0" smtClean="0">
                <a:solidFill>
                  <a:schemeClr val="tx1"/>
                </a:solidFill>
                <a:latin typeface="Century Schoolbook" pitchFamily="18" charset="0"/>
              </a:rPr>
              <a:t>●научимся </a:t>
            </a:r>
            <a:r>
              <a:rPr lang="ru-RU" sz="4000" dirty="0">
                <a:solidFill>
                  <a:schemeClr val="tx1"/>
                </a:solidFill>
                <a:latin typeface="Century Schoolbook" pitchFamily="18" charset="0"/>
              </a:rPr>
              <a:t>определять род существительных </a:t>
            </a:r>
            <a:endParaRPr lang="ru-RU" sz="4000" dirty="0" smtClean="0">
              <a:solidFill>
                <a:schemeClr val="tx1"/>
              </a:solidFill>
              <a:latin typeface="Century Schoolbook" pitchFamily="18" charset="0"/>
            </a:endParaRPr>
          </a:p>
          <a:p>
            <a:pPr marL="0" indent="0" algn="just">
              <a:buNone/>
            </a:pPr>
            <a:r>
              <a:rPr lang="ru-RU" sz="4000" dirty="0" smtClean="0">
                <a:solidFill>
                  <a:schemeClr val="tx1"/>
                </a:solidFill>
                <a:latin typeface="Century Schoolbook" pitchFamily="18" charset="0"/>
              </a:rPr>
              <a:t>●и правильно </a:t>
            </a:r>
            <a:r>
              <a:rPr lang="ru-RU" sz="4000" dirty="0">
                <a:solidFill>
                  <a:schemeClr val="tx1"/>
                </a:solidFill>
                <a:latin typeface="Century Schoolbook" pitchFamily="18" charset="0"/>
              </a:rPr>
              <a:t>использовать существительные разного рода в речи</a:t>
            </a:r>
          </a:p>
        </p:txBody>
      </p:sp>
    </p:spTree>
    <p:extLst>
      <p:ext uri="{BB962C8B-B14F-4D97-AF65-F5344CB8AC3E}">
        <p14:creationId xmlns:p14="http://schemas.microsoft.com/office/powerpoint/2010/main" val="2550976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2656"/>
            <a:ext cx="6768752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3805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686800" cy="4525963"/>
          </a:xfrm>
        </p:spPr>
        <p:txBody>
          <a:bodyPr/>
          <a:lstStyle/>
          <a:p>
            <a:pPr algn="ctr">
              <a:lnSpc>
                <a:spcPct val="90000"/>
              </a:lnSpc>
              <a:buNone/>
              <a:defRPr/>
            </a:pPr>
            <a:r>
              <a:rPr lang="ru-RU" sz="4000" b="1" i="1" dirty="0">
                <a:solidFill>
                  <a:srgbClr val="FF0000"/>
                </a:solidFill>
                <a:latin typeface="Century Schoolbook" pitchFamily="18" charset="0"/>
                <a:cs typeface="Times New Roman" pitchFamily="18" charset="0"/>
              </a:rPr>
              <a:t>Женский род</a:t>
            </a:r>
            <a:r>
              <a:rPr lang="ru-RU" sz="4000" b="1" i="1" dirty="0">
                <a:solidFill>
                  <a:srgbClr val="0000CC"/>
                </a:solidFill>
                <a:latin typeface="Century Schoolbook" pitchFamily="18" charset="0"/>
                <a:cs typeface="Times New Roman" pitchFamily="18" charset="0"/>
              </a:rPr>
              <a:t> запомню я</a:t>
            </a:r>
          </a:p>
          <a:p>
            <a:pPr algn="ctr">
              <a:lnSpc>
                <a:spcPct val="90000"/>
              </a:lnSpc>
              <a:buNone/>
              <a:defRPr/>
            </a:pPr>
            <a:r>
              <a:rPr lang="ru-RU" sz="4000" b="1" i="1" dirty="0">
                <a:solidFill>
                  <a:srgbClr val="0000CC"/>
                </a:solidFill>
                <a:latin typeface="Century Schoolbook" pitchFamily="18" charset="0"/>
                <a:cs typeface="Times New Roman" pitchFamily="18" charset="0"/>
              </a:rPr>
              <a:t>И скажу: </a:t>
            </a:r>
            <a:r>
              <a:rPr lang="ru-RU" sz="4000" b="1" i="1" dirty="0">
                <a:solidFill>
                  <a:schemeClr val="tx1"/>
                </a:solidFill>
                <a:latin typeface="Century Schoolbook" pitchFamily="18" charset="0"/>
                <a:cs typeface="Times New Roman" pitchFamily="18" charset="0"/>
              </a:rPr>
              <a:t>«Она – моя».</a:t>
            </a:r>
          </a:p>
          <a:p>
            <a:pPr algn="ctr">
              <a:lnSpc>
                <a:spcPct val="90000"/>
              </a:lnSpc>
              <a:buNone/>
              <a:defRPr/>
            </a:pPr>
            <a:r>
              <a:rPr lang="ru-RU" sz="4000" b="1" i="1" dirty="0">
                <a:solidFill>
                  <a:srgbClr val="0000CC"/>
                </a:solidFill>
                <a:latin typeface="Century Schoolbook" pitchFamily="18" charset="0"/>
                <a:cs typeface="Times New Roman" pitchFamily="18" charset="0"/>
              </a:rPr>
              <a:t>И запомню род </a:t>
            </a:r>
            <a:r>
              <a:rPr lang="ru-RU" sz="4000" b="1" i="1" dirty="0">
                <a:solidFill>
                  <a:srgbClr val="FF0000"/>
                </a:solidFill>
                <a:latin typeface="Century Schoolbook" pitchFamily="18" charset="0"/>
                <a:cs typeface="Times New Roman" pitchFamily="18" charset="0"/>
              </a:rPr>
              <a:t>мужской</a:t>
            </a:r>
          </a:p>
          <a:p>
            <a:pPr algn="ctr">
              <a:lnSpc>
                <a:spcPct val="90000"/>
              </a:lnSpc>
              <a:buNone/>
              <a:defRPr/>
            </a:pPr>
            <a:r>
              <a:rPr lang="ru-RU" sz="4000" b="1" i="1" dirty="0">
                <a:solidFill>
                  <a:srgbClr val="0000CC"/>
                </a:solidFill>
                <a:latin typeface="Century Schoolbook" pitchFamily="18" charset="0"/>
                <a:cs typeface="Times New Roman" pitchFamily="18" charset="0"/>
              </a:rPr>
              <a:t>И опять скажу: </a:t>
            </a:r>
            <a:r>
              <a:rPr lang="ru-RU" sz="4000" b="1" i="1" dirty="0">
                <a:solidFill>
                  <a:schemeClr val="tx1"/>
                </a:solidFill>
                <a:latin typeface="Century Schoolbook" pitchFamily="18" charset="0"/>
                <a:cs typeface="Times New Roman" pitchFamily="18" charset="0"/>
              </a:rPr>
              <a:t>«Он - мой».</a:t>
            </a:r>
          </a:p>
          <a:p>
            <a:pPr algn="ctr">
              <a:lnSpc>
                <a:spcPct val="90000"/>
              </a:lnSpc>
              <a:buNone/>
              <a:defRPr/>
            </a:pPr>
            <a:r>
              <a:rPr lang="ru-RU" sz="4000" b="1" i="1" dirty="0">
                <a:solidFill>
                  <a:srgbClr val="FF0000"/>
                </a:solidFill>
                <a:latin typeface="Century Schoolbook" pitchFamily="18" charset="0"/>
                <a:cs typeface="Times New Roman" pitchFamily="18" charset="0"/>
              </a:rPr>
              <a:t>Средний род</a:t>
            </a:r>
            <a:r>
              <a:rPr lang="ru-RU" sz="4000" b="1" i="1" dirty="0">
                <a:solidFill>
                  <a:srgbClr val="0000CC"/>
                </a:solidFill>
                <a:latin typeface="Century Schoolbook" pitchFamily="18" charset="0"/>
                <a:cs typeface="Times New Roman" pitchFamily="18" charset="0"/>
              </a:rPr>
              <a:t> – </a:t>
            </a:r>
            <a:r>
              <a:rPr lang="ru-RU" sz="4000" b="1" i="1" dirty="0">
                <a:solidFill>
                  <a:schemeClr val="tx1"/>
                </a:solidFill>
                <a:latin typeface="Century Schoolbook" pitchFamily="18" charset="0"/>
                <a:cs typeface="Times New Roman" pitchFamily="18" charset="0"/>
              </a:rPr>
              <a:t>оно, моё!</a:t>
            </a:r>
          </a:p>
          <a:p>
            <a:pPr algn="ctr">
              <a:lnSpc>
                <a:spcPct val="90000"/>
              </a:lnSpc>
              <a:buNone/>
              <a:defRPr/>
            </a:pPr>
            <a:r>
              <a:rPr lang="ru-RU" sz="4000" b="1" i="1" dirty="0">
                <a:solidFill>
                  <a:srgbClr val="0000CC"/>
                </a:solidFill>
                <a:latin typeface="Century Schoolbook" pitchFamily="18" charset="0"/>
                <a:cs typeface="Times New Roman" pitchFamily="18" charset="0"/>
              </a:rPr>
              <a:t>Это правило </a:t>
            </a:r>
            <a:r>
              <a:rPr lang="ru-RU" sz="4000" b="1" i="1" dirty="0" smtClean="0">
                <a:solidFill>
                  <a:srgbClr val="0000CC"/>
                </a:solidFill>
                <a:latin typeface="Century Schoolbook" pitchFamily="18" charset="0"/>
                <a:cs typeface="Times New Roman" pitchFamily="18" charset="0"/>
              </a:rPr>
              <a:t>моё!</a:t>
            </a:r>
            <a:endParaRPr lang="ru-RU" sz="4000" b="1" i="1" dirty="0">
              <a:solidFill>
                <a:srgbClr val="0000CC"/>
              </a:solidFill>
              <a:latin typeface="Century Schoolbook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8462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268760"/>
            <a:ext cx="8686800" cy="136815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entury Schoolbook" pitchFamily="18" charset="0"/>
              </a:rPr>
              <a:t>Буквенное обозначение рода</a:t>
            </a:r>
            <a:br>
              <a:rPr lang="ru-RU" sz="4000" b="1" dirty="0" smtClean="0">
                <a:solidFill>
                  <a:srgbClr val="FF0000"/>
                </a:solidFill>
                <a:latin typeface="Century Schoolbook" pitchFamily="18" charset="0"/>
              </a:rPr>
            </a:br>
            <a:endParaRPr lang="ru-RU" sz="4000" b="1" dirty="0">
              <a:solidFill>
                <a:srgbClr val="FF0000"/>
              </a:solidFill>
              <a:latin typeface="Century Schoolbook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636912"/>
            <a:ext cx="8686800" cy="344321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i="1" dirty="0" smtClean="0">
                <a:solidFill>
                  <a:srgbClr val="3333CC"/>
                </a:solidFill>
                <a:latin typeface="Century Schoolbook" pitchFamily="18" charset="0"/>
              </a:rPr>
              <a:t>Мужской род – </a:t>
            </a:r>
            <a:r>
              <a:rPr lang="ru-RU" sz="4000" b="1" i="1" dirty="0" err="1" smtClean="0">
                <a:solidFill>
                  <a:srgbClr val="3333CC"/>
                </a:solidFill>
                <a:latin typeface="Century Schoolbook" pitchFamily="18" charset="0"/>
              </a:rPr>
              <a:t>м.р</a:t>
            </a:r>
            <a:r>
              <a:rPr lang="ru-RU" sz="4000" b="1" i="1" dirty="0" smtClean="0">
                <a:solidFill>
                  <a:srgbClr val="3333CC"/>
                </a:solidFill>
                <a:latin typeface="Century Schoolbook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sz="4000" b="1" i="1" dirty="0" smtClean="0">
                <a:solidFill>
                  <a:srgbClr val="3333CC"/>
                </a:solidFill>
                <a:latin typeface="Century Schoolbook" pitchFamily="18" charset="0"/>
              </a:rPr>
              <a:t>Женский род – </a:t>
            </a:r>
            <a:r>
              <a:rPr lang="ru-RU" sz="4000" b="1" i="1" dirty="0" err="1" smtClean="0">
                <a:solidFill>
                  <a:srgbClr val="3333CC"/>
                </a:solidFill>
                <a:latin typeface="Century Schoolbook" pitchFamily="18" charset="0"/>
              </a:rPr>
              <a:t>ж.р</a:t>
            </a:r>
            <a:r>
              <a:rPr lang="ru-RU" sz="4000" b="1" i="1" dirty="0" smtClean="0">
                <a:solidFill>
                  <a:srgbClr val="3333CC"/>
                </a:solidFill>
                <a:latin typeface="Century Schoolbook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sz="4000" b="1" i="1" dirty="0" smtClean="0">
                <a:solidFill>
                  <a:srgbClr val="3333CC"/>
                </a:solidFill>
                <a:latin typeface="Century Schoolbook" pitchFamily="18" charset="0"/>
              </a:rPr>
              <a:t>Средний род – </a:t>
            </a:r>
            <a:r>
              <a:rPr lang="ru-RU" sz="4000" b="1" i="1" dirty="0" err="1" smtClean="0">
                <a:solidFill>
                  <a:srgbClr val="3333CC"/>
                </a:solidFill>
                <a:latin typeface="Century Schoolbook" pitchFamily="18" charset="0"/>
              </a:rPr>
              <a:t>ср.р</a:t>
            </a:r>
            <a:r>
              <a:rPr lang="ru-RU" sz="4000" b="1" i="1" dirty="0" smtClean="0">
                <a:solidFill>
                  <a:srgbClr val="3333CC"/>
                </a:solidFill>
                <a:latin typeface="Century Schoolbook" pitchFamily="18" charset="0"/>
              </a:rPr>
              <a:t>.</a:t>
            </a:r>
            <a:endParaRPr lang="ru-RU" sz="4000" b="1" i="1" dirty="0">
              <a:solidFill>
                <a:srgbClr val="3333CC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172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Century Schoolbook" pitchFamily="18" charset="0"/>
              </a:rPr>
              <a:t>Физминутка</a:t>
            </a:r>
            <a:endParaRPr lang="ru-RU" sz="6600" b="1" dirty="0">
              <a:solidFill>
                <a:srgbClr val="FF0000"/>
              </a:solidFill>
              <a:latin typeface="Century Schoolbook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204864"/>
            <a:ext cx="8686800" cy="3875261"/>
          </a:xfrm>
        </p:spPr>
        <p:txBody>
          <a:bodyPr/>
          <a:lstStyle/>
          <a:p>
            <a:pPr marL="0" indent="0">
              <a:buNone/>
            </a:pPr>
            <a:endParaRPr lang="ru-RU" sz="4000" b="1" dirty="0" smtClean="0">
              <a:solidFill>
                <a:schemeClr val="tx1"/>
              </a:solidFill>
              <a:latin typeface="Century Schoolbook" pitchFamily="18" charset="0"/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1"/>
                </a:solidFill>
                <a:latin typeface="Century Schoolbook" pitchFamily="18" charset="0"/>
              </a:rPr>
              <a:t>М. р. – топаете.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1"/>
                </a:solidFill>
                <a:latin typeface="Century Schoolbook" pitchFamily="18" charset="0"/>
              </a:rPr>
              <a:t>Ж</a:t>
            </a:r>
            <a:r>
              <a:rPr lang="ru-RU" sz="4000" b="1" dirty="0">
                <a:solidFill>
                  <a:schemeClr val="tx1"/>
                </a:solidFill>
                <a:latin typeface="Century Schoolbook" pitchFamily="18" charset="0"/>
              </a:rPr>
              <a:t>. р. – </a:t>
            </a:r>
            <a:r>
              <a:rPr lang="ru-RU" sz="4000" b="1" dirty="0" smtClean="0">
                <a:solidFill>
                  <a:schemeClr val="tx1"/>
                </a:solidFill>
                <a:latin typeface="Century Schoolbook" pitchFamily="18" charset="0"/>
              </a:rPr>
              <a:t>хлопаете.</a:t>
            </a:r>
            <a:endParaRPr lang="ru-RU" sz="4000" b="1" dirty="0">
              <a:solidFill>
                <a:schemeClr val="tx1"/>
              </a:solidFill>
              <a:latin typeface="Century Schoolbook" pitchFamily="18" charset="0"/>
            </a:endParaRPr>
          </a:p>
          <a:p>
            <a:pPr marL="0" indent="0">
              <a:buNone/>
            </a:pPr>
            <a:r>
              <a:rPr lang="ru-RU" sz="4000" b="1" dirty="0">
                <a:solidFill>
                  <a:schemeClr val="tx1"/>
                </a:solidFill>
                <a:latin typeface="Century Schoolbook" pitchFamily="18" charset="0"/>
              </a:rPr>
              <a:t>Ср. р. – </a:t>
            </a:r>
            <a:r>
              <a:rPr lang="ru-RU" sz="4000" b="1" dirty="0" smtClean="0">
                <a:solidFill>
                  <a:schemeClr val="tx1"/>
                </a:solidFill>
                <a:latin typeface="Century Schoolbook" pitchFamily="18" charset="0"/>
              </a:rPr>
              <a:t>приседаете.</a:t>
            </a:r>
            <a:endParaRPr lang="ru-RU" sz="4000" b="1" dirty="0">
              <a:solidFill>
                <a:schemeClr val="tx1"/>
              </a:solidFill>
              <a:latin typeface="Century Schoolbook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0581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latin typeface="Century Schoolbook" pitchFamily="18" charset="0"/>
              </a:rPr>
              <a:t> </a:t>
            </a:r>
            <a:r>
              <a:rPr lang="ru-RU" sz="4800" b="1" u="sng" dirty="0" smtClean="0">
                <a:latin typeface="Century Schoolbook" pitchFamily="18" charset="0"/>
              </a:rPr>
              <a:t>1 ряд</a:t>
            </a:r>
            <a:r>
              <a:rPr lang="ru-RU" sz="4800" dirty="0" smtClean="0">
                <a:latin typeface="Century Schoolbook" pitchFamily="18" charset="0"/>
              </a:rPr>
              <a:t>        </a:t>
            </a:r>
            <a:r>
              <a:rPr lang="ru-RU" sz="4800" b="1" u="sng" dirty="0" smtClean="0">
                <a:latin typeface="Century Schoolbook" pitchFamily="18" charset="0"/>
              </a:rPr>
              <a:t>2 ряд</a:t>
            </a:r>
            <a:r>
              <a:rPr lang="ru-RU" sz="4800" dirty="0" smtClean="0">
                <a:latin typeface="Century Schoolbook" pitchFamily="18" charset="0"/>
              </a:rPr>
              <a:t>         </a:t>
            </a:r>
            <a:r>
              <a:rPr lang="ru-RU" sz="4800" b="1" u="sng" dirty="0" smtClean="0">
                <a:latin typeface="Century Schoolbook" pitchFamily="18" charset="0"/>
              </a:rPr>
              <a:t>3 ряд</a:t>
            </a:r>
          </a:p>
          <a:p>
            <a:pPr marL="0" indent="0">
              <a:buNone/>
            </a:pPr>
            <a:r>
              <a:rPr lang="ru-RU" sz="4800" dirty="0" smtClean="0">
                <a:latin typeface="Century Schoolbook" pitchFamily="18" charset="0"/>
              </a:rPr>
              <a:t>  </a:t>
            </a:r>
            <a:r>
              <a:rPr lang="ru-RU" sz="6600" dirty="0" err="1" smtClean="0">
                <a:solidFill>
                  <a:srgbClr val="0070C0"/>
                </a:solidFill>
                <a:latin typeface="Century Schoolbook" pitchFamily="18" charset="0"/>
              </a:rPr>
              <a:t>м.р</a:t>
            </a:r>
            <a:r>
              <a:rPr lang="ru-RU" sz="6600" dirty="0" smtClean="0">
                <a:solidFill>
                  <a:srgbClr val="0070C0"/>
                </a:solidFill>
                <a:latin typeface="Century Schoolbook" pitchFamily="18" charset="0"/>
              </a:rPr>
              <a:t>.      </a:t>
            </a:r>
            <a:r>
              <a:rPr lang="ru-RU" sz="6600" dirty="0" err="1" smtClean="0">
                <a:solidFill>
                  <a:srgbClr val="0070C0"/>
                </a:solidFill>
                <a:latin typeface="Century Schoolbook" pitchFamily="18" charset="0"/>
              </a:rPr>
              <a:t>ж.р</a:t>
            </a:r>
            <a:r>
              <a:rPr lang="ru-RU" sz="6600" dirty="0" smtClean="0">
                <a:solidFill>
                  <a:srgbClr val="0070C0"/>
                </a:solidFill>
                <a:latin typeface="Century Schoolbook" pitchFamily="18" charset="0"/>
              </a:rPr>
              <a:t>.       </a:t>
            </a:r>
            <a:r>
              <a:rPr lang="ru-RU" sz="6600" dirty="0" err="1" smtClean="0">
                <a:solidFill>
                  <a:srgbClr val="0070C0"/>
                </a:solidFill>
                <a:latin typeface="Century Schoolbook" pitchFamily="18" charset="0"/>
              </a:rPr>
              <a:t>ср.р</a:t>
            </a:r>
            <a:r>
              <a:rPr lang="ru-RU" sz="6600" dirty="0" smtClean="0">
                <a:solidFill>
                  <a:srgbClr val="0070C0"/>
                </a:solidFill>
                <a:latin typeface="Century Schoolbook" pitchFamily="18" charset="0"/>
              </a:rPr>
              <a:t>.</a:t>
            </a:r>
            <a:endParaRPr lang="ru-RU" sz="6600" dirty="0">
              <a:solidFill>
                <a:srgbClr val="0070C0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3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60" y="0"/>
            <a:ext cx="9180560" cy="6165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738" y="5878461"/>
            <a:ext cx="802655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Century Schoolbook" pitchFamily="18" charset="0"/>
              </a:rPr>
              <a:t>Спасибо за работу!</a:t>
            </a:r>
            <a:endParaRPr lang="ru-RU" sz="6000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734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44824"/>
            <a:ext cx="8964488" cy="2520280"/>
          </a:xfrm>
        </p:spPr>
        <p:txBody>
          <a:bodyPr>
            <a:noAutofit/>
          </a:bodyPr>
          <a:lstStyle/>
          <a:p>
            <a:pPr algn="ctr"/>
            <a:endParaRPr lang="ru-RU" sz="6000" dirty="0" smtClean="0">
              <a:solidFill>
                <a:schemeClr val="tx1"/>
              </a:solidFill>
              <a:latin typeface="Century Schoolbook" pitchFamily="18" charset="0"/>
            </a:endParaRPr>
          </a:p>
          <a:p>
            <a:pPr algn="ctr"/>
            <a:endParaRPr lang="ru-RU" sz="6000" dirty="0">
              <a:solidFill>
                <a:schemeClr val="tx1"/>
              </a:solidFill>
              <a:latin typeface="Century Schoolbook" pitchFamily="18" charset="0"/>
            </a:endParaRPr>
          </a:p>
          <a:p>
            <a:pPr algn="ctr"/>
            <a:endParaRPr lang="ru-RU" sz="6000" dirty="0" smtClean="0">
              <a:solidFill>
                <a:schemeClr val="tx1"/>
              </a:solidFill>
              <a:latin typeface="Century Schoolbook" pitchFamily="18" charset="0"/>
            </a:endParaRPr>
          </a:p>
          <a:p>
            <a:pPr algn="ctr"/>
            <a:endParaRPr lang="ru-RU" sz="6000" dirty="0" smtClean="0">
              <a:solidFill>
                <a:schemeClr val="tx1"/>
              </a:solidFill>
              <a:latin typeface="Century Schoolbook" pitchFamily="18" charset="0"/>
            </a:endParaRPr>
          </a:p>
          <a:p>
            <a:pPr algn="ctr"/>
            <a:endParaRPr lang="ru-RU" sz="6000" dirty="0" smtClean="0">
              <a:solidFill>
                <a:schemeClr val="tx1"/>
              </a:solidFill>
              <a:latin typeface="Century Schoolbook" pitchFamily="18" charset="0"/>
            </a:endParaRPr>
          </a:p>
          <a:p>
            <a:pPr algn="ctr"/>
            <a:endParaRPr lang="ru-RU" sz="6000" dirty="0" smtClean="0">
              <a:solidFill>
                <a:schemeClr val="tx1"/>
              </a:solidFill>
              <a:latin typeface="Century Schoolbook" pitchFamily="18" charset="0"/>
            </a:endParaRPr>
          </a:p>
          <a:p>
            <a:pPr algn="ctr"/>
            <a:r>
              <a:rPr lang="ru-RU" sz="6200" b="1" i="1" dirty="0" smtClean="0">
                <a:solidFill>
                  <a:schemeClr val="tx1"/>
                </a:solidFill>
                <a:latin typeface="Century Schoolbook" pitchFamily="18" charset="0"/>
              </a:rPr>
              <a:t>Двадцатое февраля</a:t>
            </a:r>
          </a:p>
          <a:p>
            <a:pPr algn="ctr"/>
            <a:r>
              <a:rPr lang="ru-RU" sz="6600" b="1" i="1" dirty="0" smtClean="0">
                <a:solidFill>
                  <a:schemeClr val="tx1"/>
                </a:solidFill>
                <a:latin typeface="Century Schoolbook" pitchFamily="18" charset="0"/>
              </a:rPr>
              <a:t>Кла</a:t>
            </a:r>
            <a:r>
              <a:rPr lang="ru-RU" sz="6600" b="1" i="1" u="sng" dirty="0" smtClean="0">
                <a:solidFill>
                  <a:srgbClr val="FF0000"/>
                </a:solidFill>
                <a:latin typeface="Century Schoolbook" pitchFamily="18" charset="0"/>
              </a:rPr>
              <a:t>сс</a:t>
            </a:r>
            <a:r>
              <a:rPr lang="ru-RU" sz="6600" b="1" i="1" dirty="0" smtClean="0">
                <a:solidFill>
                  <a:schemeClr val="tx1"/>
                </a:solidFill>
                <a:latin typeface="Century Schoolbook" pitchFamily="18" charset="0"/>
              </a:rPr>
              <a:t>ная работа</a:t>
            </a:r>
            <a:endParaRPr lang="ru-RU" sz="6600" b="1" i="1" dirty="0">
              <a:solidFill>
                <a:schemeClr val="tx1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42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299391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2492896"/>
            <a:ext cx="84249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latin typeface="Century Schoolbook" pitchFamily="18" charset="0"/>
              </a:rPr>
              <a:t>Найдите лишнюю часть речи</a:t>
            </a:r>
            <a:r>
              <a:rPr lang="ru-RU" sz="4000" b="1" dirty="0" smtClean="0">
                <a:latin typeface="Century Schoolbook" pitchFamily="18" charset="0"/>
              </a:rPr>
              <a:t>.</a:t>
            </a:r>
          </a:p>
          <a:p>
            <a:pPr lvl="0" algn="ctr"/>
            <a:r>
              <a:rPr lang="ru-RU" sz="4000" b="1" dirty="0" smtClean="0">
                <a:latin typeface="Century Schoolbook" pitchFamily="18" charset="0"/>
              </a:rPr>
              <a:t> </a:t>
            </a:r>
            <a:endParaRPr lang="ru-RU" sz="4000" dirty="0">
              <a:latin typeface="Century Schoolbook" pitchFamily="18" charset="0"/>
            </a:endParaRPr>
          </a:p>
          <a:p>
            <a:pPr algn="ctr"/>
            <a:r>
              <a:rPr lang="ru-RU" sz="4000" b="1" i="1" dirty="0">
                <a:solidFill>
                  <a:srgbClr val="3333CC"/>
                </a:solidFill>
                <a:latin typeface="Century Schoolbook" pitchFamily="18" charset="0"/>
              </a:rPr>
              <a:t>Молодость, доброта, деловой</a:t>
            </a:r>
            <a:r>
              <a:rPr lang="ru-RU" sz="4000" b="1" i="1" dirty="0" smtClean="0">
                <a:solidFill>
                  <a:srgbClr val="3333CC"/>
                </a:solidFill>
                <a:latin typeface="Century Schoolbook" pitchFamily="18" charset="0"/>
              </a:rPr>
              <a:t>.</a:t>
            </a:r>
          </a:p>
          <a:p>
            <a:pPr algn="ctr"/>
            <a:r>
              <a:rPr lang="ru-RU" sz="4000" b="1" i="1" dirty="0" smtClean="0">
                <a:latin typeface="Century Schoolbook" pitchFamily="18" charset="0"/>
              </a:rPr>
              <a:t> </a:t>
            </a:r>
            <a:endParaRPr lang="ru-RU" sz="4000" b="1" i="1" dirty="0">
              <a:latin typeface="Century Schoolbook" pitchFamily="18" charset="0"/>
            </a:endParaRP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Century Schoolbook" pitchFamily="18" charset="0"/>
              </a:rPr>
              <a:t>Друг, написать, Париж</a:t>
            </a:r>
            <a:r>
              <a:rPr lang="ru-RU" sz="4000" i="1" dirty="0">
                <a:solidFill>
                  <a:srgbClr val="FF0000"/>
                </a:solidFill>
                <a:latin typeface="Century Schoolbook" pitchFamily="18" charset="0"/>
              </a:rPr>
              <a:t>. </a:t>
            </a:r>
            <a:endParaRPr lang="ru-RU" sz="4000" i="1" dirty="0" smtClean="0">
              <a:solidFill>
                <a:srgbClr val="FF0000"/>
              </a:solidFill>
              <a:latin typeface="Century Schoolbook" pitchFamily="18" charset="0"/>
            </a:endParaRPr>
          </a:p>
          <a:p>
            <a:pPr algn="ctr"/>
            <a:endParaRPr lang="ru-RU" sz="4000" dirty="0">
              <a:latin typeface="Century Schoolbook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300192" y="4149080"/>
            <a:ext cx="2428875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987824" y="5373216"/>
            <a:ext cx="2428875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133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5739"/>
            <a:ext cx="9144000" cy="6741368"/>
          </a:xfrm>
          <a:prstGeom prst="round2Diag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89387"/>
            <a:ext cx="18415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899327"/>
            <a:ext cx="18415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797224"/>
            <a:ext cx="18415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348" y="1892385"/>
            <a:ext cx="18415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797224"/>
            <a:ext cx="18415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4314" y="1892385"/>
            <a:ext cx="18415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4105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0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19872" y="2204864"/>
            <a:ext cx="143067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rgbClr val="FF0000"/>
                </a:solidFill>
                <a:latin typeface="Century Schoolbook" pitchFamily="18" charset="0"/>
              </a:rPr>
              <a:t>Кто?</a:t>
            </a:r>
          </a:p>
          <a:p>
            <a:pPr algn="ctr"/>
            <a:r>
              <a:rPr lang="ru-RU" sz="3500" b="1" dirty="0" smtClean="0">
                <a:solidFill>
                  <a:srgbClr val="FF0000"/>
                </a:solidFill>
                <a:latin typeface="Century Schoolbook" pitchFamily="18" charset="0"/>
              </a:rPr>
              <a:t>Что?</a:t>
            </a:r>
            <a:endParaRPr lang="ru-RU" sz="3500" b="1" dirty="0">
              <a:solidFill>
                <a:srgbClr val="FF0000"/>
              </a:solidFill>
              <a:latin typeface="Century Schoolbook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44824"/>
            <a:ext cx="1963737" cy="210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213" y="2215400"/>
            <a:ext cx="1858963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679" y="5085184"/>
            <a:ext cx="1963737" cy="137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085184"/>
            <a:ext cx="2341563" cy="137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869160"/>
            <a:ext cx="18415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49" y="1432326"/>
            <a:ext cx="2955405" cy="3004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9152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80928"/>
            <a:ext cx="8686800" cy="3711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1115616" y="2852936"/>
            <a:ext cx="5699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eaLnBrk="1" hangingPunct="1"/>
            <a:r>
              <a:rPr lang="ru-RU" sz="540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66529" y="2868956"/>
            <a:ext cx="5603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eaLnBrk="1" hangingPunct="1"/>
            <a:r>
              <a:rPr lang="ru-RU" sz="5400">
                <a:solidFill>
                  <a:srgbClr val="FF0000"/>
                </a:solidFill>
              </a:rPr>
              <a:t>я</a:t>
            </a: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6444208" y="2873286"/>
            <a:ext cx="5699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eaLnBrk="1" hangingPunct="1"/>
            <a:r>
              <a:rPr lang="ru-RU" sz="540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1210230" y="4077072"/>
            <a:ext cx="5699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eaLnBrk="1" hangingPunct="1"/>
            <a:r>
              <a:rPr lang="ru-RU" sz="5400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4542045" y="4077071"/>
            <a:ext cx="5699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eaLnBrk="1" hangingPunct="1"/>
            <a:r>
              <a:rPr lang="ru-RU" sz="5400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2090841" y="5233455"/>
            <a:ext cx="5445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eaLnBrk="1" hangingPunct="1"/>
            <a:r>
              <a:rPr lang="ru-RU" sz="5400" dirty="0">
                <a:solidFill>
                  <a:srgbClr val="FF0000"/>
                </a:solidFill>
              </a:rPr>
              <a:t>ь</a:t>
            </a:r>
          </a:p>
        </p:txBody>
      </p:sp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4457785" y="5221765"/>
            <a:ext cx="13382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eaLnBrk="1" hangingPunct="1"/>
            <a:r>
              <a:rPr lang="ru-RU" sz="5400" dirty="0" err="1">
                <a:solidFill>
                  <a:srgbClr val="FF0000"/>
                </a:solidFill>
              </a:rPr>
              <a:t>о_о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52" y="404664"/>
            <a:ext cx="3235867" cy="2487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177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5747469"/>
          </a:xfrm>
        </p:spPr>
        <p:txBody>
          <a:bodyPr/>
          <a:lstStyle/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r>
              <a:rPr lang="ru-RU" sz="4000" b="1" dirty="0" smtClean="0">
                <a:latin typeface="Century Schoolbook" pitchFamily="18" charset="0"/>
              </a:rPr>
              <a:t>  </a:t>
            </a:r>
          </a:p>
          <a:p>
            <a:pPr marL="0" indent="0" algn="just">
              <a:buNone/>
            </a:pPr>
            <a:r>
              <a:rPr lang="ru-RU" sz="4000" b="1" dirty="0">
                <a:latin typeface="Century Schoolbook" pitchFamily="18" charset="0"/>
              </a:rPr>
              <a:t> </a:t>
            </a:r>
            <a:r>
              <a:rPr lang="ru-RU" sz="4000" b="1" dirty="0" smtClean="0">
                <a:latin typeface="Century Schoolbook" pitchFamily="18" charset="0"/>
              </a:rPr>
              <a:t> Она               Он                 Оно</a:t>
            </a:r>
            <a:endParaRPr lang="ru-RU" sz="4000" b="1" dirty="0">
              <a:latin typeface="Century Schoolbook" pitchFamily="18" charset="0"/>
            </a:endParaRPr>
          </a:p>
          <a:p>
            <a:pPr marL="0" indent="0" algn="just">
              <a:buNone/>
            </a:pPr>
            <a:r>
              <a:rPr lang="ru-RU" sz="3600" i="1" dirty="0" smtClean="0">
                <a:latin typeface="Century Schoolbook" pitchFamily="18" charset="0"/>
              </a:rPr>
              <a:t> </a:t>
            </a:r>
            <a:r>
              <a:rPr lang="ru-RU" sz="3600" i="1" dirty="0" smtClean="0">
                <a:solidFill>
                  <a:schemeClr val="tx1"/>
                </a:solidFill>
                <a:latin typeface="Century Schoolbook" pitchFamily="18" charset="0"/>
              </a:rPr>
              <a:t>лопата            заяц                 </a:t>
            </a:r>
            <a:r>
              <a:rPr lang="ru-RU" sz="3600" i="1" dirty="0">
                <a:solidFill>
                  <a:schemeClr val="tx1"/>
                </a:solidFill>
                <a:latin typeface="Century Schoolbook" pitchFamily="18" charset="0"/>
              </a:rPr>
              <a:t>письмо</a:t>
            </a:r>
            <a:endParaRPr lang="ru-RU" sz="3600" dirty="0">
              <a:solidFill>
                <a:schemeClr val="tx1"/>
              </a:solidFill>
              <a:latin typeface="Century Schoolbook" pitchFamily="18" charset="0"/>
            </a:endParaRPr>
          </a:p>
          <a:p>
            <a:pPr marL="0" indent="0" algn="just">
              <a:buNone/>
            </a:pPr>
            <a:r>
              <a:rPr lang="ru-RU" sz="3600" i="1" dirty="0" smtClean="0">
                <a:solidFill>
                  <a:schemeClr val="tx1"/>
                </a:solidFill>
                <a:latin typeface="Century Schoolbook" pitchFamily="18" charset="0"/>
              </a:rPr>
              <a:t> газета             воробей  </a:t>
            </a:r>
            <a:endParaRPr lang="ru-RU" sz="3600" dirty="0">
              <a:solidFill>
                <a:schemeClr val="tx1"/>
              </a:solidFill>
              <a:latin typeface="Century Schoolbook" pitchFamily="18" charset="0"/>
            </a:endParaRPr>
          </a:p>
          <a:p>
            <a:pPr marL="0" indent="0" algn="just">
              <a:buNone/>
            </a:pPr>
            <a:r>
              <a:rPr lang="ru-RU" sz="3600" i="1" dirty="0" smtClean="0">
                <a:solidFill>
                  <a:schemeClr val="tx1"/>
                </a:solidFill>
                <a:latin typeface="Century Schoolbook" pitchFamily="18" charset="0"/>
              </a:rPr>
              <a:t> Москва</a:t>
            </a:r>
            <a:endParaRPr lang="ru-RU" sz="3600" dirty="0">
              <a:solidFill>
                <a:schemeClr val="tx1"/>
              </a:solidFill>
              <a:latin typeface="Century Schoolbook" pitchFamily="18" charset="0"/>
            </a:endParaRPr>
          </a:p>
          <a:p>
            <a:pPr marL="0" indent="0" algn="just">
              <a:buNone/>
            </a:pPr>
            <a:r>
              <a:rPr lang="ru-RU" sz="3600" i="1" dirty="0" smtClean="0">
                <a:solidFill>
                  <a:schemeClr val="tx1"/>
                </a:solidFill>
                <a:latin typeface="Century Schoolbook" pitchFamily="18" charset="0"/>
              </a:rPr>
              <a:t> ворона</a:t>
            </a:r>
            <a:endParaRPr lang="ru-RU" sz="3600" dirty="0">
              <a:solidFill>
                <a:schemeClr val="tx1"/>
              </a:solidFill>
              <a:latin typeface="Century Schoolbook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66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7030A0"/>
                </a:solidFill>
                <a:latin typeface="Century Schoolbook" pitchFamily="18" charset="0"/>
                <a:cs typeface="Arial" pitchFamily="34" charset="0"/>
              </a:rPr>
              <a:t>Отгадай ребус</a:t>
            </a:r>
            <a:endParaRPr lang="ru-RU" sz="4000" dirty="0">
              <a:solidFill>
                <a:srgbClr val="7030A0"/>
              </a:solidFill>
              <a:latin typeface="Century Schoolbook" pitchFamily="18" charset="0"/>
            </a:endParaRPr>
          </a:p>
        </p:txBody>
      </p:sp>
      <p:pic>
        <p:nvPicPr>
          <p:cNvPr id="4" name="Picture 3" descr="F:\Новая папка\шарф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8"/>
            <a:ext cx="2088232" cy="2762250"/>
          </a:xfrm>
          <a:prstGeom prst="rect">
            <a:avLst/>
          </a:prstGeom>
          <a:noFill/>
          <a:ln>
            <a:solidFill>
              <a:srgbClr val="00808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692696"/>
            <a:ext cx="86754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Century Schoolbook" pitchFamily="18" charset="0"/>
                <a:cs typeface="Arial" pitchFamily="34" charset="0"/>
              </a:rPr>
              <a:t>,,</a:t>
            </a:r>
            <a:endParaRPr lang="ru-RU" sz="9600" dirty="0">
              <a:latin typeface="Century Schoolbook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692696"/>
            <a:ext cx="52610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Century Schoolbook" pitchFamily="18" charset="0"/>
                <a:cs typeface="Arial" pitchFamily="34" charset="0"/>
              </a:rPr>
              <a:t>,</a:t>
            </a:r>
            <a:endParaRPr lang="ru-RU" sz="9600" dirty="0">
              <a:latin typeface="Century Schoolbook" pitchFamily="18" charset="0"/>
            </a:endParaRPr>
          </a:p>
        </p:txBody>
      </p:sp>
      <p:pic>
        <p:nvPicPr>
          <p:cNvPr id="7" name="Picture 2" descr="F:\Новая папка\кот.jpg"/>
          <p:cNvPicPr>
            <a:picLocks noChangeAspect="1" noChangeArrowheads="1"/>
          </p:cNvPicPr>
          <p:nvPr/>
        </p:nvPicPr>
        <p:blipFill>
          <a:blip r:embed="rId3" cstate="print"/>
          <a:srcRect l="6977" r="18605"/>
          <a:stretch>
            <a:fillRect/>
          </a:stretch>
        </p:blipFill>
        <p:spPr bwMode="auto">
          <a:xfrm>
            <a:off x="3409511" y="1700808"/>
            <a:ext cx="2324975" cy="2747698"/>
          </a:xfrm>
          <a:prstGeom prst="rect">
            <a:avLst/>
          </a:prstGeom>
          <a:noFill/>
          <a:ln>
            <a:solidFill>
              <a:srgbClr val="008080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3409511" y="720374"/>
            <a:ext cx="52610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Century Schoolbook" pitchFamily="18" charset="0"/>
                <a:cs typeface="Arial" pitchFamily="34" charset="0"/>
              </a:rPr>
              <a:t>,</a:t>
            </a:r>
            <a:endParaRPr lang="ru-RU" sz="9600" dirty="0">
              <a:latin typeface="Century Schoolbook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08380" y="692696"/>
            <a:ext cx="52610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Century Schoolbook" pitchFamily="18" charset="0"/>
                <a:cs typeface="Arial" pitchFamily="34" charset="0"/>
              </a:rPr>
              <a:t>,</a:t>
            </a:r>
            <a:endParaRPr lang="ru-RU" sz="9600" dirty="0">
              <a:latin typeface="Century Schoolbook" pitchFamily="18" charset="0"/>
            </a:endParaRPr>
          </a:p>
        </p:txBody>
      </p:sp>
      <p:pic>
        <p:nvPicPr>
          <p:cNvPr id="10" name="Picture 2" descr="F:\Новая папка\дом.jpg"/>
          <p:cNvPicPr>
            <a:picLocks noChangeAspect="1" noChangeArrowheads="1"/>
          </p:cNvPicPr>
          <p:nvPr/>
        </p:nvPicPr>
        <p:blipFill>
          <a:blip r:embed="rId4" cstate="print"/>
          <a:srcRect l="8261" r="4994" b="6977"/>
          <a:stretch>
            <a:fillRect/>
          </a:stretch>
        </p:blipFill>
        <p:spPr bwMode="auto">
          <a:xfrm>
            <a:off x="6372200" y="1700808"/>
            <a:ext cx="2357453" cy="2714644"/>
          </a:xfrm>
          <a:prstGeom prst="rect">
            <a:avLst/>
          </a:prstGeom>
          <a:noFill/>
          <a:ln>
            <a:solidFill>
              <a:srgbClr val="008080"/>
            </a:solidFill>
          </a:ln>
        </p:spPr>
      </p:pic>
      <p:sp>
        <p:nvSpPr>
          <p:cNvPr id="11" name="Прямоугольник 10"/>
          <p:cNvSpPr/>
          <p:nvPr/>
        </p:nvSpPr>
        <p:spPr>
          <a:xfrm>
            <a:off x="7677441" y="692665"/>
            <a:ext cx="52610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Century Schoolbook" pitchFamily="18" charset="0"/>
                <a:cs typeface="Arial" pitchFamily="34" charset="0"/>
              </a:rPr>
              <a:t>,</a:t>
            </a:r>
            <a:endParaRPr lang="ru-RU" sz="9600" dirty="0">
              <a:latin typeface="Century Schoolbook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203547" y="706457"/>
            <a:ext cx="52610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Century Schoolbook" pitchFamily="18" charset="0"/>
                <a:cs typeface="Arial" pitchFamily="34" charset="0"/>
              </a:rPr>
              <a:t>,</a:t>
            </a:r>
            <a:endParaRPr lang="ru-RU" sz="9600" dirty="0">
              <a:latin typeface="Century Schoolbook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30688" y="5517232"/>
            <a:ext cx="874470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i="1" dirty="0" err="1" smtClean="0">
                <a:solidFill>
                  <a:srgbClr val="00B451"/>
                </a:solidFill>
                <a:latin typeface="Century Schoolbook" pitchFamily="18" charset="0"/>
                <a:cs typeface="Arial" pitchFamily="34" charset="0"/>
              </a:rPr>
              <a:t>ша</a:t>
            </a:r>
            <a:r>
              <a:rPr lang="ru-RU" sz="4800" b="1" i="1" dirty="0" err="1" smtClean="0">
                <a:latin typeface="Century Schoolbook" pitchFamily="18" charset="0"/>
                <a:cs typeface="Arial" pitchFamily="34" charset="0"/>
              </a:rPr>
              <a:t>Р</a:t>
            </a:r>
            <a:r>
              <a:rPr lang="ru-RU" sz="4800" b="1" i="1" dirty="0" err="1" smtClean="0">
                <a:solidFill>
                  <a:srgbClr val="00B451"/>
                </a:solidFill>
                <a:latin typeface="Century Schoolbook" pitchFamily="18" charset="0"/>
                <a:cs typeface="Arial" pitchFamily="34" charset="0"/>
              </a:rPr>
              <a:t>ф</a:t>
            </a:r>
            <a:r>
              <a:rPr lang="ru-RU" sz="4800" b="1" i="1" dirty="0" smtClean="0">
                <a:solidFill>
                  <a:srgbClr val="00B451"/>
                </a:solidFill>
                <a:latin typeface="Century Schoolbook" pitchFamily="18" charset="0"/>
                <a:cs typeface="Arial" pitchFamily="34" charset="0"/>
              </a:rPr>
              <a:t> + </a:t>
            </a:r>
            <a:r>
              <a:rPr lang="ru-RU" sz="4800" b="1" i="1" dirty="0" err="1" smtClean="0">
                <a:solidFill>
                  <a:srgbClr val="00B451"/>
                </a:solidFill>
                <a:latin typeface="Century Schoolbook" pitchFamily="18" charset="0"/>
                <a:cs typeface="Arial" pitchFamily="34" charset="0"/>
              </a:rPr>
              <a:t>к</a:t>
            </a:r>
            <a:r>
              <a:rPr lang="ru-RU" sz="4800" b="1" i="1" dirty="0" err="1" smtClean="0">
                <a:latin typeface="Century Schoolbook" pitchFamily="18" charset="0"/>
                <a:cs typeface="Arial" pitchFamily="34" charset="0"/>
              </a:rPr>
              <a:t>О</a:t>
            </a:r>
            <a:r>
              <a:rPr lang="ru-RU" sz="4800" b="1" i="1" dirty="0" err="1" smtClean="0">
                <a:solidFill>
                  <a:srgbClr val="00B451"/>
                </a:solidFill>
                <a:latin typeface="Century Schoolbook" pitchFamily="18" charset="0"/>
                <a:cs typeface="Arial" pitchFamily="34" charset="0"/>
              </a:rPr>
              <a:t>т</a:t>
            </a:r>
            <a:r>
              <a:rPr lang="ru-RU" sz="4800" b="1" i="1" dirty="0" smtClean="0">
                <a:solidFill>
                  <a:srgbClr val="00B451"/>
                </a:solidFill>
                <a:latin typeface="Century Schoolbook" pitchFamily="18" charset="0"/>
                <a:cs typeface="Arial" pitchFamily="34" charset="0"/>
              </a:rPr>
              <a:t> + </a:t>
            </a:r>
            <a:r>
              <a:rPr lang="ru-RU" sz="4800" b="1" i="1" dirty="0" smtClean="0">
                <a:latin typeface="Century Schoolbook" pitchFamily="18" charset="0"/>
                <a:cs typeface="Arial" pitchFamily="34" charset="0"/>
              </a:rPr>
              <a:t>Д</a:t>
            </a:r>
            <a:r>
              <a:rPr lang="ru-RU" sz="4800" b="1" i="1" dirty="0" smtClean="0">
                <a:solidFill>
                  <a:srgbClr val="00B451"/>
                </a:solidFill>
                <a:latin typeface="Century Schoolbook" pitchFamily="18" charset="0"/>
                <a:cs typeface="Arial" pitchFamily="34" charset="0"/>
              </a:rPr>
              <a:t>ом = </a:t>
            </a:r>
            <a:r>
              <a:rPr lang="ru-RU" sz="4800" b="1" i="1" dirty="0" smtClean="0">
                <a:latin typeface="Century Schoolbook" pitchFamily="18" charset="0"/>
                <a:cs typeface="Arial" pitchFamily="34" charset="0"/>
              </a:rPr>
              <a:t>РОД</a:t>
            </a:r>
            <a:endParaRPr lang="ru-RU" sz="4800" b="1" i="1" dirty="0">
              <a:latin typeface="Century Schoolbook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173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9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80728"/>
            <a:ext cx="8686800" cy="2160240"/>
          </a:xfrm>
        </p:spPr>
        <p:txBody>
          <a:bodyPr>
            <a:noAutofit/>
          </a:bodyPr>
          <a:lstStyle/>
          <a:p>
            <a:pPr algn="ctr"/>
            <a:r>
              <a:rPr lang="ru-RU" sz="4400" b="1" u="sng" dirty="0" smtClean="0">
                <a:solidFill>
                  <a:schemeClr val="tx1"/>
                </a:solidFill>
                <a:latin typeface="Century Schoolbook" pitchFamily="18" charset="0"/>
              </a:rPr>
              <a:t>Тема урока</a:t>
            </a:r>
            <a:r>
              <a:rPr lang="ru-RU" sz="4400" b="1" dirty="0" smtClean="0">
                <a:solidFill>
                  <a:schemeClr val="tx1"/>
                </a:solidFill>
                <a:latin typeface="Century Schoolbook" pitchFamily="18" charset="0"/>
              </a:rPr>
              <a:t>: </a:t>
            </a:r>
            <a:br>
              <a:rPr lang="ru-RU" sz="4400" b="1" dirty="0" smtClean="0">
                <a:solidFill>
                  <a:schemeClr val="tx1"/>
                </a:solidFill>
                <a:latin typeface="Century Schoolbook" pitchFamily="18" charset="0"/>
              </a:rPr>
            </a:br>
            <a:r>
              <a:rPr lang="ru-RU" sz="4400" b="1" dirty="0" smtClean="0">
                <a:solidFill>
                  <a:schemeClr val="tx1"/>
                </a:solidFill>
                <a:latin typeface="Century Schoolbook" pitchFamily="18" charset="0"/>
              </a:rPr>
              <a:t>Род имён существительных</a:t>
            </a:r>
            <a:endParaRPr lang="ru-RU" sz="4400" b="1" dirty="0">
              <a:solidFill>
                <a:schemeClr val="tx1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720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308</TotalTime>
  <Words>190</Words>
  <Application>Microsoft Office PowerPoint</Application>
  <PresentationFormat>Экран (4:3)</PresentationFormat>
  <Paragraphs>61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Отгадай ребус</vt:lpstr>
      <vt:lpstr>Тема урока:  Род имён существительных</vt:lpstr>
      <vt:lpstr>Презентация PowerPoint</vt:lpstr>
      <vt:lpstr>Презентация PowerPoint</vt:lpstr>
      <vt:lpstr>Презентация PowerPoint</vt:lpstr>
      <vt:lpstr>Буквенное обозначение рода </vt:lpstr>
      <vt:lpstr>Физминутка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Катька</dc:creator>
  <cp:lastModifiedBy>Катька</cp:lastModifiedBy>
  <cp:revision>30</cp:revision>
  <dcterms:created xsi:type="dcterms:W3CDTF">2017-03-27T14:41:10Z</dcterms:created>
  <dcterms:modified xsi:type="dcterms:W3CDTF">2017-04-05T15:34:24Z</dcterms:modified>
</cp:coreProperties>
</file>