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60" r:id="rId5"/>
    <p:sldId id="261" r:id="rId6"/>
    <p:sldId id="262" r:id="rId7"/>
    <p:sldId id="264" r:id="rId8"/>
    <p:sldId id="269" r:id="rId9"/>
    <p:sldId id="273" r:id="rId10"/>
    <p:sldId id="272" r:id="rId11"/>
    <p:sldId id="274" r:id="rId12"/>
    <p:sldId id="275" r:id="rId13"/>
    <p:sldId id="276" r:id="rId14"/>
    <p:sldId id="266" r:id="rId15"/>
    <p:sldId id="270" r:id="rId16"/>
    <p:sldId id="271" r:id="rId17"/>
    <p:sldId id="278" r:id="rId18"/>
    <p:sldId id="277" r:id="rId19"/>
    <p:sldId id="279" r:id="rId20"/>
    <p:sldId id="280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FF99"/>
    <a:srgbClr val="66FFFF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306CF-6C7A-4744-B982-88A8657C82A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3FF77-B088-4FCC-9A9A-0747C5D24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5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8DFF2C9E-3B2D-48F4-A15F-64B7FC72C506}" type="slidenum">
              <a:rPr lang="ru-RU" altLang="ru-RU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605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51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40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43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7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4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17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1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8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28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FF"/>
            </a:gs>
            <a:gs pos="25000">
              <a:srgbClr val="CCFFFF"/>
            </a:gs>
            <a:gs pos="100000">
              <a:srgbClr val="FFFF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73E7E-95FE-40A6-8B7D-245DCA33BD2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D8E08-83E4-4B12-8E42-2EB1A75E7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88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30.wmf"/><Relationship Id="rId3" Type="http://schemas.openxmlformats.org/officeDocument/2006/relationships/oleObject" Target="../embeddings/oleObject25.bin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30.bin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7.w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2.bin"/><Relationship Id="rId10" Type="http://schemas.openxmlformats.org/officeDocument/2006/relationships/oleObject" Target="../embeddings/oleObject29.bin"/><Relationship Id="rId19" Type="http://schemas.openxmlformats.org/officeDocument/2006/relationships/oleObject" Target="../embeddings/oleObject34.bin"/><Relationship Id="rId4" Type="http://schemas.openxmlformats.org/officeDocument/2006/relationships/image" Target="../media/image24.wmf"/><Relationship Id="rId9" Type="http://schemas.openxmlformats.org/officeDocument/2006/relationships/image" Target="../media/image26.wmf"/><Relationship Id="rId14" Type="http://schemas.openxmlformats.org/officeDocument/2006/relationships/image" Target="../media/image28.w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052736"/>
            <a:ext cx="556594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Одночлен.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Стандартный вид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одночлена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67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Степенью одночлена </a:t>
            </a:r>
            <a:r>
              <a:rPr lang="ru-RU" sz="2400" b="1" dirty="0" smtClean="0"/>
              <a:t>стандартного вида называют сумму показателей степеней, входящих в него переменных. Если одночлен представляет собой число, </a:t>
            </a:r>
            <a:r>
              <a:rPr lang="ru-RU" sz="2400" b="1" dirty="0"/>
              <a:t>о</a:t>
            </a:r>
            <a:r>
              <a:rPr lang="ru-RU" sz="2400" b="1" dirty="0" smtClean="0"/>
              <a:t>тличное от нуля, то его степень равна нулю.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116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2.</a:t>
            </a:r>
          </a:p>
          <a:p>
            <a:r>
              <a:rPr lang="ru-RU" sz="2400" b="1" dirty="0" smtClean="0"/>
              <a:t>Представьте одночлен в стандартном виде и определите его степень.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773131"/>
              </p:ext>
            </p:extLst>
          </p:nvPr>
        </p:nvGraphicFramePr>
        <p:xfrm>
          <a:off x="2339752" y="2204864"/>
          <a:ext cx="3947601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4" name="Формула" r:id="rId3" imgW="1726920" imgH="1638000" progId="Equation.3">
                  <p:embed/>
                </p:oleObj>
              </mc:Choice>
              <mc:Fallback>
                <p:oleObj name="Формула" r:id="rId3" imgW="1726920" imgH="163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9752" y="2204864"/>
                        <a:ext cx="3947601" cy="3744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71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2.</a:t>
            </a:r>
          </a:p>
          <a:p>
            <a:r>
              <a:rPr lang="ru-RU" sz="2400" b="1" dirty="0" smtClean="0"/>
              <a:t>Представьте одночлен в стандартном виде и определите его степень.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09998"/>
              </p:ext>
            </p:extLst>
          </p:nvPr>
        </p:nvGraphicFramePr>
        <p:xfrm>
          <a:off x="1907704" y="2348880"/>
          <a:ext cx="5632450" cy="324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Формула" r:id="rId3" imgW="2463480" imgH="1422360" progId="Equation.3">
                  <p:embed/>
                </p:oleObj>
              </mc:Choice>
              <mc:Fallback>
                <p:oleObj name="Формула" r:id="rId3" imgW="2463480" imgH="1422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2348880"/>
                        <a:ext cx="5632450" cy="324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673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2.</a:t>
            </a:r>
          </a:p>
          <a:p>
            <a:r>
              <a:rPr lang="ru-RU" sz="2400" b="1" dirty="0" smtClean="0"/>
              <a:t>Представьте одночлен в стандартном виде и определите его степень.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22631"/>
              </p:ext>
            </p:extLst>
          </p:nvPr>
        </p:nvGraphicFramePr>
        <p:xfrm>
          <a:off x="2123728" y="2492896"/>
          <a:ext cx="4470400" cy="307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Формула" r:id="rId3" imgW="1955520" imgH="1346040" progId="Equation.3">
                  <p:embed/>
                </p:oleObj>
              </mc:Choice>
              <mc:Fallback>
                <p:oleObj name="Формула" r:id="rId3" imgW="1955520" imgH="1346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92896"/>
                        <a:ext cx="4470400" cy="307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95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</a:t>
            </a:r>
            <a:r>
              <a:rPr lang="ru-RU" sz="2400" b="1" dirty="0">
                <a:solidFill>
                  <a:srgbClr val="C00000"/>
                </a:solidFill>
              </a:rPr>
              <a:t>3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Найдите значение одночлена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265230"/>
              </p:ext>
            </p:extLst>
          </p:nvPr>
        </p:nvGraphicFramePr>
        <p:xfrm>
          <a:off x="1331640" y="2060848"/>
          <a:ext cx="40195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Формула" r:id="rId3" imgW="1968480" imgH="634680" progId="Equation.3">
                  <p:embed/>
                </p:oleObj>
              </mc:Choice>
              <mc:Fallback>
                <p:oleObj name="Формула" r:id="rId3" imgW="19684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640" y="2060848"/>
                        <a:ext cx="401955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99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</a:t>
            </a:r>
            <a:r>
              <a:rPr lang="en-US" sz="2400" b="1" dirty="0" smtClean="0">
                <a:solidFill>
                  <a:srgbClr val="C00000"/>
                </a:solidFill>
              </a:rPr>
              <a:t>3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Найдите значение одночлена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611662"/>
              </p:ext>
            </p:extLst>
          </p:nvPr>
        </p:nvGraphicFramePr>
        <p:xfrm>
          <a:off x="1043608" y="2060848"/>
          <a:ext cx="574992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5" name="Формула" r:id="rId3" imgW="2286000" imgH="482400" progId="Equation.3">
                  <p:embed/>
                </p:oleObj>
              </mc:Choice>
              <mc:Fallback>
                <p:oleObj name="Формула" r:id="rId3" imgW="228600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060848"/>
                        <a:ext cx="5749925" cy="121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62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</a:t>
            </a:r>
            <a:r>
              <a:rPr lang="en-US" sz="2400" b="1" dirty="0" smtClean="0">
                <a:solidFill>
                  <a:srgbClr val="C00000"/>
                </a:solidFill>
              </a:rPr>
              <a:t>3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Найдите значение одночлена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75656" y="1916832"/>
                <a:ext cx="6192688" cy="2347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2)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−3,2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</a:rPr>
                      <m:t>.</m:t>
                    </m:r>
                  </m:oMath>
                </a14:m>
                <a:endParaRPr lang="ru-RU" sz="2400" b="0" dirty="0" smtClean="0"/>
              </a:p>
              <a:p>
                <a:endParaRPr lang="en-US" sz="2400" b="0" dirty="0" smtClean="0"/>
              </a:p>
              <a:p>
                <a:r>
                  <a:rPr lang="ru-RU" sz="2400" i="1" dirty="0" smtClean="0"/>
                  <a:t>Если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 , </m:t>
                    </m:r>
                    <m:r>
                      <a:rPr lang="en-US" sz="2400" b="0" i="1" smtClean="0">
                        <a:latin typeface="Cambria Math"/>
                      </a:rPr>
                      <m:t>𝑏</m:t>
                    </m:r>
                    <m:r>
                      <a:rPr lang="en-US" sz="2400" b="0" i="1" smtClean="0">
                        <a:latin typeface="Cambria Math"/>
                      </a:rPr>
                      <m:t>=−1,    </m:t>
                    </m:r>
                  </m:oMath>
                </a14:m>
                <a:r>
                  <a:rPr lang="ru-RU" sz="2400" i="1" dirty="0" smtClean="0"/>
                  <a:t>то</a:t>
                </a:r>
              </a:p>
              <a:p>
                <a:endParaRPr lang="ru-RU" sz="2400" i="1" dirty="0"/>
              </a:p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−3,2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=−3,2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24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ru-RU" sz="2400" b="0" i="1" smtClean="0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=0,8</m:t>
                    </m:r>
                  </m:oMath>
                </a14:m>
                <a:r>
                  <a:rPr lang="ru-RU" sz="2400" i="1" dirty="0" smtClean="0"/>
                  <a:t>.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916832"/>
                <a:ext cx="6192688" cy="2347566"/>
              </a:xfrm>
              <a:prstGeom prst="rect">
                <a:avLst/>
              </a:prstGeom>
              <a:blipFill rotWithShape="1">
                <a:blip r:embed="rId2"/>
                <a:stretch>
                  <a:fillRect l="-1476" t="-2073" b="-10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79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Задача 1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Ширина прямоугольника</a:t>
            </a:r>
            <a:r>
              <a:rPr lang="en-US" sz="2400" b="1" dirty="0" smtClean="0"/>
              <a:t> m</a:t>
            </a:r>
            <a:r>
              <a:rPr lang="ru-RU" sz="2400" b="1" dirty="0" smtClean="0"/>
              <a:t> см, а длина в 7 раз больше ширины. Найдите площадь прямоугольника.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129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Задача 1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Ширина прямоугольника</a:t>
            </a:r>
            <a:r>
              <a:rPr lang="en-US" sz="2400" b="1" dirty="0" smtClean="0"/>
              <a:t> m</a:t>
            </a:r>
            <a:r>
              <a:rPr lang="ru-RU" sz="2400" b="1" dirty="0" smtClean="0"/>
              <a:t> см, а длина в 7 раз больше ширины. Найдите площадь прямоугольника.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2636912"/>
            <a:ext cx="2952328" cy="151216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46085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Если ширина прямоугольника </a:t>
            </a:r>
            <a:r>
              <a:rPr lang="en-US" sz="2000" b="1" dirty="0" smtClean="0"/>
              <a:t>m </a:t>
            </a:r>
            <a:r>
              <a:rPr lang="ru-RU" sz="2000" b="1" dirty="0" smtClean="0"/>
              <a:t>см, то его длина 7</a:t>
            </a:r>
            <a:r>
              <a:rPr lang="en-US" sz="2000" b="1" dirty="0" smtClean="0"/>
              <a:t>m</a:t>
            </a:r>
            <a:r>
              <a:rPr lang="ru-RU" sz="2000" b="1" dirty="0" smtClean="0"/>
              <a:t> см. Площадь прямоугольника вычисляется по формуле: </a:t>
            </a:r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ru-RU" sz="2000" b="1" dirty="0"/>
              <a:t> </a:t>
            </a:r>
            <a:r>
              <a:rPr lang="ru-RU" sz="2000" b="1" dirty="0" smtClean="0"/>
              <a:t>где        и</a:t>
            </a:r>
            <a:r>
              <a:rPr lang="ru-RU" sz="2000" b="1" dirty="0"/>
              <a:t> </a:t>
            </a:r>
            <a:r>
              <a:rPr lang="ru-RU" sz="2000" b="1" dirty="0" smtClean="0"/>
              <a:t>       смежные стороны прямоугольника.</a:t>
            </a:r>
            <a:endParaRPr lang="ru-RU" sz="2000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756052"/>
              </p:ext>
            </p:extLst>
          </p:nvPr>
        </p:nvGraphicFramePr>
        <p:xfrm>
          <a:off x="2220913" y="3640138"/>
          <a:ext cx="121761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4" name="Формула" r:id="rId3" imgW="482400" imgH="203040" progId="Equation.3">
                  <p:embed/>
                </p:oleObj>
              </mc:Choice>
              <mc:Fallback>
                <p:oleObj name="Формула" r:id="rId3" imgW="482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0913" y="3640138"/>
                        <a:ext cx="1217612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5715"/>
              </p:ext>
            </p:extLst>
          </p:nvPr>
        </p:nvGraphicFramePr>
        <p:xfrm>
          <a:off x="1187624" y="4264416"/>
          <a:ext cx="288032" cy="31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5" name="Формула" r:id="rId5" imgW="126720" imgH="139680" progId="Equation.3">
                  <p:embed/>
                </p:oleObj>
              </mc:Choice>
              <mc:Fallback>
                <p:oleObj name="Формула" r:id="rId5" imgW="126720" imgH="13968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264416"/>
                        <a:ext cx="288032" cy="31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656275"/>
              </p:ext>
            </p:extLst>
          </p:nvPr>
        </p:nvGraphicFramePr>
        <p:xfrm>
          <a:off x="1835150" y="4206875"/>
          <a:ext cx="2889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6" name="Формула" r:id="rId7" imgW="126720" imgH="177480" progId="Equation.3">
                  <p:embed/>
                </p:oleObj>
              </mc:Choice>
              <mc:Fallback>
                <p:oleObj name="Формула" r:id="rId7" imgW="126720" imgH="1774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206875"/>
                        <a:ext cx="28892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280443"/>
              </p:ext>
            </p:extLst>
          </p:nvPr>
        </p:nvGraphicFramePr>
        <p:xfrm>
          <a:off x="2771800" y="4725144"/>
          <a:ext cx="169862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7" name="Формула" r:id="rId9" imgW="672840" imgH="406080" progId="Equation.3">
                  <p:embed/>
                </p:oleObj>
              </mc:Choice>
              <mc:Fallback>
                <p:oleObj name="Формула" r:id="rId9" imgW="672840" imgH="40608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725144"/>
                        <a:ext cx="1698625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04048" y="530120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</a:t>
            </a:r>
            <a:endParaRPr lang="ru-RU" sz="2000" b="1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385181"/>
              </p:ext>
            </p:extLst>
          </p:nvPr>
        </p:nvGraphicFramePr>
        <p:xfrm>
          <a:off x="6009562" y="5301208"/>
          <a:ext cx="155575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8" name="Формула" r:id="rId11" imgW="838080" imgH="203040" progId="Equation.3">
                  <p:embed/>
                </p:oleObj>
              </mc:Choice>
              <mc:Fallback>
                <p:oleObj name="Формула" r:id="rId11" imgW="8380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09562" y="5301208"/>
                        <a:ext cx="1555750" cy="376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1560" y="191683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Решение.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098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Задача 2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Чему равен объем прямоугольного параллелепипеда, ширина  которого       см, длина в 3 раза больше ширины,  а высота в 6 раз больше длины?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820742"/>
              </p:ext>
            </p:extLst>
          </p:nvPr>
        </p:nvGraphicFramePr>
        <p:xfrm>
          <a:off x="3203848" y="1340768"/>
          <a:ext cx="2889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Формула" r:id="rId3" imgW="126720" imgH="139680" progId="Equation.3">
                  <p:embed/>
                </p:oleObj>
              </mc:Choice>
              <mc:Fallback>
                <p:oleObj name="Формула" r:id="rId3" imgW="126720" imgH="1396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340768"/>
                        <a:ext cx="28892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795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Объект 3"/>
          <p:cNvGraphicFramePr>
            <a:graphicFrameLocks noChangeAspect="1"/>
          </p:cNvGraphicFramePr>
          <p:nvPr/>
        </p:nvGraphicFramePr>
        <p:xfrm>
          <a:off x="2416320" y="489651"/>
          <a:ext cx="3756960" cy="962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Формула" r:id="rId4" imgW="1536480" imgH="393480" progId="Equation.3">
                  <p:embed/>
                </p:oleObj>
              </mc:Choice>
              <mc:Fallback>
                <p:oleObj name="Формула" r:id="rId4" imgW="1536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320" y="489651"/>
                        <a:ext cx="3756960" cy="9620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899592" y="1600009"/>
            <a:ext cx="7446240" cy="123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r>
              <a:rPr lang="ru-RU" altLang="ru-RU" sz="2500" b="1" dirty="0"/>
              <a:t>Выражения, которые являются произведением чисел, переменных и их степеней называются </a:t>
            </a:r>
            <a:r>
              <a:rPr lang="ru-RU" altLang="ru-RU" sz="2500" b="1" dirty="0">
                <a:solidFill>
                  <a:srgbClr val="C00000"/>
                </a:solidFill>
              </a:rPr>
              <a:t>одночленами. </a:t>
            </a:r>
          </a:p>
        </p:txBody>
      </p:sp>
      <p:graphicFrame>
        <p:nvGraphicFramePr>
          <p:cNvPr id="307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008201"/>
              </p:ext>
            </p:extLst>
          </p:nvPr>
        </p:nvGraphicFramePr>
        <p:xfrm>
          <a:off x="2843808" y="4005064"/>
          <a:ext cx="2844119" cy="682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Формула" r:id="rId6" imgW="952200" imgH="228600" progId="Equation.3">
                  <p:embed/>
                </p:oleObj>
              </mc:Choice>
              <mc:Fallback>
                <p:oleObj name="Формула" r:id="rId6" imgW="952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005064"/>
                        <a:ext cx="2844119" cy="6827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02332" y="2992796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 smtClean="0"/>
              <a:t>Одночленами также являются числа, переменные и их степени.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00323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Задача 2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/>
              <a:t>Чему равен объем прямоугольного параллелепипеда, ширина  которого       см, длина в 3 раза больше ширины,  а высота в 6 раз больше длины?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126631"/>
              </p:ext>
            </p:extLst>
          </p:nvPr>
        </p:nvGraphicFramePr>
        <p:xfrm>
          <a:off x="3203848" y="1340768"/>
          <a:ext cx="2889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5" name="Формула" r:id="rId3" imgW="126720" imgH="139680" progId="Equation.3">
                  <p:embed/>
                </p:oleObj>
              </mc:Choice>
              <mc:Fallback>
                <p:oleObj name="Формула" r:id="rId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340768"/>
                        <a:ext cx="28892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Куб 3"/>
          <p:cNvSpPr/>
          <p:nvPr/>
        </p:nvSpPr>
        <p:spPr>
          <a:xfrm>
            <a:off x="6804248" y="2708920"/>
            <a:ext cx="1728192" cy="2952328"/>
          </a:xfrm>
          <a:prstGeom prst="cub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204633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Решение.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450155"/>
            <a:ext cx="54726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Если ширина прямоугольного параллелепипеда        см, то его длина                 </a:t>
            </a:r>
            <a:endParaRPr lang="ru-RU" sz="2000" b="1" dirty="0"/>
          </a:p>
          <a:p>
            <a:r>
              <a:rPr lang="ru-RU" sz="2000" b="1" dirty="0" smtClean="0"/>
              <a:t>        см, а высота</a:t>
            </a:r>
            <a:r>
              <a:rPr lang="en-US" sz="2000" b="1" dirty="0" smtClean="0"/>
              <a:t>                            </a:t>
            </a:r>
            <a:r>
              <a:rPr lang="ru-RU" sz="2000" b="1" dirty="0" smtClean="0"/>
              <a:t>см. Объём прямоугольного параллелепипеда</a:t>
            </a:r>
          </a:p>
          <a:p>
            <a:endParaRPr lang="ru-RU" sz="2000" b="1" dirty="0"/>
          </a:p>
          <a:p>
            <a:r>
              <a:rPr lang="ru-RU" sz="2000" b="1" dirty="0" smtClean="0"/>
              <a:t> вычисляется по формуле: </a:t>
            </a:r>
            <a:endParaRPr lang="en-US" sz="2000" b="1" dirty="0"/>
          </a:p>
          <a:p>
            <a:r>
              <a:rPr lang="ru-RU" sz="2000" b="1" dirty="0" smtClean="0"/>
              <a:t>где     </a:t>
            </a:r>
            <a:r>
              <a:rPr lang="en-US" sz="2000" b="1" dirty="0" smtClean="0"/>
              <a:t>,   </a:t>
            </a:r>
            <a:r>
              <a:rPr lang="ru-RU" sz="2000" b="1" dirty="0" smtClean="0"/>
              <a:t> </a:t>
            </a:r>
            <a:r>
              <a:rPr lang="en-US" sz="2000" b="1" dirty="0" smtClean="0"/>
              <a:t>  </a:t>
            </a:r>
            <a:r>
              <a:rPr lang="ru-RU" sz="2000" b="1" dirty="0" smtClean="0"/>
              <a:t>и        измерения прямоугольного параллелепипеда.</a:t>
            </a:r>
            <a:endParaRPr lang="ru-RU" sz="2000" b="1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682563"/>
              </p:ext>
            </p:extLst>
          </p:nvPr>
        </p:nvGraphicFramePr>
        <p:xfrm>
          <a:off x="2789512" y="2852936"/>
          <a:ext cx="252607" cy="278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6" name="Формула" r:id="rId5" imgW="126835" imgH="139518" progId="Equation.3">
                  <p:embed/>
                </p:oleObj>
              </mc:Choice>
              <mc:Fallback>
                <p:oleObj name="Формула" r:id="rId5" imgW="126835" imgH="139518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9512" y="2852936"/>
                        <a:ext cx="252607" cy="278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360583"/>
              </p:ext>
            </p:extLst>
          </p:nvPr>
        </p:nvGraphicFramePr>
        <p:xfrm>
          <a:off x="755576" y="3064051"/>
          <a:ext cx="4032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" name="Формула" r:id="rId6" imgW="203040" imgH="177480" progId="Equation.3">
                  <p:embed/>
                </p:oleObj>
              </mc:Choice>
              <mc:Fallback>
                <p:oleObj name="Формула" r:id="rId6" imgW="203040" imgH="17748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064051"/>
                        <a:ext cx="403225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737384"/>
              </p:ext>
            </p:extLst>
          </p:nvPr>
        </p:nvGraphicFramePr>
        <p:xfrm>
          <a:off x="2642220" y="3078710"/>
          <a:ext cx="1411288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8" name="Формула" r:id="rId8" imgW="711000" imgH="177480" progId="Equation.3">
                  <p:embed/>
                </p:oleObj>
              </mc:Choice>
              <mc:Fallback>
                <p:oleObj name="Формула" r:id="rId8" imgW="711000" imgH="17748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2220" y="3078710"/>
                        <a:ext cx="1411288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799183"/>
              </p:ext>
            </p:extLst>
          </p:nvPr>
        </p:nvGraphicFramePr>
        <p:xfrm>
          <a:off x="3684588" y="3927475"/>
          <a:ext cx="1409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9" name="Формула" r:id="rId10" imgW="558720" imgH="203040" progId="Equation.3">
                  <p:embed/>
                </p:oleObj>
              </mc:Choice>
              <mc:Fallback>
                <p:oleObj name="Формула" r:id="rId10" imgW="558720" imgH="20304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4588" y="3927475"/>
                        <a:ext cx="14097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684690"/>
              </p:ext>
            </p:extLst>
          </p:nvPr>
        </p:nvGraphicFramePr>
        <p:xfrm>
          <a:off x="1115232" y="4365104"/>
          <a:ext cx="252412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0" name="Формула" r:id="rId12" imgW="126835" imgH="139518" progId="Equation.3">
                  <p:embed/>
                </p:oleObj>
              </mc:Choice>
              <mc:Fallback>
                <p:oleObj name="Формула" r:id="rId12" imgW="126835" imgH="139518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232" y="4365104"/>
                        <a:ext cx="252412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178668"/>
              </p:ext>
            </p:extLst>
          </p:nvPr>
        </p:nvGraphicFramePr>
        <p:xfrm>
          <a:off x="2009775" y="4365625"/>
          <a:ext cx="2270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1" name="Формула" r:id="rId13" imgW="114120" imgH="139680" progId="Equation.3">
                  <p:embed/>
                </p:oleObj>
              </mc:Choice>
              <mc:Fallback>
                <p:oleObj name="Формула" r:id="rId13" imgW="114120" imgH="13968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9775" y="4365625"/>
                        <a:ext cx="227013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123249"/>
              </p:ext>
            </p:extLst>
          </p:nvPr>
        </p:nvGraphicFramePr>
        <p:xfrm>
          <a:off x="1475656" y="4293096"/>
          <a:ext cx="25241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2" name="Формула" r:id="rId15" imgW="126720" imgH="177480" progId="Equation.3">
                  <p:embed/>
                </p:oleObj>
              </mc:Choice>
              <mc:Fallback>
                <p:oleObj name="Формула" r:id="rId15" imgW="126720" imgH="17748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293096"/>
                        <a:ext cx="252412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438307"/>
              </p:ext>
            </p:extLst>
          </p:nvPr>
        </p:nvGraphicFramePr>
        <p:xfrm>
          <a:off x="1115616" y="5028941"/>
          <a:ext cx="2016224" cy="886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3" name="Формула" r:id="rId17" imgW="927000" imgH="406080" progId="Equation.3">
                  <p:embed/>
                </p:oleObj>
              </mc:Choice>
              <mc:Fallback>
                <p:oleObj name="Формула" r:id="rId17" imgW="927000" imgH="40608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028941"/>
                        <a:ext cx="2016224" cy="886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563888" y="5541982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</a:t>
            </a:r>
            <a:endParaRPr lang="ru-RU" sz="2000" b="1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908743"/>
              </p:ext>
            </p:extLst>
          </p:nvPr>
        </p:nvGraphicFramePr>
        <p:xfrm>
          <a:off x="4572000" y="5472061"/>
          <a:ext cx="1919734" cy="445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4" name="Формула" r:id="rId19" imgW="876240" imgH="203040" progId="Equation.3">
                  <p:embed/>
                </p:oleObj>
              </mc:Choice>
              <mc:Fallback>
                <p:oleObj name="Формула" r:id="rId19" imgW="876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572000" y="5472061"/>
                        <a:ext cx="1919734" cy="445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36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769238"/>
            <a:ext cx="64087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Вопросы</a:t>
            </a:r>
          </a:p>
          <a:p>
            <a:pPr marL="457200" indent="-457200">
              <a:buAutoNum type="arabicPeriod"/>
            </a:pPr>
            <a:r>
              <a:rPr lang="ru-RU" sz="2400" b="1" dirty="0"/>
              <a:t>Какие выражения называются одночленами?</a:t>
            </a:r>
          </a:p>
          <a:p>
            <a:pPr marL="457200" indent="-457200">
              <a:buAutoNum type="arabicPeriod"/>
            </a:pPr>
            <a:r>
              <a:rPr lang="ru-RU" sz="2400" b="1" dirty="0"/>
              <a:t>Какой вид одночлена называют его стандартным видом</a:t>
            </a:r>
            <a:r>
              <a:rPr lang="ru-RU" sz="2400" b="1" dirty="0" smtClean="0"/>
              <a:t>?</a:t>
            </a:r>
            <a:endParaRPr lang="ru-RU" sz="2400" b="1" dirty="0" smtClean="0"/>
          </a:p>
          <a:p>
            <a:pPr marL="457200" indent="-457200">
              <a:buAutoNum type="arabicPeriod"/>
            </a:pPr>
            <a:r>
              <a:rPr lang="ru-RU" sz="2400" b="1" dirty="0" smtClean="0"/>
              <a:t>Что </a:t>
            </a:r>
            <a:r>
              <a:rPr lang="ru-RU" sz="2400" b="1" dirty="0" smtClean="0"/>
              <a:t>нового вы узнали сегодня на уроке?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С какими трудностями столкнулись?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21088"/>
            <a:ext cx="1706606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60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288097"/>
              </p:ext>
            </p:extLst>
          </p:nvPr>
        </p:nvGraphicFramePr>
        <p:xfrm>
          <a:off x="3923928" y="1152074"/>
          <a:ext cx="3168352" cy="551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Формула" r:id="rId3" imgW="1168200" imgH="203040" progId="Equation.3">
                  <p:embed/>
                </p:oleObj>
              </mc:Choice>
              <mc:Fallback>
                <p:oleObj name="Формула" r:id="rId3" imgW="11682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3928" y="1152074"/>
                        <a:ext cx="3168352" cy="5510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5696" y="1205564"/>
            <a:ext cx="189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Выражения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844823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</a:t>
            </a:r>
            <a:r>
              <a:rPr lang="ru-RU" sz="2400" b="1" dirty="0" smtClean="0"/>
              <a:t>е являются одночленами.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11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93474"/>
              </p:ext>
            </p:extLst>
          </p:nvPr>
        </p:nvGraphicFramePr>
        <p:xfrm>
          <a:off x="1187624" y="2132856"/>
          <a:ext cx="2058286" cy="863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7" name="Формула" r:id="rId3" imgW="1028520" imgH="431640" progId="Equation.3">
                  <p:embed/>
                </p:oleObj>
              </mc:Choice>
              <mc:Fallback>
                <p:oleObj name="Формула" r:id="rId3" imgW="10285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2132856"/>
                        <a:ext cx="2058286" cy="863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141277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Рассмотрим выражение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888615"/>
              </p:ext>
            </p:extLst>
          </p:nvPr>
        </p:nvGraphicFramePr>
        <p:xfrm>
          <a:off x="3390900" y="2133600"/>
          <a:ext cx="22621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" name="Формула" r:id="rId5" imgW="1130040" imgH="431640" progId="Equation.3">
                  <p:embed/>
                </p:oleObj>
              </mc:Choice>
              <mc:Fallback>
                <p:oleObj name="Формула" r:id="rId5" imgW="1130040" imgH="4316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0900" y="2133600"/>
                        <a:ext cx="22621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0095655"/>
              </p:ext>
            </p:extLst>
          </p:nvPr>
        </p:nvGraphicFramePr>
        <p:xfrm>
          <a:off x="5796136" y="2348880"/>
          <a:ext cx="124618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" name="Формула" r:id="rId7" imgW="622080" imgH="203040" progId="Equation.3">
                  <p:embed/>
                </p:oleObj>
              </mc:Choice>
              <mc:Fallback>
                <p:oleObj name="Формула" r:id="rId7" imgW="622080" imgH="20304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348880"/>
                        <a:ext cx="124618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71600" y="2924944"/>
            <a:ext cx="68753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/>
              <a:t>Произведение числового множителя, стоящего на первом месте, и степеней различных переменных называют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одночленом стандартного вида</a:t>
            </a:r>
            <a:r>
              <a:rPr lang="ru-RU" altLang="ru-RU" sz="2400" b="1" dirty="0" smtClean="0"/>
              <a:t>.</a:t>
            </a: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0916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850793"/>
              </p:ext>
            </p:extLst>
          </p:nvPr>
        </p:nvGraphicFramePr>
        <p:xfrm>
          <a:off x="3347864" y="868149"/>
          <a:ext cx="1305144" cy="48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Формула" r:id="rId3" imgW="545760" imgH="203040" progId="Equation.3">
                  <p:embed/>
                </p:oleObj>
              </mc:Choice>
              <mc:Fallback>
                <p:oleObj name="Формула" r:id="rId3" imgW="5457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7864" y="868149"/>
                        <a:ext cx="1305144" cy="485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5656" y="90872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Выражение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92428" y="896894"/>
            <a:ext cx="3595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</a:t>
            </a:r>
            <a:r>
              <a:rPr lang="ru-RU" sz="2400" b="1" dirty="0" smtClean="0"/>
              <a:t>е является одночленом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3443" y="1451398"/>
            <a:ext cx="301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  <a:r>
              <a:rPr lang="ru-RU" sz="2400" b="1" dirty="0" smtClean="0"/>
              <a:t>тандартного вида.</a:t>
            </a:r>
            <a:endParaRPr lang="ru-RU" sz="2400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822636"/>
              </p:ext>
            </p:extLst>
          </p:nvPr>
        </p:nvGraphicFramePr>
        <p:xfrm>
          <a:off x="3275856" y="1913063"/>
          <a:ext cx="23971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Формула" r:id="rId5" imgW="1002960" imgH="203040" progId="Equation.3">
                  <p:embed/>
                </p:oleObj>
              </mc:Choice>
              <mc:Fallback>
                <p:oleObj name="Формула" r:id="rId5" imgW="1002960" imgH="2030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1913063"/>
                        <a:ext cx="23971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09660" y="2492896"/>
            <a:ext cx="6684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Числовой множитель одночлена, записанного в стандартном виде, называют </a:t>
            </a:r>
            <a:r>
              <a:rPr lang="ru-RU" sz="2400" b="1" dirty="0" smtClean="0">
                <a:solidFill>
                  <a:srgbClr val="C00000"/>
                </a:solidFill>
              </a:rPr>
              <a:t>коэффициентом одночлена.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854707" y="1988840"/>
            <a:ext cx="199111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0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2569" y="76470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 одночленам стандартного вида также относят числа, отличные от нуля, переменные и их степени.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603291"/>
              </p:ext>
            </p:extLst>
          </p:nvPr>
        </p:nvGraphicFramePr>
        <p:xfrm>
          <a:off x="1907704" y="1968088"/>
          <a:ext cx="1318755" cy="402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Формула" r:id="rId3" imgW="749160" imgH="228600" progId="Equation.3">
                  <p:embed/>
                </p:oleObj>
              </mc:Choice>
              <mc:Fallback>
                <p:oleObj name="Формула" r:id="rId3" imgW="749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1968088"/>
                        <a:ext cx="1318755" cy="402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47864" y="1933454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ru-RU" sz="2400" b="1" dirty="0" smtClean="0"/>
              <a:t> одночлены стандартного вида.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92569" y="2708920"/>
            <a:ext cx="6607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Число 0, а также одночлены тождественно равные нулю, например </a:t>
            </a:r>
            <a:endParaRPr lang="ru-RU" sz="2400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701860"/>
              </p:ext>
            </p:extLst>
          </p:nvPr>
        </p:nvGraphicFramePr>
        <p:xfrm>
          <a:off x="5004048" y="3105984"/>
          <a:ext cx="1173595" cy="422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Формула" r:id="rId5" imgW="634680" imgH="228600" progId="Equation.3">
                  <p:embed/>
                </p:oleObj>
              </mc:Choice>
              <mc:Fallback>
                <p:oleObj name="Формула" r:id="rId5" imgW="634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04048" y="3105984"/>
                        <a:ext cx="1173595" cy="422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00192" y="307252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</a:t>
            </a:r>
            <a:r>
              <a:rPr lang="ru-RU" sz="2400" b="1" dirty="0" smtClean="0"/>
              <a:t>азывают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92568" y="3531458"/>
            <a:ext cx="6679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нуль-одночленами. Их не относят к одночленам стандартного вида.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4995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1.</a:t>
            </a:r>
          </a:p>
          <a:p>
            <a:r>
              <a:rPr lang="ru-RU" sz="2400" b="1" dirty="0" smtClean="0"/>
              <a:t>Представьте одночлен в стандартном виде и назовите его коэффициент.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132826"/>
              </p:ext>
            </p:extLst>
          </p:nvPr>
        </p:nvGraphicFramePr>
        <p:xfrm>
          <a:off x="1619673" y="2348880"/>
          <a:ext cx="1944216" cy="1399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Формула" r:id="rId3" imgW="952200" imgH="685800" progId="Equation.3">
                  <p:embed/>
                </p:oleObj>
              </mc:Choice>
              <mc:Fallback>
                <p:oleObj name="Формула" r:id="rId3" imgW="9522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673" y="2348880"/>
                        <a:ext cx="1944216" cy="1399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049513"/>
              </p:ext>
            </p:extLst>
          </p:nvPr>
        </p:nvGraphicFramePr>
        <p:xfrm>
          <a:off x="4860032" y="2276872"/>
          <a:ext cx="2381611" cy="197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" name="Формула" r:id="rId5" imgW="1333440" imgH="1104840" progId="Equation.3">
                  <p:embed/>
                </p:oleObj>
              </mc:Choice>
              <mc:Fallback>
                <p:oleObj name="Формула" r:id="rId5" imgW="1333440" imgH="110484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276872"/>
                        <a:ext cx="2381611" cy="197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41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1.</a:t>
            </a:r>
          </a:p>
          <a:p>
            <a:r>
              <a:rPr lang="ru-RU" sz="2400" b="1" dirty="0" smtClean="0"/>
              <a:t>Представьте одночлен в стандартном виде и назовите его коэффициент. </a:t>
            </a:r>
            <a:endParaRPr lang="ru-RU" sz="24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965793"/>
              </p:ext>
            </p:extLst>
          </p:nvPr>
        </p:nvGraphicFramePr>
        <p:xfrm>
          <a:off x="971600" y="2348880"/>
          <a:ext cx="68199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Формула" r:id="rId3" imgW="3340080" imgH="736560" progId="Equation.3">
                  <p:embed/>
                </p:oleObj>
              </mc:Choice>
              <mc:Fallback>
                <p:oleObj name="Формула" r:id="rId3" imgW="3340080" imgH="736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2348880"/>
                        <a:ext cx="6819900" cy="150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68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1.</a:t>
            </a:r>
          </a:p>
          <a:p>
            <a:r>
              <a:rPr lang="ru-RU" sz="2400" b="1" dirty="0" smtClean="0"/>
              <a:t>Представьте одночлен в стандартном виде и назовите его коэффициент. 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7584" y="2204863"/>
                <a:ext cx="7488832" cy="1538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7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∙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(-0,3)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² = -2,1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³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коэффициент равен  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-2,1.</a:t>
                </a:r>
              </a:p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𝑚𝑛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∙3,6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=−2,4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𝑚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коэффициент равен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6)2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7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=−2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; </m:t>
                    </m:r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коэффициент равен -2</a:t>
                </a:r>
                <a:r>
                  <a:rPr lang="ru-RU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204863"/>
                <a:ext cx="7488832" cy="1538563"/>
              </a:xfrm>
              <a:prstGeom prst="rect">
                <a:avLst/>
              </a:prstGeom>
              <a:blipFill rotWithShape="1">
                <a:blip r:embed="rId2"/>
                <a:stretch>
                  <a:fillRect l="-1303" t="-3175" r="-489" b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014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3214</TotalTime>
  <Words>589</Words>
  <Application>Microsoft Office PowerPoint</Application>
  <PresentationFormat>Экран (4:3)</PresentationFormat>
  <Paragraphs>72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44</cp:revision>
  <dcterms:created xsi:type="dcterms:W3CDTF">2020-11-19T12:21:22Z</dcterms:created>
  <dcterms:modified xsi:type="dcterms:W3CDTF">2021-11-03T13:31:40Z</dcterms:modified>
</cp:coreProperties>
</file>