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130269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45315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48154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420358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71846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4165562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2758871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3337391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6754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07AB07-F025-4997-B8F5-84CC34F294C7}" type="datetimeFigureOut">
              <a:rPr lang="ru-RU" smtClean="0"/>
              <a:t>27.02.2023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2872793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C07AB07-F025-4997-B8F5-84CC34F294C7}" type="datetimeFigureOut">
              <a:rPr lang="ru-RU" smtClean="0"/>
              <a:t>27.02.2023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2619393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C07AB07-F025-4997-B8F5-84CC34F294C7}" type="datetimeFigureOut">
              <a:rPr lang="ru-RU" smtClean="0"/>
              <a:t>27.02.2023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4251065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C07AB07-F025-4997-B8F5-84CC34F294C7}" type="datetimeFigureOut">
              <a:rPr lang="ru-RU" smtClean="0"/>
              <a:t>27.02.2023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213982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7AB07-F025-4997-B8F5-84CC34F294C7}" type="datetimeFigureOut">
              <a:rPr lang="ru-RU" smtClean="0"/>
              <a:t>27.02.2023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157400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C07AB07-F025-4997-B8F5-84CC34F294C7}" type="datetimeFigureOut">
              <a:rPr lang="ru-RU" smtClean="0"/>
              <a:t>27.02.2023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1611286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C07AB07-F025-4997-B8F5-84CC34F294C7}" type="datetimeFigureOut">
              <a:rPr lang="ru-RU" smtClean="0"/>
              <a:t>27.02.2023</a:t>
            </a:fld>
            <a:endParaRPr lang="ru-R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1B626E-A1C3-4F25-8957-9A18722D280E}" type="slidenum">
              <a:rPr lang="ru-RU" smtClean="0"/>
              <a:t>‹#›</a:t>
            </a:fld>
            <a:endParaRPr lang="ru-RU"/>
          </a:p>
        </p:txBody>
      </p:sp>
    </p:spTree>
    <p:extLst>
      <p:ext uri="{BB962C8B-B14F-4D97-AF65-F5344CB8AC3E}">
        <p14:creationId xmlns:p14="http://schemas.microsoft.com/office/powerpoint/2010/main" val="339009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07AB07-F025-4997-B8F5-84CC34F294C7}" type="datetimeFigureOut">
              <a:rPr lang="ru-RU" smtClean="0"/>
              <a:t>27.02.2023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21B626E-A1C3-4F25-8957-9A18722D280E}" type="slidenum">
              <a:rPr lang="ru-RU" smtClean="0"/>
              <a:t>‹#›</a:t>
            </a:fld>
            <a:endParaRPr lang="ru-RU"/>
          </a:p>
        </p:txBody>
      </p:sp>
    </p:spTree>
    <p:extLst>
      <p:ext uri="{BB962C8B-B14F-4D97-AF65-F5344CB8AC3E}">
        <p14:creationId xmlns:p14="http://schemas.microsoft.com/office/powerpoint/2010/main" val="3147175108"/>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2.jpg"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5400" dirty="0"/>
              <a:t>Причины глобальной энергетической проблемы</a:t>
            </a:r>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538158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t>Геоэкологические</a:t>
            </a:r>
            <a:r>
              <a:rPr lang="ru-RU" dirty="0"/>
              <a:t> проблемы использования атомных электростанций</a:t>
            </a:r>
          </a:p>
        </p:txBody>
      </p:sp>
      <p:sp>
        <p:nvSpPr>
          <p:cNvPr id="3" name="Объект 2"/>
          <p:cNvSpPr>
            <a:spLocks noGrp="1"/>
          </p:cNvSpPr>
          <p:nvPr>
            <p:ph idx="1"/>
          </p:nvPr>
        </p:nvSpPr>
        <p:spPr>
          <a:xfrm>
            <a:off x="325821" y="1930401"/>
            <a:ext cx="9333185" cy="4501930"/>
          </a:xfrm>
        </p:spPr>
        <p:txBody>
          <a:bodyPr>
            <a:normAutofit fontScale="92500" lnSpcReduction="20000"/>
          </a:bodyPr>
          <a:lstStyle/>
          <a:p>
            <a:r>
              <a:rPr lang="ru-RU" sz="1600" dirty="0"/>
              <a:t>В течение длительного времени АЭС представлялись как наиболее экологически чистый вид электростанций и как перспективная замена ТЭС, оказывающих влияние на глобальное потепление. Однако процесс безопасной эксплуатации АЭС ещё не решён.</a:t>
            </a:r>
          </a:p>
          <a:p>
            <a:r>
              <a:rPr lang="ru-RU" sz="1600" dirty="0"/>
              <a:t>В то же время замена основной массы ТЭС на АЭС для устранения их вклада в загрязнение атмосферы в масштабе планеты не осуществима из-за огромных экономических затрат на производство атомной энергии.</a:t>
            </a:r>
          </a:p>
          <a:p>
            <a:r>
              <a:rPr lang="ru-RU" sz="1600" dirty="0"/>
              <a:t>Среди основных проблем использования АЭС можно выделить следующие: 1) безопасность реакторов; 2) снижение выбросов диоксида углерода; 3) снятие с эксплуатации реакторов на АЭС.</a:t>
            </a:r>
          </a:p>
          <a:p>
            <a:r>
              <a:rPr lang="ru-RU" sz="1600" dirty="0"/>
              <a:t>По данным Всемирной ядерной ассоциации (WNA), более 130 промышленных ядерных установок уже выведены из эксплуатации либо ожидают этой процедуры. Но во всех случаях возникает проблема утилизации радиоактивных отходов, которые надо надёжно изолировать и хранить длительный срок в специальных хранилищах.</a:t>
            </a:r>
          </a:p>
          <a:p>
            <a:r>
              <a:rPr lang="ru-RU" sz="1600" dirty="0"/>
              <a:t>Опасность использования АЭС для распространения ядерного оружия. Каждый реактор производит ежегодно плутоний в количестве, достаточном для создания нескольких атомных бомб. В отработавшем ядерном топливе (ОЯТ), которое регулярно выгружается из реакторов, содержится не только плутоний, но и целый набор опасных радиационных элементов. Поэтому МАГАТЭ старается держать под контролем весь цикл обращения с отработавшим ядерным топливом во всех странах, где работают АЭС.</a:t>
            </a:r>
          </a:p>
        </p:txBody>
      </p:sp>
    </p:spTree>
    <p:extLst>
      <p:ext uri="{BB962C8B-B14F-4D97-AF65-F5344CB8AC3E}">
        <p14:creationId xmlns:p14="http://schemas.microsoft.com/office/powerpoint/2010/main" val="3975783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t>Геоэкологические</a:t>
            </a:r>
            <a:r>
              <a:rPr lang="ru-RU" dirty="0"/>
              <a:t> проблемы использования альтернативных источников энергии.</a:t>
            </a:r>
          </a:p>
        </p:txBody>
      </p:sp>
      <p:sp>
        <p:nvSpPr>
          <p:cNvPr id="3" name="Объект 2"/>
          <p:cNvSpPr>
            <a:spLocks noGrp="1"/>
          </p:cNvSpPr>
          <p:nvPr>
            <p:ph idx="1"/>
          </p:nvPr>
        </p:nvSpPr>
        <p:spPr/>
        <p:txBody>
          <a:bodyPr/>
          <a:lstStyle/>
          <a:p>
            <a:r>
              <a:rPr lang="ru-RU" dirty="0"/>
              <a:t> Считается, что использование возобновляемых источников энергии является реальным способом остановить изменения климата без создания новых угроз для ныне живущих и будущих поколений. Однако опыт их использования в течение более 50 лет показывает и обратную картину — проявление негативных последствий. Рассмотрим эти вопросы более подробно.</a:t>
            </a:r>
          </a:p>
        </p:txBody>
      </p:sp>
      <p:pic>
        <p:nvPicPr>
          <p:cNvPr id="4" name="Рисунок 3" descr="С чего всё началось и почему закончилось: пять вопросов об истории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4923" y="4100975"/>
            <a:ext cx="4561489" cy="2732689"/>
          </a:xfrm>
          <a:prstGeom prst="rect">
            <a:avLst/>
          </a:prstGeom>
        </p:spPr>
      </p:pic>
    </p:spTree>
    <p:extLst>
      <p:ext uri="{BB962C8B-B14F-4D97-AF65-F5344CB8AC3E}">
        <p14:creationId xmlns:p14="http://schemas.microsoft.com/office/powerpoint/2010/main" val="836974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Геоэкологические</a:t>
            </a:r>
            <a:r>
              <a:rPr lang="ru-RU" dirty="0"/>
              <a:t> проблемы использования </a:t>
            </a:r>
            <a:r>
              <a:rPr lang="ru-RU" i="1" dirty="0"/>
              <a:t>ветровой энергетики</a:t>
            </a:r>
            <a:endParaRPr lang="ru-RU" dirty="0"/>
          </a:p>
        </p:txBody>
      </p:sp>
      <p:sp>
        <p:nvSpPr>
          <p:cNvPr id="3" name="Объект 2"/>
          <p:cNvSpPr>
            <a:spLocks noGrp="1"/>
          </p:cNvSpPr>
          <p:nvPr>
            <p:ph idx="1"/>
          </p:nvPr>
        </p:nvSpPr>
        <p:spPr>
          <a:xfrm>
            <a:off x="367862" y="2017986"/>
            <a:ext cx="8906140" cy="4414345"/>
          </a:xfrm>
        </p:spPr>
        <p:txBody>
          <a:bodyPr>
            <a:normAutofit fontScale="77500" lnSpcReduction="20000"/>
          </a:bodyPr>
          <a:lstStyle/>
          <a:p>
            <a:r>
              <a:rPr lang="ru-RU" dirty="0"/>
              <a:t>Ветровые электрогенераторы имеют широкий спектр отрицательных экологических последствий, выявленных только после того, как в 1970 г. начался период активного возрождения ветровой энергетики.</a:t>
            </a:r>
          </a:p>
          <a:p>
            <a:r>
              <a:rPr lang="ru-RU" dirty="0"/>
              <a:t>Главные недостатки ветровой энергетики — низкая энергетическая плотность, сильная изменчивость в зависимости от погодных условий, необходимость утилизации отработанных </a:t>
            </a:r>
            <a:r>
              <a:rPr lang="ru-RU" dirty="0" err="1"/>
              <a:t>ветрогенераторов</a:t>
            </a:r>
            <a:r>
              <a:rPr lang="ru-RU" dirty="0"/>
              <a:t>, ярко выраженная географическая неравномерность распределения ветровой энергии.</a:t>
            </a:r>
          </a:p>
          <a:p>
            <a:r>
              <a:rPr lang="ru-RU" dirty="0"/>
              <a:t>Ещё одной важной проблемой использования ветровых генераторов являются сильные вибрации их несущих частей, которые передаются в грунт.</a:t>
            </a:r>
          </a:p>
          <a:p>
            <a:r>
              <a:rPr lang="ru-RU" dirty="0"/>
              <a:t>Так как скорость вращения лопастей ветровых генераторов близка к частоте синхронизации телевидения ряда стран, то работа ветровых генераторов нарушает приём телепередач в радиусе 1–2 км от генератора. Ветровые генераторы являются также источниками радиопомех.</a:t>
            </a:r>
          </a:p>
          <a:p>
            <a:r>
              <a:rPr lang="ru-RU" dirty="0"/>
              <a:t>Вращение лопастей ветровых генераторов губит птиц. Так как обычно ветровые установки в больших количествах располагаются в районах сильных ветров (хребты, морское побережье), то они могут приводить к нарушению миграции перелётных птиц. В Бельгии установили, что это приводит к нарушению устойчивости экосистем полей, расположенных в зоне ветровых установок, в частности наблюдается падение урожайности.</a:t>
            </a:r>
          </a:p>
          <a:p>
            <a:r>
              <a:rPr lang="ru-RU" dirty="0"/>
              <a:t>Наконец, ветровая энергетика требует больших площадей для размещения установок. Поэтому системы ветровых установок стараются размещать в безлюдной местности, что, в свою очередь, удорожает стоимость передачи энергии.</a:t>
            </a:r>
          </a:p>
        </p:txBody>
      </p:sp>
    </p:spTree>
    <p:extLst>
      <p:ext uri="{BB962C8B-B14F-4D97-AF65-F5344CB8AC3E}">
        <p14:creationId xmlns:p14="http://schemas.microsoft.com/office/powerpoint/2010/main" val="1493186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72966"/>
            <a:ext cx="8596668" cy="1320800"/>
          </a:xfrm>
        </p:spPr>
        <p:txBody>
          <a:bodyPr/>
          <a:lstStyle/>
          <a:p>
            <a:r>
              <a:rPr lang="ru-RU" dirty="0" err="1"/>
              <a:t>Геоэкологические</a:t>
            </a:r>
            <a:r>
              <a:rPr lang="ru-RU" dirty="0"/>
              <a:t> проблемы использования солнечной энергии</a:t>
            </a:r>
          </a:p>
        </p:txBody>
      </p:sp>
      <p:sp>
        <p:nvSpPr>
          <p:cNvPr id="3" name="Объект 2"/>
          <p:cNvSpPr>
            <a:spLocks noGrp="1"/>
          </p:cNvSpPr>
          <p:nvPr>
            <p:ph idx="1"/>
          </p:nvPr>
        </p:nvSpPr>
        <p:spPr/>
        <p:txBody>
          <a:bodyPr>
            <a:normAutofit/>
          </a:bodyPr>
          <a:lstStyle/>
          <a:p>
            <a:r>
              <a:rPr lang="ru-RU" sz="1600" dirty="0"/>
              <a:t>Мощность солнечной радиации, поглощённой атмосферой и земной поверхностью, составляет 105 ТВт (1017 Вт). Эта величина кажется огромной по сравнению с современным мировым энергопотреблением, равным 10 ТВт. Поэтому её считают наиболее перспективным видом нетрадиционной (альтернативной) энергетики. Крупнейшим в мире солнечным парком является </a:t>
            </a:r>
            <a:r>
              <a:rPr lang="ru-RU" sz="1600" dirty="0" err="1"/>
              <a:t>Тэнгэр</a:t>
            </a:r>
            <a:r>
              <a:rPr lang="ru-RU" sz="1600" dirty="0"/>
              <a:t> (Китай).</a:t>
            </a:r>
          </a:p>
          <a:p>
            <a:r>
              <a:rPr lang="ru-RU" sz="1600" dirty="0"/>
              <a:t>Использование энергии солнца предполагает обязательное наличие накопителей электроэнергии достаточной ёмкости. Как правило, это обычные аккумуляторы. Поэтому, если рассматривать солнечную энергетику полного цикла, то суммарное влияние такой энергетики на загрязнение окружающего пространства оказывается не таким уж и незначительным.</a:t>
            </a:r>
          </a:p>
        </p:txBody>
      </p:sp>
      <p:pic>
        <p:nvPicPr>
          <p:cNvPr id="4" name="Рисунок 3" descr="&lt;strong&gt;Солнечная энергия&lt;/strong&gt; — решение энергетического кризиса."/>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1633" y="4771697"/>
            <a:ext cx="4388069" cy="2012731"/>
          </a:xfrm>
          <a:prstGeom prst="rect">
            <a:avLst/>
          </a:prstGeom>
        </p:spPr>
      </p:pic>
    </p:spTree>
    <p:extLst>
      <p:ext uri="{BB962C8B-B14F-4D97-AF65-F5344CB8AC3E}">
        <p14:creationId xmlns:p14="http://schemas.microsoft.com/office/powerpoint/2010/main" val="2088815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Геоэкологические</a:t>
            </a:r>
            <a:r>
              <a:rPr lang="ru-RU" dirty="0"/>
              <a:t> проблемы использования волновой энергии</a:t>
            </a:r>
          </a:p>
        </p:txBody>
      </p:sp>
      <p:sp>
        <p:nvSpPr>
          <p:cNvPr id="3" name="Объект 2"/>
          <p:cNvSpPr>
            <a:spLocks noGrp="1"/>
          </p:cNvSpPr>
          <p:nvPr>
            <p:ph idx="1"/>
          </p:nvPr>
        </p:nvSpPr>
        <p:spPr/>
        <p:txBody>
          <a:bodyPr>
            <a:noAutofit/>
          </a:bodyPr>
          <a:lstStyle/>
          <a:p>
            <a:r>
              <a:rPr lang="ru-RU" sz="1600" dirty="0"/>
              <a:t>В ряде волновых установок для повышения эффективности плотность волновой энергии искусственно повышается. Изменяя рельеф дна в прибрежной зоне, можно сконцентрировать морские волны подобно линзе, фокусирующей световые волны. Если сфокусировать волны с побережья длиной в несколько километров на фронте в 500 м, то высота волны может достигнуть 30 м. Попадая в специальные сооружения, вода поднимается на высоту в 100 м.</a:t>
            </a:r>
          </a:p>
          <a:p>
            <a:r>
              <a:rPr lang="ru-RU" sz="1600" dirty="0"/>
              <a:t>Перед волновой энергетикой не стоит в острой форме проблема воздействия на окружающую среду. Однако если значительная часть акватории будет покрыта волновыми преобразователями, это может привести к негативным экологическим последствиям. Это связано с тем, что волны играют важную роль в очистке поверхности моря и приводного слоя воздушного потока от загрязнения. Поэтому волновую энергетику следует рассматривать только как дополнительный к традиционным источник энергии, который может иметь значение только в некоторых районах мира.</a:t>
            </a:r>
          </a:p>
        </p:txBody>
      </p:sp>
    </p:spTree>
    <p:extLst>
      <p:ext uri="{BB962C8B-B14F-4D97-AF65-F5344CB8AC3E}">
        <p14:creationId xmlns:p14="http://schemas.microsoft.com/office/powerpoint/2010/main" val="156224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a:t>Геоэкологические</a:t>
            </a:r>
            <a:r>
              <a:rPr lang="ru-RU" dirty="0"/>
              <a:t> проблемы использования геотермальной энергии</a:t>
            </a:r>
          </a:p>
        </p:txBody>
      </p:sp>
      <p:sp>
        <p:nvSpPr>
          <p:cNvPr id="3" name="Объект 2"/>
          <p:cNvSpPr>
            <a:spLocks noGrp="1"/>
          </p:cNvSpPr>
          <p:nvPr>
            <p:ph idx="1"/>
          </p:nvPr>
        </p:nvSpPr>
        <p:spPr/>
        <p:txBody>
          <a:bodyPr>
            <a:normAutofit/>
          </a:bodyPr>
          <a:lstStyle/>
          <a:p>
            <a:r>
              <a:rPr lang="ru-RU" sz="1600" dirty="0"/>
              <a:t>Наиболее доступна геотермальная энергетика в зонах повышенной вулканической деятельности и землетрясений. Такая привязка к определённым районам является одним из её недостатков.</a:t>
            </a:r>
          </a:p>
          <a:p>
            <a:r>
              <a:rPr lang="ru-RU" sz="1600" dirty="0"/>
              <a:t>Использование геотермальной энергии имеет отрицательные экологические последствия. Для конденсации пара на геотермальных станциях используется большое количество охлаждающей воды, поэтому геотермальные станции являются источниками теплового загрязнения. При одинаковой мощности с ТЭС или АЭС геотермальная электростанция потребляет для охлаждения значительно большее количество воды, т. к. её КПД ниже.</a:t>
            </a:r>
          </a:p>
          <a:p>
            <a:r>
              <a:rPr lang="ru-RU" sz="1600" dirty="0"/>
              <a:t>Сброс сильно минерализованной геотермальной воды в поверхностные водоёмы может привести к нарушению их экосистем. В геотермальных водах в больших количествах содержится сероводород и радон, который вызывает радиоактивное загрязнение окружающей среды.</a:t>
            </a:r>
          </a:p>
          <a:p>
            <a:endParaRPr lang="ru-RU" sz="1600" dirty="0"/>
          </a:p>
          <a:p>
            <a:endParaRPr lang="ru-RU" sz="1600" dirty="0"/>
          </a:p>
        </p:txBody>
      </p:sp>
    </p:spTree>
    <p:extLst>
      <p:ext uri="{BB962C8B-B14F-4D97-AF65-F5344CB8AC3E}">
        <p14:creationId xmlns:p14="http://schemas.microsoft.com/office/powerpoint/2010/main" val="1957865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Основные пути решения глобальной энергетической проблемы</a:t>
            </a:r>
          </a:p>
        </p:txBody>
      </p:sp>
      <p:sp>
        <p:nvSpPr>
          <p:cNvPr id="3" name="Объект 2"/>
          <p:cNvSpPr>
            <a:spLocks noGrp="1"/>
          </p:cNvSpPr>
          <p:nvPr>
            <p:ph idx="1"/>
          </p:nvPr>
        </p:nvSpPr>
        <p:spPr>
          <a:xfrm>
            <a:off x="451945" y="1930401"/>
            <a:ext cx="8822057" cy="4533462"/>
          </a:xfrm>
        </p:spPr>
        <p:txBody>
          <a:bodyPr>
            <a:normAutofit fontScale="92500"/>
          </a:bodyPr>
          <a:lstStyle/>
          <a:p>
            <a:r>
              <a:rPr lang="ru-RU" sz="1600" dirty="0"/>
              <a:t>Существует два пути решения энергетической проблемы: экстенсивный и интенсивный </a:t>
            </a:r>
          </a:p>
          <a:p>
            <a:r>
              <a:rPr lang="ru-RU" sz="1600" dirty="0"/>
              <a:t>Экстенсивный путь предполагает дальнейшее наращивание добычи традиционных энергоресурсов и абсолютный рост энергопотребления. Этот путь реализуется в современной мировой экономике. Следует отметить, что при нынешних условиях тонна сбереженного в результате соответствующих мер энергоносителя обходится в несколько раз дешевле, чем тонна дополнительно добытого. Данное обстоятельство стало для многих стран мощным стимулом повышения эффективности использования энергоресурсов.</a:t>
            </a:r>
          </a:p>
          <a:p>
            <a:r>
              <a:rPr lang="ru-RU" sz="1600" dirty="0"/>
              <a:t>Интенсивный путь заключается в первую очередь в снижении </a:t>
            </a:r>
            <a:r>
              <a:rPr lang="ru-RU" sz="1600" dirty="0" err="1"/>
              <a:t>энергозатрат</a:t>
            </a:r>
            <a:r>
              <a:rPr lang="ru-RU" sz="1600" dirty="0"/>
              <a:t> на единицу произведенной продукции, последовательно проводимом развитыми странами, что позволило значительно смягчить последствия энергетического кризиса</a:t>
            </a:r>
          </a:p>
          <a:p>
            <a:r>
              <a:rPr lang="ru-RU" sz="1600" dirty="0"/>
              <a:t>На современном этапе и еще на долгие годы вперед решение глобальной энергетической проблемы будет зависеть от степени снижения энергоемкости экономики, т.е. от расхода энергии на единицу произведенного ВВП.</a:t>
            </a:r>
          </a:p>
          <a:p>
            <a:r>
              <a:rPr lang="ru-RU" sz="1600" dirty="0"/>
              <a:t>Таким образом, глобальной энергетической проблемы в ее прежнем понимании как угрозы абсолютной нехватки ресурсов в мире не существует. Тем не менее проблема обеспечения энергоресурсами сохраняется в модифицированном виде.</a:t>
            </a:r>
          </a:p>
        </p:txBody>
      </p:sp>
    </p:spTree>
    <p:extLst>
      <p:ext uri="{BB962C8B-B14F-4D97-AF65-F5344CB8AC3E}">
        <p14:creationId xmlns:p14="http://schemas.microsoft.com/office/powerpoint/2010/main" val="1974788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Значение глобальной энергетической проблемы.</a:t>
            </a:r>
            <a:endParaRPr lang="ru-RU" dirty="0"/>
          </a:p>
        </p:txBody>
      </p:sp>
      <p:sp>
        <p:nvSpPr>
          <p:cNvPr id="3" name="Объект 2"/>
          <p:cNvSpPr>
            <a:spLocks noGrp="1"/>
          </p:cNvSpPr>
          <p:nvPr>
            <p:ph idx="1"/>
          </p:nvPr>
        </p:nvSpPr>
        <p:spPr/>
        <p:txBody>
          <a:bodyPr>
            <a:normAutofit fontScale="92500" lnSpcReduction="10000"/>
          </a:bodyPr>
          <a:lstStyle/>
          <a:p>
            <a:br>
              <a:rPr lang="ru-RU" b="1" dirty="0"/>
            </a:br>
            <a:r>
              <a:rPr lang="ru-RU" sz="1700" b="1" dirty="0"/>
              <a:t>Глобальная энергетическая проблема</a:t>
            </a:r>
            <a:r>
              <a:rPr lang="ru-RU" sz="1700" dirty="0"/>
              <a:t> — это проблема обеспечения человечества топливом и энергией в настоящее время и в обозримом будущем.</a:t>
            </a:r>
          </a:p>
          <a:p>
            <a:r>
              <a:rPr lang="ru-RU" sz="1700" dirty="0"/>
              <a:t>Энергетика имеет основополагающее значение для экономического роста и экологической устойчивости. Доступ к недорогой, надёжной и устойчивой энергии жизненно важен для ликвидации крайней нищеты и содействия всеобщему прогрессу. Однако в ряде развитых и развивающихся стран наблюдается, наоборот, избыточное потребление энергетических ресурсов и энергии в целом.</a:t>
            </a:r>
          </a:p>
          <a:p>
            <a:r>
              <a:rPr lang="ru-RU" sz="1700" dirty="0"/>
              <a:t>Энергетическая проблема остаётся одной из наиболее острых в мире. Это объясняется двумя основными факторами. Во-первых, это растущий разрыв между высокими темпами развития энергоёмких производств в развитых и ряде развивающихся стран и запасами </a:t>
            </a:r>
            <a:r>
              <a:rPr lang="ru-RU" sz="1700" dirty="0" err="1"/>
              <a:t>невозобновляемых</a:t>
            </a:r>
            <a:r>
              <a:rPr lang="ru-RU" sz="1700" dirty="0"/>
              <a:t> энергоресурсов (нефть, газ, уголь). Во-вторых, это рост негативных экологических последствий развития энергетики при сохранении традиционной структуры топливно-энергетического баланса и преобладании в ней загрязняющих видов энергии.</a:t>
            </a:r>
          </a:p>
          <a:p>
            <a:endParaRPr lang="ru-RU" sz="1600" dirty="0"/>
          </a:p>
          <a:p>
            <a:endParaRPr lang="ru-RU" dirty="0"/>
          </a:p>
        </p:txBody>
      </p:sp>
    </p:spTree>
    <p:extLst>
      <p:ext uri="{BB962C8B-B14F-4D97-AF65-F5344CB8AC3E}">
        <p14:creationId xmlns:p14="http://schemas.microsoft.com/office/powerpoint/2010/main" val="713948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Причины энергетической проблемы</a:t>
            </a:r>
          </a:p>
        </p:txBody>
      </p:sp>
      <p:sp>
        <p:nvSpPr>
          <p:cNvPr id="3" name="Объект 2"/>
          <p:cNvSpPr>
            <a:spLocks noGrp="1"/>
          </p:cNvSpPr>
          <p:nvPr>
            <p:ph idx="1"/>
          </p:nvPr>
        </p:nvSpPr>
        <p:spPr/>
        <p:txBody>
          <a:bodyPr/>
          <a:lstStyle/>
          <a:p>
            <a:r>
              <a:rPr lang="ru-RU" sz="1600" dirty="0"/>
              <a:t>Главной причиной возникновения глобальной энергетической проблемы является </a:t>
            </a:r>
            <a:r>
              <a:rPr lang="ru-RU" sz="1600" i="1" dirty="0"/>
              <a:t>быстрый рост потребления энергетических ресурсов в XX в. и объёмов их извлечения из земных недр</a:t>
            </a:r>
            <a:r>
              <a:rPr lang="ru-RU" sz="1600" dirty="0"/>
              <a:t>. Только за период с начала ХХ в. и до 1980-х гг. в мире было добыто и потреблено больше минерального топлива, чем за всю предшествующую историю человечества. С 1960 по 1980 г. из недр Земли было извлечено 40 % угля, почти 75 % нефти и около 80 % природного газа от общего количества, добытого с начала века.</a:t>
            </a:r>
          </a:p>
          <a:p>
            <a:r>
              <a:rPr lang="ru-RU" sz="1600" dirty="0"/>
              <a:t>Со стороны предложения энергетическая проблема вызвана открытием и эксплуатацией огромных нефтегазовых месторождений в Западной Сибири, на Аляске (рис. 158), на шельфе Северного моря. Со стороны спроса проблема усугубляется ростом объёмов развития мирового транспорта, промышленных производств.</a:t>
            </a:r>
          </a:p>
        </p:txBody>
      </p:sp>
    </p:spTree>
    <p:extLst>
      <p:ext uri="{BB962C8B-B14F-4D97-AF65-F5344CB8AC3E}">
        <p14:creationId xmlns:p14="http://schemas.microsoft.com/office/powerpoint/2010/main" val="4156628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Динамика потребления энергетических ресурсов в развивающихся странах.</a:t>
            </a:r>
            <a:endParaRPr lang="ru-RU" dirty="0"/>
          </a:p>
        </p:txBody>
      </p:sp>
      <p:sp>
        <p:nvSpPr>
          <p:cNvPr id="3" name="Объект 2"/>
          <p:cNvSpPr>
            <a:spLocks noGrp="1"/>
          </p:cNvSpPr>
          <p:nvPr>
            <p:ph idx="1"/>
          </p:nvPr>
        </p:nvSpPr>
        <p:spPr/>
        <p:txBody>
          <a:bodyPr>
            <a:normAutofit fontScale="92500" lnSpcReduction="20000"/>
          </a:bodyPr>
          <a:lstStyle/>
          <a:p>
            <a:r>
              <a:rPr lang="ru-RU" sz="1600" dirty="0"/>
              <a:t>Современная эпоха развития мирового хозяйства со второй половины ХХ в. характеризуется устойчивым ростом производства и потребления энергии при увеличении темпов потребления. По данным за 2018 г., объём производства энергии в мире составил 14,5 млрд т нефтяного эквивалента, потребления — 14,4 млрд т нефтяного эквивалента. Ежегодный рост объёмов производства энергии составляет 2,1 %, рост объёмов потребления энергии — 2,0 %. При этом объёмы потребления увеличились за последние 50 лет в мире в 4 раза.</a:t>
            </a:r>
          </a:p>
          <a:p>
            <a:r>
              <a:rPr lang="ru-RU" sz="1600" dirty="0"/>
              <a:t>Современная эпоха развития мирового хозяйства со второй половины ХХ в. характеризуется устойчивым ростом производства и потребления энергии при увеличении темпов потребления . По данным за 2018 г., объём производства энергии в мире составил 14,5 млрд т нефтяного эквивалента, потребления — 14,4 млрд т нефтяного эквивалента. Ежегодный рост объёмов производства энергии составляет 2,1 %, рост объёмов потребления энергии — 2,0 %. При этом объёмы потребления увеличились за последние 50 лет в мире в 4 раза.</a:t>
            </a:r>
          </a:p>
          <a:p>
            <a:r>
              <a:rPr lang="ru-RU" sz="1600" dirty="0"/>
              <a:t>Главная тенденция динамики этих двух процессов, которая и является причиной глобальной энергетической проблемы, — это увеличение различий между развитыми и развивающимися странами в характере динамики использования энергии и подходах к нему.</a:t>
            </a:r>
          </a:p>
        </p:txBody>
      </p:sp>
    </p:spTree>
    <p:extLst>
      <p:ext uri="{BB962C8B-B14F-4D97-AF65-F5344CB8AC3E}">
        <p14:creationId xmlns:p14="http://schemas.microsoft.com/office/powerpoint/2010/main" val="1908929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a:t>Динамика потребления энергетических ресурсов в развитых странах.</a:t>
            </a:r>
            <a:endParaRPr lang="ru-RU" sz="3200" dirty="0"/>
          </a:p>
        </p:txBody>
      </p:sp>
      <p:sp>
        <p:nvSpPr>
          <p:cNvPr id="3" name="Объект 2"/>
          <p:cNvSpPr>
            <a:spLocks noGrp="1"/>
          </p:cNvSpPr>
          <p:nvPr>
            <p:ph idx="1"/>
          </p:nvPr>
        </p:nvSpPr>
        <p:spPr/>
        <p:txBody>
          <a:bodyPr>
            <a:normAutofit/>
          </a:bodyPr>
          <a:lstStyle/>
          <a:p>
            <a:r>
              <a:rPr lang="ru-RU" sz="1600" dirty="0"/>
              <a:t>В развитых странах отмечается сокращение объёмов производства и потребления, в некоторых — отрицательная ежегодная динамика. Основной принцип использования энергии в них — энергосбережение. Например, в Европе потребление энергии снижается на 0,5 % в год, в Великобритании — на 1,5 %, в Германии, Италии, Португалии, Бельгии — на 0,5 %. В Японии ежегодные темпы сокращения потребления энергии составляют 1,2 %. Минимальными объёмами потребления энергии в мире характеризуются такие развитые страны, как Новая Зеландия, Португалия и Норвегия.</a:t>
            </a:r>
          </a:p>
          <a:p>
            <a:r>
              <a:rPr lang="ru-RU" sz="1600" dirty="0"/>
              <a:t>Ускоренно происходит увеличение объёмов производства и потребления энергии. Странами с наибольшими объёмами потребления являются Китай, США и Индия</a:t>
            </a:r>
          </a:p>
        </p:txBody>
      </p:sp>
    </p:spTree>
    <p:extLst>
      <p:ext uri="{BB962C8B-B14F-4D97-AF65-F5344CB8AC3E}">
        <p14:creationId xmlns:p14="http://schemas.microsoft.com/office/powerpoint/2010/main" val="473438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Прогноз потребления энергетических ресурсов в развитых и развивающихся странах</a:t>
            </a:r>
          </a:p>
        </p:txBody>
      </p:sp>
      <p:sp>
        <p:nvSpPr>
          <p:cNvPr id="3" name="Объект 2"/>
          <p:cNvSpPr>
            <a:spLocks noGrp="1"/>
          </p:cNvSpPr>
          <p:nvPr>
            <p:ph idx="1"/>
          </p:nvPr>
        </p:nvSpPr>
        <p:spPr/>
        <p:txBody>
          <a:bodyPr/>
          <a:lstStyle/>
          <a:p>
            <a:r>
              <a:rPr lang="ru-RU" dirty="0"/>
              <a:t>До 2050 г. нефть, газ и уголь сохранят доминирующую роль в первичном топливно-энергетическом балансе планеты. Однако эти ресурсы перераспределятся. Если сегодня первенство за нефтью, далее следуют уголь и газ, то в будущем лидерство перейдёт к газу, сравнительные преимущества которого заключаются в большом объёме запасов и </a:t>
            </a:r>
            <a:r>
              <a:rPr lang="ru-RU" dirty="0" err="1"/>
              <a:t>экологичности</a:t>
            </a:r>
            <a:r>
              <a:rPr lang="ru-RU" dirty="0"/>
              <a:t>. По прогнозам, к 2040 г. в мире будет происходить дальнейшее увеличение объёмов потребления энергии (рис. 163). Оно будет обеспечиваться преимущественно развивающимися странами Азиатско-Тихоокеанского региона и Ближнего Востока.</a:t>
            </a:r>
          </a:p>
        </p:txBody>
      </p:sp>
    </p:spTree>
    <p:extLst>
      <p:ext uri="{BB962C8B-B14F-4D97-AF65-F5344CB8AC3E}">
        <p14:creationId xmlns:p14="http://schemas.microsoft.com/office/powerpoint/2010/main" val="3202968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Влияние энергетики на окружающую среду.</a:t>
            </a:r>
          </a:p>
        </p:txBody>
      </p:sp>
      <p:sp>
        <p:nvSpPr>
          <p:cNvPr id="3" name="Объект 2"/>
          <p:cNvSpPr>
            <a:spLocks noGrp="1"/>
          </p:cNvSpPr>
          <p:nvPr>
            <p:ph idx="1"/>
          </p:nvPr>
        </p:nvSpPr>
        <p:spPr>
          <a:xfrm>
            <a:off x="504497" y="1930401"/>
            <a:ext cx="9238593" cy="4365296"/>
          </a:xfrm>
        </p:spPr>
        <p:txBody>
          <a:bodyPr>
            <a:normAutofit fontScale="92500"/>
          </a:bodyPr>
          <a:lstStyle/>
          <a:p>
            <a:r>
              <a:rPr lang="ru-RU" sz="1600" dirty="0"/>
              <a:t>Развитие энергетики влечёт за собой негативные последствия. Происходят выбросы в атмосферу, гидросферу и литосферу углеводородов, в том числе высокоактивного парникового газа метана, сероводорода, оксидов азота, оксидов углерода, различных нефтепродуктов и других высокотоксичных отходов.</a:t>
            </a:r>
          </a:p>
          <a:p>
            <a:r>
              <a:rPr lang="ru-RU" sz="1600" dirty="0"/>
              <a:t>По данным Международного энергетического агентства, глобальные выбросы углекислого газа, связанные с энергетическим использованием углеводородов, в 2019 г. перестали расти. После двух лет роста глобальные выбросы в 2019 г. составили 33 </a:t>
            </a:r>
            <a:r>
              <a:rPr lang="ru-RU" sz="1600" dirty="0" err="1"/>
              <a:t>Гт</a:t>
            </a:r>
            <a:r>
              <a:rPr lang="ru-RU" sz="1600" dirty="0"/>
              <a:t>, несмотря на рост мировой экономики на 2,9 %. Это связано, главным образом, с сокращением выбросов в электроэнергетике развитых стран благодаря возрастающей роли возобновляемых источников (в основном ветра и солнца), переходу приоритетов использования с угля на природный газ и увеличению производства атомной энергии.</a:t>
            </a:r>
          </a:p>
          <a:p>
            <a:r>
              <a:rPr lang="ru-RU" sz="1600" dirty="0"/>
              <a:t>Глобальные выбросы углекислого газа от использования угля сократились почти на 200 млн т, или на 1,3 %, по сравнению с 2018 г., компенсировав увеличение выбросов от сжигания нефти и природного газа. В странах с развитой экономикой выбросы сократились более чем на 3,2 %.</a:t>
            </a:r>
          </a:p>
          <a:p>
            <a:r>
              <a:rPr lang="ru-RU" sz="1600" dirty="0"/>
              <a:t>Ответственность за </a:t>
            </a:r>
            <a:r>
              <a:rPr lang="ru-RU" sz="1600" dirty="0" err="1"/>
              <a:t>бо́льшую</a:t>
            </a:r>
            <a:r>
              <a:rPr lang="ru-RU" sz="1600" dirty="0"/>
              <a:t> часть загрязнения планеты несут всего несколько стран. Странами с наибольшими объёмами выбросов являются Китай, США, Индия, Россия и Япония. На долю Китая пришлось 28 % выбросов, США — 19 %, Индии — 7 %.</a:t>
            </a:r>
          </a:p>
        </p:txBody>
      </p:sp>
    </p:spTree>
    <p:extLst>
      <p:ext uri="{BB962C8B-B14F-4D97-AF65-F5344CB8AC3E}">
        <p14:creationId xmlns:p14="http://schemas.microsoft.com/office/powerpoint/2010/main" val="1051979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t>Геоэкологические</a:t>
            </a:r>
            <a:r>
              <a:rPr lang="ru-RU" dirty="0"/>
              <a:t> проблемы использования традиционных источников энергии. Тепловые электростанции.</a:t>
            </a:r>
          </a:p>
        </p:txBody>
      </p:sp>
      <p:sp>
        <p:nvSpPr>
          <p:cNvPr id="3" name="Объект 2"/>
          <p:cNvSpPr>
            <a:spLocks noGrp="1"/>
          </p:cNvSpPr>
          <p:nvPr>
            <p:ph idx="1"/>
          </p:nvPr>
        </p:nvSpPr>
        <p:spPr/>
        <p:txBody>
          <a:bodyPr>
            <a:normAutofit lnSpcReduction="10000"/>
          </a:bodyPr>
          <a:lstStyle/>
          <a:p>
            <a:r>
              <a:rPr lang="ru-RU" sz="1600" dirty="0"/>
              <a:t>Традиционная энергетика предполагает использованием ископаемого топлива — угля, мазута, природного газа, сланцев, энергии воды и энергии атома.</a:t>
            </a:r>
          </a:p>
          <a:p>
            <a:r>
              <a:rPr lang="ru-RU" sz="1600" dirty="0"/>
              <a:t> большинстве стран мира доля электроэнергии, вырабатываемой на ТЭС, составляет более 50 %. Коэффициент полезного действия ТЭС составляет в среднем 36–39 %. Наряду с топливом ТЭС потребляет значительное количество воды. Типичная ТЭС мощностью 2 млн кВт ежесуточно потребляет 18 000 т угля, 2500 т мазута, 150 000 м3 воды. На охлаждение отработанного пара на ТЭС используются ежесуточно 7 млн м3 воды, что приводит к тепловому загрязнению водоёма-охладителя.</a:t>
            </a:r>
          </a:p>
          <a:p>
            <a:r>
              <a:rPr lang="ru-RU" sz="1600" dirty="0"/>
              <a:t>Основное количество энергии в настоящее время вырабатывается на ТЭС за счёт использования нефтепродуктов. Таким образом, структура запасов ископаемого топлива не соответствует структуре его современного потребления при производстве энергии. Поэтому переход на новую структуру потребления ископаемого топлива (угля) вызовет значительные экологические проблемы, материальные затраты и изменения во всей промышленности. В связи с этим ряд стран уже начал структурную перестройку энергетики.</a:t>
            </a:r>
          </a:p>
        </p:txBody>
      </p:sp>
    </p:spTree>
    <p:extLst>
      <p:ext uri="{BB962C8B-B14F-4D97-AF65-F5344CB8AC3E}">
        <p14:creationId xmlns:p14="http://schemas.microsoft.com/office/powerpoint/2010/main" val="1446033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Геоэкологические</a:t>
            </a:r>
            <a:r>
              <a:rPr lang="ru-RU" dirty="0"/>
              <a:t> проблемы использования гидроэлектростанций</a:t>
            </a:r>
          </a:p>
        </p:txBody>
      </p:sp>
      <p:sp>
        <p:nvSpPr>
          <p:cNvPr id="3" name="Объект 2"/>
          <p:cNvSpPr>
            <a:spLocks noGrp="1"/>
          </p:cNvSpPr>
          <p:nvPr>
            <p:ph idx="1"/>
          </p:nvPr>
        </p:nvSpPr>
        <p:spPr/>
        <p:txBody>
          <a:bodyPr>
            <a:normAutofit/>
          </a:bodyPr>
          <a:lstStyle/>
          <a:p>
            <a:r>
              <a:rPr lang="ru-RU" sz="1600" dirty="0"/>
              <a:t>Сооружение ГЭС (особенно на равнинных реках) приводит ко многим экологическим проблемам. Водохранилища, необходимые для обеспечения равномерной работы ГЭС, вызывают изменения климата на прилегающих территориях на расстояниях до сотен километров, являются естественными накопителями загрязнений.</a:t>
            </a:r>
          </a:p>
          <a:p>
            <a:r>
              <a:rPr lang="ru-RU" sz="1600" dirty="0"/>
              <a:t>В водохранилищах развиваются сине-зелёные водоросли, ускоряются процессы </a:t>
            </a:r>
            <a:r>
              <a:rPr lang="ru-RU" sz="1600" dirty="0" err="1"/>
              <a:t>эфтрофикации</a:t>
            </a:r>
            <a:r>
              <a:rPr lang="ru-RU" sz="1600" dirty="0"/>
              <a:t>, что приводит к ухудшению качества воды, нарушает функционирование экосистем. При строительстве водохранилищ нарушаются естественные нерестилища, происходит затопление плодородных земель, изменяется уровень подземных вод.</a:t>
            </a:r>
          </a:p>
          <a:p>
            <a:r>
              <a:rPr lang="ru-RU" sz="1600" dirty="0"/>
              <a:t>Более перспективным является сооружение ГЭС на горных реках. Это обусловлено более высоким гидроэнергетическим потенциалом горных рек по сравнению с равнинными.</a:t>
            </a:r>
          </a:p>
        </p:txBody>
      </p:sp>
    </p:spTree>
    <p:extLst>
      <p:ext uri="{BB962C8B-B14F-4D97-AF65-F5344CB8AC3E}">
        <p14:creationId xmlns:p14="http://schemas.microsoft.com/office/powerpoint/2010/main" val="56385245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TM02900688[[fn=Аспект]]</Template>
  <TotalTime>48</TotalTime>
  <Words>1666</Words>
  <Application>Microsoft Office PowerPoint</Application>
  <PresentationFormat>Широкоэкранный</PresentationFormat>
  <Paragraphs>61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Аспект</vt:lpstr>
      <vt:lpstr>Причины глобальной энергетической проблемы</vt:lpstr>
      <vt:lpstr>Значение глобальной энергетической проблемы.</vt:lpstr>
      <vt:lpstr>Причины энергетической проблемы</vt:lpstr>
      <vt:lpstr>Динамика потребления энергетических ресурсов в развивающихся странах.</vt:lpstr>
      <vt:lpstr>Динамика потребления энергетических ресурсов в развитых странах.</vt:lpstr>
      <vt:lpstr>Прогноз потребления энергетических ресурсов в развитых и развивающихся странах</vt:lpstr>
      <vt:lpstr>Влияние энергетики на окружающую среду.</vt:lpstr>
      <vt:lpstr>Геоэкологические проблемы использования традиционных источников энергии. Тепловые электростанции.</vt:lpstr>
      <vt:lpstr>Геоэкологические проблемы использования гидроэлектростанций</vt:lpstr>
      <vt:lpstr>Геоэкологические проблемы использования атомных электростанций</vt:lpstr>
      <vt:lpstr>Геоэкологические проблемы использования альтернативных источников энергии.</vt:lpstr>
      <vt:lpstr>Геоэкологические проблемы использования ветровой энергетики</vt:lpstr>
      <vt:lpstr>Геоэкологические проблемы использования солнечной энергии</vt:lpstr>
      <vt:lpstr>Геоэкологические проблемы использования волновой энергии</vt:lpstr>
      <vt:lpstr>Геоэкологические проблемы использования геотермальной энергии</vt:lpstr>
      <vt:lpstr>Основные пути решения глобальной энергетической проблемы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Причины глобальной энергетической проблемы</dc:title>
  <dc:creator>Пользователь</dc:creator>
  <cp:lastModifiedBy>felltut17@gmail.com</cp:lastModifiedBy>
  <cp:revision>7</cp:revision>
  <dcterms:created xsi:type="dcterms:W3CDTF">2023-02-26T16:44:14Z</dcterms:created>
  <dcterms:modified xsi:type="dcterms:W3CDTF">2023-02-27T20:03:26Z</dcterms:modified>
</cp:coreProperties>
</file>