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83" r:id="rId4"/>
    <p:sldId id="263" r:id="rId5"/>
    <p:sldId id="265" r:id="rId6"/>
    <p:sldId id="285" r:id="rId7"/>
    <p:sldId id="268" r:id="rId8"/>
    <p:sldId id="279" r:id="rId9"/>
    <p:sldId id="280" r:id="rId10"/>
    <p:sldId id="266" r:id="rId11"/>
    <p:sldId id="271" r:id="rId12"/>
    <p:sldId id="287" r:id="rId13"/>
    <p:sldId id="261" r:id="rId14"/>
    <p:sldId id="259" r:id="rId15"/>
    <p:sldId id="273" r:id="rId16"/>
    <p:sldId id="288" r:id="rId17"/>
    <p:sldId id="277" r:id="rId18"/>
    <p:sldId id="276" r:id="rId19"/>
    <p:sldId id="282" r:id="rId20"/>
    <p:sldId id="295" r:id="rId21"/>
    <p:sldId id="294" r:id="rId22"/>
    <p:sldId id="289" r:id="rId23"/>
    <p:sldId id="290" r:id="rId24"/>
    <p:sldId id="291" r:id="rId25"/>
    <p:sldId id="292" r:id="rId26"/>
    <p:sldId id="293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3829D008-8CCE-47C0-A706-2C6A5033F90F}" type="datetimeFigureOut">
              <a:rPr lang="ru-RU" smtClean="0"/>
              <a:pPr/>
              <a:t>25.01.2023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67CC24E-8CF1-4FE9-BFC6-47195BA85F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1%D0%BB%D1%83%D0%B6%D0%B5%D0%B1%D0%BD%D0%B0%D1%8F:%D0%98%D1%81%D1%82%D0%BE%D1%87%D0%BD%D0%B8%D0%BA%D0%B8_%D0%BA%D0%BD%D0%B8%D0%B3/9785998508677" TargetMode="External"/><Relationship Id="rId3" Type="http://schemas.openxmlformats.org/officeDocument/2006/relationships/hyperlink" Target="http://forum.lingvo.ru/actualthread.aspx?tid=106989" TargetMode="External"/><Relationship Id="rId7" Type="http://schemas.openxmlformats.org/officeDocument/2006/relationships/hyperlink" Target="https://ru.wikipedia.org/wiki/%D0%92%D0%B5%D0%B4%D0%BE%D0%BC%D1%81%D1%82%D0%B2%D0%BE_%D0%BF%D0%BE_%D0%BF%D0%B0%D1%82%D0%B5%D0%BD%D1%82%D0%B0%D0%BC_%D0%B8_%D1%82%D0%BE%D0%B2%D0%B0%D1%80%D0%BD%D1%8B%D0%BC_%D0%B7%D0%BD%D0%B0%D0%BA%D0%B0%D0%BC_%D0%A1%D0%A8%D0%90" TargetMode="External"/><Relationship Id="rId2" Type="http://schemas.openxmlformats.org/officeDocument/2006/relationships/hyperlink" Target="http://www.popmech.ru/magazine/2007/52-issu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atft.uspto.gov/netacgi/nph-Parser?patentnumber=504038" TargetMode="External"/><Relationship Id="rId5" Type="http://schemas.openxmlformats.org/officeDocument/2006/relationships/hyperlink" Target="http://www.google.com/patents/US504038.pdf" TargetMode="External"/><Relationship Id="rId4" Type="http://schemas.openxmlformats.org/officeDocument/2006/relationships/hyperlink" Target="http://kolin.com.ua/istoriya-zastezhki-molnii" TargetMode="External"/><Relationship Id="rId9" Type="http://schemas.openxmlformats.org/officeDocument/2006/relationships/hyperlink" Target="http://www.gostedu.ru/19090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98" t="226" r="6214" b="-226"/>
          <a:stretch/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5856" y="482769"/>
            <a:ext cx="56637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Застежка – молния</a:t>
            </a:r>
          </a:p>
          <a:p>
            <a:pPr algn="r"/>
            <a:r>
              <a:rPr lang="ru-RU" sz="4000" b="1" dirty="0" smtClean="0">
                <a:solidFill>
                  <a:schemeClr val="bg1"/>
                </a:solidFill>
              </a:rPr>
              <a:t>История одной вещи</a:t>
            </a:r>
          </a:p>
        </p:txBody>
      </p:sp>
    </p:spTree>
    <p:extLst>
      <p:ext uri="{BB962C8B-B14F-4D97-AF65-F5344CB8AC3E}">
        <p14:creationId xmlns="" xmlns:p14="http://schemas.microsoft.com/office/powerpoint/2010/main" val="68800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073" y="-154540"/>
            <a:ext cx="9770213" cy="6895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4698" y="468435"/>
            <a:ext cx="8728672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7 ноября 1891 года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Уиткомб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Джадсон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получил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патент за номером 504038 на изобретение,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u="sng" dirty="0" smtClean="0">
                <a:solidFill>
                  <a:schemeClr val="tx2">
                    <a:lumMod val="50000"/>
                  </a:schemeClr>
                </a:solidFill>
              </a:rPr>
              <a:t>названное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</a:rPr>
              <a:t>им «Застежка для обуви»: </a:t>
            </a:r>
            <a:endParaRPr lang="ru-RU" sz="2400" b="1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ряд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крючков с одной стороны и петелек 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—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 другой,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которые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зацеплялись при помощи специального направляющего ключа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чтобы их расцепить, ключ надо было перевернуть).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33262"/>
            <a:ext cx="2655740" cy="356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506831"/>
            <a:ext cx="3470152" cy="37301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080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39204" y="-1635"/>
            <a:ext cx="6584950" cy="6349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20688"/>
            <a:ext cx="3058037" cy="4070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14942" y="4869160"/>
            <a:ext cx="38663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>
                <a:latin typeface="Times New Roman"/>
                <a:ea typeface="Times New Roman"/>
              </a:rPr>
              <a:t>Гидеон</a:t>
            </a:r>
            <a:r>
              <a:rPr lang="ru-RU" sz="3600" b="1" dirty="0">
                <a:latin typeface="Times New Roman"/>
                <a:ea typeface="Times New Roman"/>
              </a:rPr>
              <a:t> </a:t>
            </a:r>
            <a:r>
              <a:rPr lang="ru-RU" sz="3600" b="1" dirty="0" err="1" smtClean="0">
                <a:latin typeface="Times New Roman"/>
                <a:ea typeface="Times New Roman"/>
              </a:rPr>
              <a:t>Сундбэк</a:t>
            </a:r>
            <a:endParaRPr lang="en-US" sz="3600" b="1" dirty="0" smtClean="0">
              <a:latin typeface="Times New Roman"/>
              <a:ea typeface="Times New Roman"/>
            </a:endParaRPr>
          </a:p>
          <a:p>
            <a:pPr algn="ctr"/>
            <a:r>
              <a:rPr lang="ru-RU" sz="1600" b="1" dirty="0" smtClean="0"/>
              <a:t>24 апреля 1880 г. (Швеция)-</a:t>
            </a:r>
          </a:p>
          <a:p>
            <a:pPr algn="ctr"/>
            <a:r>
              <a:rPr lang="ru-RU" sz="1600" b="1" dirty="0" smtClean="0"/>
              <a:t>21 июня 1954 г. (Пенсильвания)</a:t>
            </a:r>
          </a:p>
          <a:p>
            <a:pPr algn="ctr"/>
            <a:r>
              <a:rPr lang="ru-RU" sz="1600" b="1" dirty="0" smtClean="0"/>
              <a:t>(гражданство США)</a:t>
            </a:r>
            <a:endParaRPr lang="ru-RU" sz="1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548680"/>
            <a:ext cx="48577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Но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 покупателей молнии  было очень мало, 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 компания сделала следующий логичный шаг: 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наняла квалифицированного инженера. </a:t>
            </a:r>
          </a:p>
          <a:p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Гидеон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</a:rPr>
              <a:t>Сундбэк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, иммигрант из Швеции.</a:t>
            </a:r>
          </a:p>
        </p:txBody>
      </p:sp>
    </p:spTree>
    <p:extLst>
      <p:ext uri="{BB962C8B-B14F-4D97-AF65-F5344CB8AC3E}">
        <p14:creationId xmlns="" xmlns:p14="http://schemas.microsoft.com/office/powerpoint/2010/main" val="189997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68740" y="-142900"/>
            <a:ext cx="9649072" cy="700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Гидеон Сундбэ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00042"/>
            <a:ext cx="6897422" cy="333375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3714752"/>
            <a:ext cx="885828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 smtClean="0"/>
              <a:t>Гидеон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Сундбэк</a:t>
            </a:r>
            <a:r>
              <a:rPr lang="ru-RU" sz="3200" b="1" dirty="0" smtClean="0"/>
              <a:t> </a:t>
            </a:r>
            <a:r>
              <a:rPr lang="ru-RU" sz="2400" dirty="0" smtClean="0"/>
              <a:t>- </a:t>
            </a:r>
            <a:r>
              <a:rPr lang="ru-RU" sz="2400" b="1" dirty="0" smtClean="0"/>
              <a:t>шведско-американский инженер и изобретатель запатентовавший первую застежку молнию, которую стали использовать при производстве одежды.</a:t>
            </a:r>
            <a:r>
              <a:rPr lang="ru-RU" sz="2400" dirty="0" smtClean="0"/>
              <a:t> </a:t>
            </a:r>
          </a:p>
          <a:p>
            <a:r>
              <a:rPr lang="ru-RU" sz="2400" dirty="0" smtClean="0"/>
              <a:t>Она уже была похожа на ту застежку, которую сейчас вы видите на своих куртках, портфелях и брюках, поэтому постепенно становилась все популярнее. 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97051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0"/>
            <a:ext cx="8435894" cy="6429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18255" y="446530"/>
            <a:ext cx="751139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«Крестным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отцом» молнии выступил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президент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компании B.F.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Goodrich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Бертрам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Рок,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когда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 1923 году он выбрал эту застежку для резиновых галош.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Ему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понравился звук, издаваемый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металлическими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элементами при работе —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zip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что-то вроде русского «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вжжжик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»).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Так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родилось название модели —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Zipper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Boots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которое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стало нарицательным в английском языке.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7" r="2233" b="4505"/>
          <a:stretch/>
        </p:blipFill>
        <p:spPr>
          <a:xfrm>
            <a:off x="1214414" y="928670"/>
            <a:ext cx="7072362" cy="39028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0610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0312" y="-304656"/>
            <a:ext cx="6735502" cy="7344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548680"/>
            <a:ext cx="2755900" cy="3797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7024" y="548677"/>
            <a:ext cx="5381601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астежка-молния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довольно долго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использовалась при пошиве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женской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одежды.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только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1930 году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сначала в Париже,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затем и в Нью-Йорке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началось продвижение молнии 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 изобретателями, а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дизайнерами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окончательно на женской одежде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молния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закрепилась только к середине века.</a:t>
            </a:r>
          </a:p>
          <a:p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Эльза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Скиапарелли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одна из великих дизайнеров ХХ века,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обратила свой взгляд к детям.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В 1935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году на свет появился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гениальный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слоган рекламной кампании: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Ваши дети смогут одеваться сами!».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етская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одежда с молнией сразу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завоевала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популярность…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86446" y="4358094"/>
            <a:ext cx="32489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Эльза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Скиапарелли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в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 «наполеоновской» шляпке  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и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 «шокирующе-розовом» 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жакете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собственного дизайна. </a:t>
            </a:r>
            <a:endParaRPr lang="ru-RU" sz="12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Фотография 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журнала «</a:t>
            </a:r>
            <a:r>
              <a:rPr lang="ru-RU" sz="1200" u="sng" dirty="0">
                <a:solidFill>
                  <a:schemeClr val="tx2">
                    <a:lumMod val="50000"/>
                  </a:schemeClr>
                </a:solidFill>
              </a:rPr>
              <a:t>LIFE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» (</a:t>
            </a:r>
            <a:r>
              <a:rPr lang="ru-RU" sz="1200" u="sng" dirty="0">
                <a:solidFill>
                  <a:schemeClr val="tx2">
                    <a:lumMod val="50000"/>
                  </a:schemeClr>
                </a:solidFill>
              </a:rPr>
              <a:t>1937</a:t>
            </a:r>
            <a:r>
              <a:rPr lang="ru-RU" sz="1200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</a:p>
          <a:p>
            <a:pPr algn="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МОДЕЛЬЕР</a:t>
            </a:r>
          </a:p>
          <a:p>
            <a:pPr algn="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10 сентября 1890 г Рим Италия</a:t>
            </a:r>
          </a:p>
          <a:p>
            <a:pPr algn="r"/>
            <a:r>
              <a:rPr lang="ru-RU" sz="1200" b="1" dirty="0" smtClean="0">
                <a:solidFill>
                  <a:schemeClr val="tx2">
                    <a:lumMod val="50000"/>
                  </a:schemeClr>
                </a:solidFill>
              </a:rPr>
              <a:t>13 ноября 1973 г. Париж Франция</a:t>
            </a:r>
            <a:endParaRPr lang="ru-RU" sz="1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8710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7988" y="114350"/>
            <a:ext cx="8723168" cy="67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85786" y="737138"/>
            <a:ext cx="764386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800" b="1" dirty="0" smtClean="0"/>
              <a:t>Но самой необходимой и модной деталью одежды современного мужчины застежка-молния стала в 1937 году благодаря модельеру Жану Клоду.</a:t>
            </a:r>
          </a:p>
          <a:p>
            <a:pPr fontAlgn="base"/>
            <a:endParaRPr lang="ru-RU" sz="2800" b="1" dirty="0" smtClean="0"/>
          </a:p>
          <a:p>
            <a:pPr fontAlgn="base"/>
            <a:r>
              <a:rPr lang="ru-RU" sz="2800" b="1" dirty="0" smtClean="0"/>
              <a:t> </a:t>
            </a:r>
            <a:r>
              <a:rPr lang="ru-RU" sz="2800" b="1" u="sng" dirty="0" smtClean="0"/>
              <a:t>Он, ради шутки, решил использовать молнию вместо пуговиц на мужских брюках. </a:t>
            </a:r>
            <a:endParaRPr lang="ru-RU" sz="2800" b="1" u="sng" dirty="0" smtClean="0"/>
          </a:p>
          <a:p>
            <a:pPr fontAlgn="base"/>
            <a:r>
              <a:rPr lang="ru-RU" sz="2800" b="1" dirty="0" smtClean="0"/>
              <a:t>Но </a:t>
            </a:r>
            <a:r>
              <a:rPr lang="ru-RU" sz="2800" b="1" dirty="0" smtClean="0"/>
              <a:t>мужской части населения так понравилось мгновенно застегивать и расстегивать брюки, что с той поры их застегивают только на «молнию».</a:t>
            </a:r>
          </a:p>
          <a:p>
            <a:pPr fontAlgn="base"/>
            <a:endParaRPr lang="ru-RU" sz="2000" dirty="0" smtClean="0"/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40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" y="114350"/>
            <a:ext cx="9143999" cy="674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28662" y="428604"/>
            <a:ext cx="714380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endParaRPr lang="ru-RU" sz="2000" dirty="0" smtClean="0"/>
          </a:p>
          <a:p>
            <a:pPr fontAlgn="base"/>
            <a:r>
              <a:rPr lang="ru-RU" sz="2800" b="1" dirty="0" smtClean="0"/>
              <a:t>Вот так, почти через 100 лет, люди, наконец-то, поняли, какое это нужное изобретение - застежка-молния!</a:t>
            </a:r>
          </a:p>
          <a:p>
            <a:pPr fontAlgn="base"/>
            <a:endParaRPr lang="ru-RU" sz="2000" dirty="0" smtClean="0"/>
          </a:p>
          <a:p>
            <a:pPr fontAlgn="base"/>
            <a:endParaRPr lang="ru-RU" sz="2000" dirty="0" smtClean="0"/>
          </a:p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5842" name="Picture 2" descr="http://ya-uznayu.ru/media/k2/items/cache/fedea746cd0ecb257a1249d3a2a80bb1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214554"/>
            <a:ext cx="6215106" cy="3977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5403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628" y="1785926"/>
            <a:ext cx="38576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solidFill>
                  <a:schemeClr val="tx2">
                    <a:lumMod val="50000"/>
                  </a:schemeClr>
                </a:solidFill>
              </a:rPr>
              <a:t>«Молнии», слева направо</a:t>
            </a:r>
            <a:r>
              <a:rPr lang="ru-RU" sz="3200" b="1" u="sng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металлическая, </a:t>
            </a:r>
            <a:endParaRPr lang="en-US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тракторная</a:t>
            </a:r>
          </a:p>
          <a:p>
            <a:pP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 витая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80680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Застёжки -молния сегодня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Виды и конструкция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714488"/>
            <a:ext cx="4564359" cy="38730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957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3" y="142852"/>
            <a:ext cx="87154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Разработаны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даже молнии для костюмов космонавтов: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они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отличаются абсолютной герметизацией замка.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Японская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фирма “YKK”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сегодняшний день производит более половины молний на планете.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Бангладеш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Индия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 Китай также считаются центрами по производству молний.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714620"/>
            <a:ext cx="4503854" cy="3816424"/>
          </a:xfrm>
          <a:prstGeom prst="rect">
            <a:avLst/>
          </a:prstGeom>
        </p:spPr>
      </p:pic>
      <p:pic>
        <p:nvPicPr>
          <p:cNvPr id="10244" name="Picture 4" descr="https://upload.wikimedia.org/wikipedia/commons/thumb/1/1d/Novelty_Zippers.jpg/440px-Novelty_Zipper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14620"/>
            <a:ext cx="3743240" cy="37862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31868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7830" y="404664"/>
            <a:ext cx="711925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Сегодня молнию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стали использовать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только как удобную застежку, </a:t>
            </a:r>
            <a:endParaRPr lang="ru-RU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но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и как дизайнерское украшение и даже арт-объект.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741" y="2016256"/>
            <a:ext cx="2362588" cy="31501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814" y="1583328"/>
            <a:ext cx="2741290" cy="18092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923937"/>
            <a:ext cx="2376264" cy="29336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687" y="4041661"/>
            <a:ext cx="3209544" cy="22494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696" y="1052736"/>
            <a:ext cx="5764939" cy="38048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89380"/>
            <a:ext cx="5320582" cy="65686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231" y="45275"/>
            <a:ext cx="5109544" cy="68127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" y="96827"/>
            <a:ext cx="9207808" cy="6453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4184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725" y="108287"/>
            <a:ext cx="9668859" cy="6352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714356"/>
            <a:ext cx="304800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14" y="642918"/>
            <a:ext cx="3048000" cy="304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4282" y="3786190"/>
            <a:ext cx="864399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Застёжка-мо́лния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, или просто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мо́лния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(также —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зи́ппер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, змейка) — вид застёжек,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предназначенных  для быстрого соединения деталей одежды.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Соединение или разъединение половинок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выполняется при помощи замка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(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слайдера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, «собачки» или бегунка), скользящего по лентам,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при этом каждое звено фиксируется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ea typeface="Calibri"/>
                <a:cs typeface="Times New Roman"/>
              </a:rPr>
              <a:t>между парой звеньев с противоположной стороны.</a:t>
            </a:r>
            <a:endParaRPr lang="ru-RU" b="1" dirty="0">
              <a:solidFill>
                <a:schemeClr val="tx2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89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integrahome.ru/upload/iblock/fe8/fe8d974f935e606acad3c0e75f0d932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29684" cy="5786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fb.ru/media/i/7/3/5/5/5/9/i/735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60152"/>
            <a:ext cx="7885136" cy="6197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62/37/69/623769854dccd01279a9cf4c7e70a8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57166"/>
            <a:ext cx="6215106" cy="6041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i.pinimg.com/originals/30/96/4e/30964e0e4c7713c48260deb9b56f80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7660" y="357166"/>
            <a:ext cx="8167744" cy="62686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i.pinimg.com/originals/21/2f/23/212f2382f325102cf490ab9ddb0905f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4422352" cy="5891205"/>
          </a:xfrm>
          <a:prstGeom prst="rect">
            <a:avLst/>
          </a:prstGeom>
          <a:noFill/>
        </p:spPr>
      </p:pic>
      <p:pic>
        <p:nvPicPr>
          <p:cNvPr id="35844" name="Picture 4" descr="https://mirbusin.ru/pic/photo/637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500174"/>
            <a:ext cx="421484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s://uhd.name/uploads/posts/2022-02/1645207251_32-uhd-name-p-ukrasheniya-iz-molnii-svoimi-rukami-devush-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785794"/>
            <a:ext cx="6405813" cy="5248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s://i.pinimg.com/736x/42/cf/ee/42cfee0d257967d87d3ebd7f1622e04e--zipper-crafts-zipper-jewel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85728"/>
            <a:ext cx="6286500" cy="592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836712"/>
            <a:ext cx="674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Список используемой литературы и интернет ресурсов.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0885" y="1628800"/>
            <a:ext cx="8249374" cy="40318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1.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История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застежки-молнии: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</a:rPr>
              <a:t>Немолниеносная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биография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“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Статья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опубликована в журнале «Популярная механика» (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2"/>
              </a:rPr>
              <a:t>№52, февраль 2007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2.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3"/>
              </a:rPr>
              <a:t>Фермуар (застёжка-молния)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3.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4"/>
              </a:rPr>
              <a:t>История застёжки-молнии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4.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Патент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США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№ 504 038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от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7 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ноября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 1891. 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US" sz="1600" b="1" u="sng" dirty="0">
                <a:solidFill>
                  <a:schemeClr val="tx2">
                    <a:lumMod val="50000"/>
                  </a:schemeClr>
                </a:solidFill>
                <a:hlinkClick r:id="rId5"/>
              </a:rPr>
              <a:t> </a:t>
            </a:r>
            <a:r>
              <a:rPr lang="en-US" sz="1600" b="1" u="sng" dirty="0" smtClean="0">
                <a:solidFill>
                  <a:schemeClr val="tx2">
                    <a:lumMod val="50000"/>
                  </a:schemeClr>
                </a:solidFill>
                <a:hlinkClick r:id="rId5"/>
              </a:rPr>
              <a:t>CLASP </a:t>
            </a:r>
            <a:r>
              <a:rPr lang="en-US" sz="1600" b="1" u="sng" dirty="0">
                <a:solidFill>
                  <a:schemeClr val="tx2">
                    <a:lumMod val="50000"/>
                  </a:schemeClr>
                </a:solidFill>
                <a:hlinkClick r:id="rId5"/>
              </a:rPr>
              <a:t>LOCKER OR UNLOCKER FOR SHOES</a:t>
            </a:r>
            <a:r>
              <a:rPr lang="en-US" sz="1600" b="1" dirty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u="sng" dirty="0" smtClean="0">
                <a:solidFill>
                  <a:schemeClr val="tx2">
                    <a:lumMod val="50000"/>
                  </a:schemeClr>
                </a:solidFill>
                <a:hlinkClick r:id="rId6"/>
              </a:rPr>
              <a:t>Описание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6"/>
              </a:rPr>
              <a:t>патента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на сайте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7" tooltip="Ведомство по патентам и товарным знакам США"/>
              </a:rPr>
              <a:t>Ведомства по патентам и товарным знакам США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lvl="0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5. </a:t>
            </a:r>
            <a:r>
              <a:rPr lang="ru-RU" sz="1600" b="1" i="1" dirty="0" err="1" smtClean="0">
                <a:solidFill>
                  <a:schemeClr val="tx2">
                    <a:lumMod val="50000"/>
                  </a:schemeClr>
                </a:solidFill>
              </a:rPr>
              <a:t>Жани</a:t>
            </a:r>
            <a:r>
              <a:rPr lang="ru-RU" sz="1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i="1" dirty="0" err="1">
                <a:solidFill>
                  <a:schemeClr val="tx2">
                    <a:lumMod val="50000"/>
                  </a:schemeClr>
                </a:solidFill>
              </a:rPr>
              <a:t>Саме</a:t>
            </a:r>
            <a:r>
              <a:rPr lang="ru-RU" sz="1600" b="1" i="1" dirty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Высокая мода =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</a:rPr>
              <a:t>Chere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</a:rPr>
              <a:t>Haute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err="1">
                <a:solidFill>
                  <a:schemeClr val="tx2">
                    <a:lumMod val="50000"/>
                  </a:schemeClr>
                </a:solidFill>
              </a:rPr>
              <a:t>Couture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/ пер. с фр.. 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—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СПб.: «Азбука-классика»,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2010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. — С. 163. — 320 с. — 15 000 экз. 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—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8"/>
              </a:rPr>
              <a:t>ISBN 978-5-9985-0867-7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</a:rPr>
              <a:t>6. </a:t>
            </a:r>
            <a:r>
              <a:rPr lang="ru-RU" sz="1600" b="1" u="sng" dirty="0">
                <a:solidFill>
                  <a:schemeClr val="tx2">
                    <a:lumMod val="50000"/>
                  </a:schemeClr>
                </a:solidFill>
                <a:hlinkClick r:id="rId9"/>
              </a:rPr>
              <a:t>ГОСТ 28965-91 — Застежка-молния. Методы контроля</a:t>
            </a:r>
            <a:endParaRPr lang="ru-RU" sz="1600" b="1" dirty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Застёжка «молния» // Краткая энциклопедия домашнего хозяйства. 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—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М.: Государственное Научное издательство 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«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Большая Советская энциклопедия», 1959.</a:t>
            </a:r>
          </a:p>
          <a:p>
            <a:pPr lvl="0"/>
            <a:endParaRPr lang="ru-RU" sz="1600" dirty="0"/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64752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9425" y="-394338"/>
            <a:ext cx="6584950" cy="756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3407" y="1484784"/>
            <a:ext cx="6040436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Название "Молния" - это разговорное.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Первое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название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было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"автоматическая непрерывная застёжка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".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Следом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уже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запатентованная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она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имела название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«застёжка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для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обуви».</a:t>
            </a: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Когда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молния начала приобретать популярность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её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начали называть по звуку "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zzzip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!"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по-русски «вжик!» ) - "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Зиппер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".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Поначалу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так и у нас называли.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простоту и быстроту расстёгивания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народе появилось называние "Молния"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-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"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молниеносно«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Ну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 теперь, наверняка,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всякий продавец поймёт,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если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вы попросите продать застёжку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зиппер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8" b="8"/>
          <a:stretch/>
        </p:blipFill>
        <p:spPr>
          <a:xfrm>
            <a:off x="5824588" y="76629"/>
            <a:ext cx="3197193" cy="2557755"/>
          </a:xfrm>
          <a:prstGeom prst="wedgeEllipseCallou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8592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64" r="7869"/>
          <a:stretch/>
        </p:blipFill>
        <p:spPr>
          <a:xfrm>
            <a:off x="304800" y="359559"/>
            <a:ext cx="7800109" cy="583319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49087" y="-178618"/>
            <a:ext cx="6354988" cy="6909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901057"/>
            <a:ext cx="5301451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«Люди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потратили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двадцать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с лишним лет, </a:t>
            </a: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изобретая и совершенствуя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застежку-молнию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Это кажется неразумным,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бессмысленным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. </a:t>
            </a: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Застежка не работала,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постоянно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выходила из строя, </a:t>
            </a:r>
          </a:p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изобретателям давно пора было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выбросить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ее на свалку», </a:t>
            </a:r>
          </a:p>
          <a:p>
            <a:pPr marL="285750" indent="-285750" algn="ctr">
              <a:buFontTx/>
              <a:buChar char="-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писал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Роберт </a:t>
            </a:r>
            <a:r>
              <a:rPr lang="ru-RU" sz="2400" b="1" dirty="0" err="1">
                <a:solidFill>
                  <a:schemeClr val="tx2">
                    <a:lumMod val="50000"/>
                  </a:schemeClr>
                </a:solidFill>
              </a:rPr>
              <a:t>Фридел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книге «Застежка-молния: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исследование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</a:rPr>
              <a:t>нового». </a:t>
            </a:r>
          </a:p>
        </p:txBody>
      </p:sp>
    </p:spTree>
    <p:extLst>
      <p:ext uri="{BB962C8B-B14F-4D97-AF65-F5344CB8AC3E}">
        <p14:creationId xmlns="" xmlns:p14="http://schemas.microsoft.com/office/powerpoint/2010/main" val="311494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5" y="1040163"/>
            <a:ext cx="6581775" cy="432435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77893"/>
            <a:ext cx="2580640" cy="404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228311"/>
            <a:ext cx="74911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/>
              <a:t>Признание застежки-молнии  </a:t>
            </a:r>
            <a:r>
              <a:rPr lang="ru-RU" b="1" dirty="0" smtClean="0"/>
              <a:t>молниеносным </a:t>
            </a:r>
            <a:r>
              <a:rPr lang="ru-RU" b="1" dirty="0"/>
              <a:t>не назовешь. </a:t>
            </a:r>
            <a:endParaRPr lang="ru-RU" b="1" dirty="0" smtClean="0"/>
          </a:p>
          <a:p>
            <a:pPr algn="ctr"/>
            <a:r>
              <a:rPr lang="ru-RU" b="1" dirty="0" smtClean="0"/>
              <a:t>Да </a:t>
            </a:r>
            <a:r>
              <a:rPr lang="ru-RU" b="1" dirty="0"/>
              <a:t>и как он мог быть таким,  </a:t>
            </a:r>
            <a:r>
              <a:rPr lang="ru-RU" b="1" dirty="0" smtClean="0"/>
              <a:t>если </a:t>
            </a:r>
            <a:r>
              <a:rPr lang="ru-RU" b="1" dirty="0"/>
              <a:t>сам изобретатель </a:t>
            </a:r>
            <a:endParaRPr lang="ru-RU" b="1" dirty="0" smtClean="0"/>
          </a:p>
          <a:p>
            <a:pPr algn="ctr"/>
            <a:r>
              <a:rPr lang="ru-RU" b="1" dirty="0" smtClean="0"/>
              <a:t>не </a:t>
            </a:r>
            <a:r>
              <a:rPr lang="ru-RU" b="1" dirty="0"/>
              <a:t>придавал ему значения </a:t>
            </a:r>
            <a:r>
              <a:rPr lang="ru-RU" b="1" dirty="0" smtClean="0"/>
              <a:t>и </a:t>
            </a:r>
            <a:r>
              <a:rPr lang="ru-RU" b="1" dirty="0"/>
              <a:t>посчитал простой случайностью! </a:t>
            </a:r>
            <a:endParaRPr lang="ru-RU" b="1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85720" y="5226784"/>
            <a:ext cx="8764957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Имя этого гения – </a:t>
            </a:r>
            <a:r>
              <a:rPr lang="ru-RU" sz="2800" b="1" dirty="0" err="1"/>
              <a:t>Элиас</a:t>
            </a:r>
            <a:r>
              <a:rPr lang="ru-RU" sz="2800" b="1" dirty="0"/>
              <a:t> </a:t>
            </a:r>
            <a:r>
              <a:rPr lang="ru-RU" sz="2800" b="1" dirty="0" err="1" smtClean="0"/>
              <a:t>Хоу</a:t>
            </a:r>
            <a:r>
              <a:rPr lang="ru-RU" sz="2800" b="1" dirty="0"/>
              <a:t> </a:t>
            </a:r>
            <a:r>
              <a:rPr lang="ru-RU" dirty="0" smtClean="0"/>
              <a:t>(англ</a:t>
            </a:r>
            <a:r>
              <a:rPr lang="ru-RU" dirty="0"/>
              <a:t>. </a:t>
            </a:r>
            <a:r>
              <a:rPr lang="en-US" dirty="0"/>
              <a:t>Elias Howe</a:t>
            </a:r>
            <a:r>
              <a:rPr lang="ru-RU" dirty="0"/>
              <a:t>; </a:t>
            </a:r>
            <a:r>
              <a:rPr lang="ru-RU" dirty="0" smtClean="0"/>
              <a:t> </a:t>
            </a:r>
          </a:p>
          <a:p>
            <a:pPr algn="r"/>
            <a:r>
              <a:rPr lang="ru-RU" dirty="0" smtClean="0"/>
              <a:t>9 </a:t>
            </a:r>
            <a:r>
              <a:rPr lang="ru-RU" dirty="0"/>
              <a:t>июля </a:t>
            </a:r>
            <a:r>
              <a:rPr lang="ru-RU" dirty="0" smtClean="0"/>
              <a:t>1819</a:t>
            </a:r>
            <a:r>
              <a:rPr lang="ru-RU" dirty="0"/>
              <a:t> </a:t>
            </a:r>
            <a:r>
              <a:rPr lang="ru-RU" dirty="0" smtClean="0"/>
              <a:t>— </a:t>
            </a:r>
            <a:r>
              <a:rPr lang="ru-RU" dirty="0"/>
              <a:t>3 октября 1867, Нью-Йорк, США) </a:t>
            </a:r>
            <a:endParaRPr lang="ru-RU" dirty="0" smtClean="0"/>
          </a:p>
          <a:p>
            <a:r>
              <a:rPr lang="ru-RU" sz="2400" dirty="0" smtClean="0"/>
              <a:t>— </a:t>
            </a:r>
            <a:r>
              <a:rPr lang="ru-RU" sz="2400" dirty="0"/>
              <a:t>американский механик и предприниматель; </a:t>
            </a:r>
            <a:endParaRPr lang="ru-RU" sz="2400" dirty="0" smtClean="0"/>
          </a:p>
          <a:p>
            <a:r>
              <a:rPr lang="ru-RU" sz="2400" dirty="0" smtClean="0"/>
              <a:t>один </a:t>
            </a:r>
            <a:r>
              <a:rPr lang="ru-RU" sz="2400" dirty="0"/>
              <a:t>из изобретателей швейной машины.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3001" y="1412776"/>
            <a:ext cx="606127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Человек, создавший также и швейную машинку,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назвал свое новое изобретение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«автоматической непрерывной застежкой».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Это было в середине ХIХ века, в 1851 году.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Неудивительно, что молния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нашла своего покупателя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– слишком уж новым,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революционным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изобретением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она стала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для того времени. </a:t>
            </a:r>
          </a:p>
          <a:p>
            <a:pPr algn="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Сам автор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 озаботился вопросом рекламы,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 восприняв изобретение всерьез. 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Поэтому имя его оказалось несколько забыто…</a:t>
            </a:r>
          </a:p>
        </p:txBody>
      </p:sp>
    </p:spTree>
    <p:extLst>
      <p:ext uri="{BB962C8B-B14F-4D97-AF65-F5344CB8AC3E}">
        <p14:creationId xmlns="" xmlns:p14="http://schemas.microsoft.com/office/powerpoint/2010/main" val="63565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5725" y="108287"/>
            <a:ext cx="9668859" cy="635262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4959" y="692696"/>
            <a:ext cx="8858515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Спустя 20 лет в Чикаго случился огромный по своим масштабам пожар,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который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вошел в историю США как один самых разрушительных.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бушующем пламени оказалась маленькая девочка.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Она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бы погибла, если бы рядом не оказался скромный герой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некий чертежник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Стайл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который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спас ей жизнь и повредил себе спину,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неудачно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прыгнув со второго этажа.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Стайл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прошел лечение,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ему было трудно наклоняться, чтобы зашнуровать обувь.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этой трудной ситуации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Стайл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поступил так, как обычно поступают все: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обратился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 своему другу, который мог помочь.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Уиткомб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Л.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Джадсон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был инженером-изобретателем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имел на своем счету 12 патентов.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Стайл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поделился своей проблемой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попросил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изобретателя создать какую-нибудь застежку,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которая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позволяла бы не наклоняться надолго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застегивать обувь по возможности одной рукой.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u="sng" dirty="0" smtClean="0">
                <a:solidFill>
                  <a:schemeClr val="tx2">
                    <a:lumMod val="50000"/>
                  </a:schemeClr>
                </a:solidFill>
              </a:rPr>
              <a:t>Так </a:t>
            </a:r>
            <a:r>
              <a:rPr lang="ru-RU" sz="2000" b="1" u="sng" dirty="0" err="1">
                <a:solidFill>
                  <a:schemeClr val="tx2">
                    <a:lumMod val="50000"/>
                  </a:schemeClr>
                </a:solidFill>
              </a:rPr>
              <a:t>Стайл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</a:rPr>
              <a:t> подтолкнул </a:t>
            </a:r>
            <a:r>
              <a:rPr lang="ru-RU" sz="2000" b="1" u="sng" dirty="0" err="1">
                <a:solidFill>
                  <a:schemeClr val="tx2">
                    <a:lumMod val="50000"/>
                  </a:schemeClr>
                </a:solidFill>
              </a:rPr>
              <a:t>Джадсона</a:t>
            </a:r>
            <a:r>
              <a:rPr lang="ru-RU" sz="2000" b="1" u="sng" dirty="0">
                <a:solidFill>
                  <a:schemeClr val="tx2">
                    <a:lumMod val="50000"/>
                  </a:schemeClr>
                </a:solidFill>
              </a:rPr>
              <a:t> к изобретению застежки-молнии.</a:t>
            </a:r>
          </a:p>
        </p:txBody>
      </p:sp>
    </p:spTree>
    <p:extLst>
      <p:ext uri="{BB962C8B-B14F-4D97-AF65-F5344CB8AC3E}">
        <p14:creationId xmlns="" xmlns:p14="http://schemas.microsoft.com/office/powerpoint/2010/main" val="69893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463" y="96606"/>
            <a:ext cx="7967692" cy="5230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83322"/>
            <a:ext cx="2435200" cy="465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2887" y="746119"/>
            <a:ext cx="607730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Не стоит думать, что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Джадсон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украл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идею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Хоу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Джадсон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– честный изобретатель,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разработал идею вполне самостоятельно.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Видимо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необходимость в подобном изобретении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нарастала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, 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Джадсон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«выхватил» идею из воздуха.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95053" y="5086324"/>
            <a:ext cx="38298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Whitcomb L. Judson</a:t>
            </a:r>
          </a:p>
          <a:p>
            <a:pPr algn="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Американский изобретатель</a:t>
            </a:r>
          </a:p>
          <a:p>
            <a:pPr algn="r">
              <a:buFont typeface="Arial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Родился 7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марта 1846 г., Чикаго</a:t>
            </a:r>
          </a:p>
          <a:p>
            <a:pPr algn="r">
              <a:buFont typeface="Arial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Умер 7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декабря 1909 г. (63 года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0204" y="3087479"/>
            <a:ext cx="3736438" cy="2585615"/>
          </a:xfrm>
          <a:prstGeom prst="wedgeEllipseCallout">
            <a:avLst>
              <a:gd name="adj1" fmla="val -24912"/>
              <a:gd name="adj2" fmla="val -62349"/>
            </a:avLst>
          </a:prstGeom>
        </p:spPr>
      </p:pic>
    </p:spTree>
    <p:extLst>
      <p:ext uri="{BB962C8B-B14F-4D97-AF65-F5344CB8AC3E}">
        <p14:creationId xmlns="" xmlns:p14="http://schemas.microsoft.com/office/powerpoint/2010/main" val="4713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35614" y="-149088"/>
            <a:ext cx="6957392" cy="7056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50735" y="692696"/>
            <a:ext cx="456727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Ч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 могло подсказать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изобретателю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принцип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работы застежки?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Может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строение птичьего пера?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Ведь птичье перо имеет соединения,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очень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похожие на соединения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застежки-молнии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Вот только разглядеть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их можно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только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под микроскопом.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043859"/>
            <a:ext cx="5355784" cy="31799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58" y="692696"/>
            <a:ext cx="2781120" cy="25671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6089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826" y="-76171"/>
            <a:ext cx="9652826" cy="721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" y="357166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У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птицы </a:t>
            </a:r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</a:rPr>
              <a:t>п у с т е л ь г 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была и есть сейчас природная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застежка-молния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!!! 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Ее клюв — это универсальный замок а перья имеют крючки и петельки…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84784"/>
            <a:ext cx="3806428" cy="4553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484784"/>
            <a:ext cx="3335637" cy="4553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812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1077</TotalTime>
  <Words>892</Words>
  <Application>Microsoft Office PowerPoint</Application>
  <PresentationFormat>Экран (4:3)</PresentationFormat>
  <Paragraphs>189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Исполнительная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Родители</cp:lastModifiedBy>
  <cp:revision>64</cp:revision>
  <dcterms:created xsi:type="dcterms:W3CDTF">2016-10-24T18:27:18Z</dcterms:created>
  <dcterms:modified xsi:type="dcterms:W3CDTF">2023-01-25T13:46:19Z</dcterms:modified>
</cp:coreProperties>
</file>