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sldIdLst>
    <p:sldId id="256" r:id="rId2"/>
    <p:sldId id="260" r:id="rId3"/>
    <p:sldId id="261" r:id="rId4"/>
    <p:sldId id="291" r:id="rId5"/>
    <p:sldId id="262" r:id="rId6"/>
    <p:sldId id="263" r:id="rId7"/>
    <p:sldId id="279" r:id="rId8"/>
    <p:sldId id="288" r:id="rId9"/>
    <p:sldId id="283" r:id="rId10"/>
    <p:sldId id="285" r:id="rId11"/>
    <p:sldId id="280" r:id="rId12"/>
    <p:sldId id="281" r:id="rId13"/>
    <p:sldId id="282" r:id="rId14"/>
    <p:sldId id="287" r:id="rId15"/>
    <p:sldId id="286" r:id="rId16"/>
    <p:sldId id="284" r:id="rId17"/>
    <p:sldId id="264" r:id="rId18"/>
    <p:sldId id="265" r:id="rId19"/>
    <p:sldId id="278" r:id="rId20"/>
    <p:sldId id="277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8" d="100"/>
          <a:sy n="98" d="100"/>
        </p:scale>
        <p:origin x="102" y="12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5CB5994-7CA7-4367-899B-63E8E828BA3D}" type="datetimeFigureOut">
              <a:rPr lang="ru-RU" smtClean="0"/>
              <a:pPr/>
              <a:t>21.03.2023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3971ECF-8D64-4A0C-8EAA-485FB21B1FC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1339205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971ECF-8D64-4A0C-8EAA-485FB21B1FCD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971ECF-8D64-4A0C-8EAA-485FB21B1FCD}" type="slidenum">
              <a:rPr lang="ru-RU" smtClean="0"/>
              <a:pPr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6648563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971ECF-8D64-4A0C-8EAA-485FB21B1FCD}" type="slidenum">
              <a:rPr lang="ru-RU" smtClean="0"/>
              <a:pPr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1575846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971ECF-8D64-4A0C-8EAA-485FB21B1FCD}" type="slidenum">
              <a:rPr lang="ru-RU" smtClean="0"/>
              <a:pPr/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124032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5" Type="http://schemas.openxmlformats.org/officeDocument/2006/relationships/image" Target="../media/image4.png"/><Relationship Id="rId4" Type="http://schemas.openxmlformats.org/officeDocument/2006/relationships/image" Target="../media/image5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2AF7E7-3B8B-4E4A-B84B-C933FAC64B07}" type="datetimeFigureOut">
              <a:rPr lang="ru-RU" smtClean="0"/>
              <a:pPr/>
              <a:t>21.03.2023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8DC3ED-28DC-4D7E-9FBA-FA19A4DC6523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9" name="Picture 2" descr="fade-frame-7"/>
          <p:cNvPicPr>
            <a:picLocks noChangeAspect="1" noChangeArrowheads="1"/>
          </p:cNvPicPr>
          <p:nvPr userDrawn="1"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37404" y="0"/>
            <a:ext cx="9181404" cy="6858000"/>
          </a:xfrm>
          <a:prstGeom prst="rect">
            <a:avLst/>
          </a:prstGeom>
          <a:noFill/>
        </p:spPr>
      </p:pic>
      <p:pic>
        <p:nvPicPr>
          <p:cNvPr id="10" name="Picture 2" descr="http://freedesignfile.com/upload/2014/05/Green-leaves-wave-creative-background-vector.jpg"/>
          <p:cNvPicPr>
            <a:picLocks noChangeAspect="1" noChangeArrowheads="1"/>
          </p:cNvPicPr>
          <p:nvPr userDrawn="1"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23528" y="332656"/>
            <a:ext cx="8424936" cy="623771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Picture 6" descr="115.png"/>
          <p:cNvPicPr>
            <a:picLocks noChangeAspect="1" noChangeArrowheads="1"/>
          </p:cNvPicPr>
          <p:nvPr userDrawn="1"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923928" y="980728"/>
            <a:ext cx="4762500" cy="4267200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2AF7E7-3B8B-4E4A-B84B-C933FAC64B07}" type="datetimeFigureOut">
              <a:rPr lang="ru-RU" smtClean="0"/>
              <a:pPr/>
              <a:t>21.03.2023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8DC3ED-28DC-4D7E-9FBA-FA19A4DC6523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6" name="Picture 2" descr="fade-frame-7"/>
          <p:cNvPicPr>
            <a:picLocks noChangeAspect="1" noChangeArrowheads="1"/>
          </p:cNvPicPr>
          <p:nvPr userDrawn="1"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81404" cy="6858000"/>
          </a:xfrm>
          <a:prstGeom prst="rect">
            <a:avLst/>
          </a:prstGeom>
          <a:noFill/>
        </p:spPr>
      </p:pic>
      <p:pic>
        <p:nvPicPr>
          <p:cNvPr id="7" name="Picture 2" descr="http://freedesignfile.com/upload/2014/05/Green-leaves-wave-creative-background-vector.jpg"/>
          <p:cNvPicPr>
            <a:picLocks noChangeAspect="1" noChangeArrowheads="1"/>
          </p:cNvPicPr>
          <p:nvPr userDrawn="1"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95536" y="332656"/>
            <a:ext cx="8352928" cy="623771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174" name="Picture 6" descr="http://li-web.ru/"/>
          <p:cNvPicPr>
            <a:picLocks noChangeAspect="1" noChangeArrowheads="1"/>
          </p:cNvPicPr>
          <p:nvPr userDrawn="1"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971600" y="3573016"/>
            <a:ext cx="1080120" cy="710719"/>
          </a:xfrm>
          <a:prstGeom prst="rect">
            <a:avLst/>
          </a:prstGeom>
          <a:noFill/>
        </p:spPr>
      </p:pic>
      <p:pic>
        <p:nvPicPr>
          <p:cNvPr id="12" name="Picture 2" descr="9.png"/>
          <p:cNvPicPr>
            <a:picLocks noChangeAspect="1" noChangeArrowheads="1"/>
          </p:cNvPicPr>
          <p:nvPr userDrawn="1"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2771800" y="4221088"/>
            <a:ext cx="1224136" cy="1224136"/>
          </a:xfrm>
          <a:prstGeom prst="rect">
            <a:avLst/>
          </a:prstGeom>
          <a:noFill/>
        </p:spPr>
      </p:pic>
      <p:pic>
        <p:nvPicPr>
          <p:cNvPr id="11" name="Picture 2" descr="http://img-fotki.yandex.ru/get/6507/20573769.d/0_82749_1b642d8e_M.jpg"/>
          <p:cNvPicPr>
            <a:picLocks noChangeAspect="1" noChangeArrowheads="1"/>
          </p:cNvPicPr>
          <p:nvPr userDrawn="1"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2699792" y="5085184"/>
            <a:ext cx="1705372" cy="852686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2AF7E7-3B8B-4E4A-B84B-C933FAC64B07}" type="datetimeFigureOut">
              <a:rPr lang="ru-RU" smtClean="0"/>
              <a:pPr/>
              <a:t>21.03.2023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8DC3ED-28DC-4D7E-9FBA-FA19A4DC6523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8" name="Picture 2" descr="fade-frame-7"/>
          <p:cNvPicPr>
            <a:picLocks noChangeAspect="1" noChangeArrowheads="1"/>
          </p:cNvPicPr>
          <p:nvPr userDrawn="1"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81404" cy="6858000"/>
          </a:xfrm>
          <a:prstGeom prst="rect">
            <a:avLst/>
          </a:prstGeom>
          <a:noFill/>
        </p:spPr>
      </p:pic>
      <p:pic>
        <p:nvPicPr>
          <p:cNvPr id="5" name="Picture 2" descr="http://freedesignfile.com/upload/2014/05/Green-leaves-wave-creative-background-vector.jpg"/>
          <p:cNvPicPr>
            <a:picLocks noChangeAspect="1" noChangeArrowheads="1"/>
          </p:cNvPicPr>
          <p:nvPr userDrawn="1"/>
        </p:nvPicPr>
        <p:blipFill>
          <a:blip r:embed="rId3" cstate="email"/>
          <a:srcRect/>
          <a:stretch>
            <a:fillRect/>
          </a:stretch>
        </p:blipFill>
        <p:spPr bwMode="auto">
          <a:xfrm rot="16200000">
            <a:off x="-1152634" y="1808818"/>
            <a:ext cx="6336704" cy="324036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Picture 2" descr="9.png"/>
          <p:cNvPicPr>
            <a:picLocks noChangeAspect="1" noChangeArrowheads="1"/>
          </p:cNvPicPr>
          <p:nvPr userDrawn="1"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835696" y="3933056"/>
            <a:ext cx="1224136" cy="1224136"/>
          </a:xfrm>
          <a:prstGeom prst="rect">
            <a:avLst/>
          </a:prstGeom>
          <a:noFill/>
        </p:spPr>
      </p:pic>
      <p:pic>
        <p:nvPicPr>
          <p:cNvPr id="9" name="Picture 6" descr="http://li-web.ru/"/>
          <p:cNvPicPr>
            <a:picLocks noChangeAspect="1" noChangeArrowheads="1"/>
          </p:cNvPicPr>
          <p:nvPr userDrawn="1"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1547664" y="3356992"/>
            <a:ext cx="1080120" cy="710719"/>
          </a:xfrm>
          <a:prstGeom prst="rect">
            <a:avLst/>
          </a:prstGeom>
          <a:noFill/>
        </p:spPr>
      </p:pic>
      <p:pic>
        <p:nvPicPr>
          <p:cNvPr id="6146" name="Picture 2" descr="http://img-fotki.yandex.ru/get/6507/20573769.d/0_82749_1b642d8e_M.jpg"/>
          <p:cNvPicPr>
            <a:picLocks noChangeAspect="1" noChangeArrowheads="1"/>
          </p:cNvPicPr>
          <p:nvPr userDrawn="1"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1547664" y="4869160"/>
            <a:ext cx="1705372" cy="852686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2AF7E7-3B8B-4E4A-B84B-C933FAC64B07}" type="datetimeFigureOut">
              <a:rPr lang="ru-RU" smtClean="0"/>
              <a:pPr/>
              <a:t>21.03.2023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8DC3ED-28DC-4D7E-9FBA-FA19A4DC652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4" r:id="rId2"/>
    <p:sldLayoutId id="2147483655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3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G"/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4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57158" y="357166"/>
            <a:ext cx="8535322" cy="623562"/>
          </a:xfrm>
        </p:spPr>
        <p:txBody>
          <a:bodyPr>
            <a:normAutofit fontScale="90000"/>
          </a:bodyPr>
          <a:lstStyle/>
          <a:p>
            <a:r>
              <a:rPr lang="ru-RU" sz="2200" dirty="0" smtClean="0"/>
              <a:t/>
            </a:r>
            <a:br>
              <a:rPr lang="ru-RU" sz="2200" dirty="0" smtClean="0"/>
            </a:br>
            <a:r>
              <a:rPr lang="ru-RU" sz="2200" dirty="0"/>
              <a:t/>
            </a:r>
            <a:br>
              <a:rPr lang="ru-RU" sz="2200" dirty="0"/>
            </a:br>
            <a:r>
              <a:rPr lang="ru-RU" sz="2200" dirty="0" smtClean="0"/>
              <a:t/>
            </a:r>
            <a:br>
              <a:rPr lang="ru-RU" sz="2200" dirty="0" smtClean="0"/>
            </a:br>
            <a:r>
              <a:rPr lang="ru-RU" sz="2200" dirty="0" smtClean="0"/>
              <a:t>МУНИЦИПАЛЬНОЕ </a:t>
            </a:r>
            <a:r>
              <a:rPr lang="ru-RU" sz="2200" dirty="0"/>
              <a:t>АВТОНОМНОЕ ОБЩЕОБРАЗОВАТЕЛЬНОЕ УЧРЕЖДЕНИЕ </a:t>
            </a:r>
            <a:br>
              <a:rPr lang="ru-RU" sz="2200" dirty="0"/>
            </a:br>
            <a:r>
              <a:rPr lang="ru-RU" sz="2200" dirty="0"/>
              <a:t>«Средняя общеобразовательная школа № 1 г. Немана» ДО</a:t>
            </a:r>
            <a:br>
              <a:rPr lang="ru-RU" sz="2200" dirty="0"/>
            </a:br>
            <a:r>
              <a:rPr lang="ru-RU" dirty="0"/>
              <a:t> </a:t>
            </a:r>
            <a:br>
              <a:rPr lang="ru-RU" dirty="0"/>
            </a:br>
            <a:endParaRPr lang="ru-RU" sz="2800" b="1" dirty="0">
              <a:latin typeface="Monotype Corsiva" pitchFamily="66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8454" y="5157192"/>
            <a:ext cx="8348002" cy="1366482"/>
          </a:xfrm>
        </p:spPr>
        <p:txBody>
          <a:bodyPr>
            <a:normAutofit lnSpcReduction="10000"/>
          </a:bodyPr>
          <a:lstStyle/>
          <a:p>
            <a:pPr>
              <a:defRPr/>
            </a:pPr>
            <a:r>
              <a:rPr lang="ru-RU" sz="2800" b="1" dirty="0">
                <a:solidFill>
                  <a:schemeClr val="tx1"/>
                </a:solidFill>
                <a:latin typeface="Monotype Corsiva" pitchFamily="66" charset="0"/>
              </a:rPr>
              <a:t>                                                   Подготовила воспитатель </a:t>
            </a:r>
            <a:endParaRPr lang="ru-RU" sz="2800" b="1" dirty="0" smtClean="0">
              <a:solidFill>
                <a:schemeClr val="tx1"/>
              </a:solidFill>
              <a:latin typeface="Monotype Corsiva" pitchFamily="66" charset="0"/>
            </a:endParaRPr>
          </a:p>
          <a:p>
            <a:pPr algn="r">
              <a:defRPr/>
            </a:pPr>
            <a:r>
              <a:rPr lang="ru-RU" sz="2800" b="1" dirty="0" smtClean="0">
                <a:solidFill>
                  <a:schemeClr val="tx1"/>
                </a:solidFill>
                <a:latin typeface="Monotype Corsiva" pitchFamily="66" charset="0"/>
              </a:rPr>
              <a:t>Высшей категории: </a:t>
            </a:r>
            <a:r>
              <a:rPr lang="ru-RU" sz="2200" b="1" dirty="0" smtClean="0">
                <a:solidFill>
                  <a:schemeClr val="tx1"/>
                </a:solidFill>
                <a:latin typeface="Monotype Corsiva" pitchFamily="66" charset="0"/>
              </a:rPr>
              <a:t>Шулепова Е.Г.</a:t>
            </a:r>
          </a:p>
          <a:p>
            <a:pPr>
              <a:defRPr/>
            </a:pPr>
            <a:r>
              <a:rPr lang="ru-RU" sz="2200" b="1" dirty="0" smtClean="0">
                <a:solidFill>
                  <a:schemeClr val="tx1"/>
                </a:solidFill>
                <a:latin typeface="Monotype Corsiva" pitchFamily="66" charset="0"/>
              </a:rPr>
              <a:t>2023г</a:t>
            </a:r>
            <a:r>
              <a:rPr lang="ru-RU" sz="2200" b="1" dirty="0">
                <a:solidFill>
                  <a:schemeClr val="tx1"/>
                </a:solidFill>
                <a:latin typeface="Monotype Corsiva" pitchFamily="66" charset="0"/>
              </a:rPr>
              <a:t>.</a:t>
            </a:r>
          </a:p>
          <a:p>
            <a:pPr>
              <a:defRPr/>
            </a:pPr>
            <a:endParaRPr lang="ru-RU" sz="3800" b="1" dirty="0">
              <a:solidFill>
                <a:schemeClr val="tx1"/>
              </a:solidFill>
              <a:latin typeface="Monotype Corsiva" pitchFamily="66" charset="0"/>
            </a:endParaRPr>
          </a:p>
          <a:p>
            <a:pPr>
              <a:defRPr/>
            </a:pPr>
            <a:endParaRPr lang="ru-RU" sz="3800" dirty="0">
              <a:solidFill>
                <a:schemeClr val="tx1"/>
              </a:solidFill>
              <a:latin typeface="Monotype Corsiva" pitchFamily="66" charset="0"/>
            </a:endParaRPr>
          </a:p>
          <a:p>
            <a:endParaRPr lang="ru-RU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9E0AFAE-3DCD-4AB0-83FD-99F9DF39BC1B}"/>
              </a:ext>
            </a:extLst>
          </p:cNvPr>
          <p:cNvSpPr txBox="1"/>
          <p:nvPr/>
        </p:nvSpPr>
        <p:spPr>
          <a:xfrm>
            <a:off x="642910" y="2071678"/>
            <a:ext cx="7992888" cy="1846659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endParaRPr lang="ru-RU" dirty="0"/>
          </a:p>
          <a:p>
            <a:pPr algn="ctr"/>
            <a:r>
              <a:rPr lang="ru-RU" sz="3200" dirty="0"/>
              <a:t> «Использование игровых технологий в процессе экологического воспитания дошкольников»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500430" y="571480"/>
            <a:ext cx="521497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dirty="0">
                <a:solidFill>
                  <a:srgbClr val="FF0000"/>
                </a:solidFill>
                <a:latin typeface="Monotype Corsiva" pitchFamily="66" charset="0"/>
              </a:rPr>
              <a:t>Игры-соревнования</a:t>
            </a:r>
          </a:p>
        </p:txBody>
      </p:sp>
      <p:pic>
        <p:nvPicPr>
          <p:cNvPr id="4" name="Рисунок 3" descr="C:\Users\Виктор\Desktop\Новая папка\DSCN0136.JPG"/>
          <p:cNvPicPr/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3571868" y="1643050"/>
            <a:ext cx="4643470" cy="3500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3714744" y="5500702"/>
            <a:ext cx="4500594" cy="461665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400" dirty="0"/>
              <a:t>«Кто быстрей?»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85852" y="642918"/>
            <a:ext cx="71438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dirty="0">
                <a:solidFill>
                  <a:srgbClr val="FF0000"/>
                </a:solidFill>
                <a:latin typeface="Monotype Corsiva" pitchFamily="66" charset="0"/>
              </a:rPr>
              <a:t>     Игры с природными    материалами</a:t>
            </a:r>
          </a:p>
        </p:txBody>
      </p:sp>
      <p:pic>
        <p:nvPicPr>
          <p:cNvPr id="3" name="Рисунок 2" descr="C:\Users\Виктор\Desktop\Новая папка\DSCN0074.JPG"/>
          <p:cNvPicPr/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500034" y="2285992"/>
            <a:ext cx="3786214" cy="3143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428596" y="5857892"/>
            <a:ext cx="3929090" cy="461665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400" dirty="0"/>
              <a:t>Игры с песком </a:t>
            </a:r>
          </a:p>
        </p:txBody>
      </p:sp>
      <p:pic>
        <p:nvPicPr>
          <p:cNvPr id="5" name="Рисунок 4" descr="C:\Users\Виктор\Desktop\Новая папка\IMG_20201109_162655.jpg"/>
          <p:cNvPicPr/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5143504" y="2357430"/>
            <a:ext cx="2357454" cy="29289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5143504" y="5572140"/>
            <a:ext cx="2571768" cy="830997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400" dirty="0" err="1"/>
              <a:t>Эко-арт-терапия</a:t>
            </a:r>
            <a:r>
              <a:rPr lang="ru-RU" sz="2400" dirty="0"/>
              <a:t> с шишками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428992" y="642918"/>
            <a:ext cx="500066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dirty="0">
                <a:solidFill>
                  <a:srgbClr val="FF0000"/>
                </a:solidFill>
                <a:latin typeface="Monotype Corsiva" pitchFamily="66" charset="0"/>
              </a:rPr>
              <a:t>Настольно-печатные игры</a:t>
            </a:r>
          </a:p>
        </p:txBody>
      </p:sp>
      <p:pic>
        <p:nvPicPr>
          <p:cNvPr id="3" name="Рисунок 2" descr="C:\Users\Виктор\Desktop\Новая папка\IMG_20201109_164613.jpg"/>
          <p:cNvPicPr/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4286248" y="2214554"/>
            <a:ext cx="2928958" cy="357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3929058" y="6072206"/>
            <a:ext cx="32147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/>
              <a:t>         «Один-много»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86116" y="642918"/>
            <a:ext cx="528641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dirty="0">
                <a:solidFill>
                  <a:srgbClr val="FF0000"/>
                </a:solidFill>
                <a:latin typeface="Monotype Corsiva" pitchFamily="66" charset="0"/>
              </a:rPr>
              <a:t>  Игры-исследования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42910" y="5214950"/>
            <a:ext cx="3643338" cy="461665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400" dirty="0"/>
              <a:t>«Какая она вода?»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143504" y="5429264"/>
            <a:ext cx="3000396" cy="461665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/>
              <a:t>«А он </a:t>
            </a:r>
            <a:r>
              <a:rPr lang="ru-RU" sz="2400" dirty="0" err="1" smtClean="0"/>
              <a:t>выростит</a:t>
            </a:r>
            <a:r>
              <a:rPr lang="ru-RU" sz="2400" dirty="0" smtClean="0"/>
              <a:t>?»</a:t>
            </a:r>
            <a:endParaRPr lang="ru-RU" sz="2400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151" b="33200"/>
          <a:stretch/>
        </p:blipFill>
        <p:spPr>
          <a:xfrm>
            <a:off x="674108" y="1270755"/>
            <a:ext cx="3086100" cy="3816424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8576" b="9605"/>
          <a:stretch/>
        </p:blipFill>
        <p:spPr>
          <a:xfrm>
            <a:off x="4380162" y="1351153"/>
            <a:ext cx="3522574" cy="388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Виктор\Desktop\Новая папка\DSCN0004.JPG"/>
          <p:cNvPicPr/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4786314" y="1643050"/>
            <a:ext cx="3714776" cy="30003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3143240" y="714356"/>
            <a:ext cx="514353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dirty="0">
                <a:solidFill>
                  <a:srgbClr val="FF0000"/>
                </a:solidFill>
                <a:latin typeface="Monotype Corsiva" pitchFamily="66" charset="0"/>
              </a:rPr>
              <a:t>Словесные игры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857752" y="5072074"/>
            <a:ext cx="3714776" cy="461665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400" dirty="0"/>
              <a:t>«Котик пришёл в гости»</a:t>
            </a:r>
          </a:p>
        </p:txBody>
      </p:sp>
      <p:pic>
        <p:nvPicPr>
          <p:cNvPr id="5" name="Рисунок 4" descr="C:\Users\Виктор\Desktop\Новая папка\DSCN0007.JPG"/>
          <p:cNvPicPr/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571472" y="1571612"/>
            <a:ext cx="3714776" cy="30718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571472" y="5072074"/>
            <a:ext cx="3643338" cy="830997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400" dirty="0"/>
              <a:t>«В гостях лесные животные»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755576" y="332656"/>
            <a:ext cx="803126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dirty="0">
                <a:solidFill>
                  <a:srgbClr val="FF0000"/>
                </a:solidFill>
                <a:latin typeface="Monotype Corsiva" pitchFamily="66" charset="0"/>
              </a:rPr>
              <a:t>Сенсорные игры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619672" y="4725144"/>
            <a:ext cx="616703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/>
              <a:t>                                        </a:t>
            </a:r>
            <a:endParaRPr lang="ru-RU" sz="2400" dirty="0" smtClean="0"/>
          </a:p>
          <a:p>
            <a:pPr algn="ctr"/>
            <a:endParaRPr lang="ru-RU" sz="2400" dirty="0"/>
          </a:p>
          <a:p>
            <a:pPr algn="ctr"/>
            <a:r>
              <a:rPr lang="ru-RU" sz="2400" dirty="0" smtClean="0"/>
              <a:t>Игры </a:t>
            </a:r>
            <a:r>
              <a:rPr lang="ru-RU" sz="2400" dirty="0"/>
              <a:t>с прищепками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033" r="22700" b="16367"/>
          <a:stretch/>
        </p:blipFill>
        <p:spPr>
          <a:xfrm rot="5400000">
            <a:off x="828070" y="1837737"/>
            <a:ext cx="3779139" cy="277200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001" r="9051" b="16401"/>
          <a:stretch/>
        </p:blipFill>
        <p:spPr>
          <a:xfrm rot="5400000">
            <a:off x="4325801" y="2091054"/>
            <a:ext cx="3984509" cy="2484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357554" y="642918"/>
            <a:ext cx="528641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dirty="0">
                <a:solidFill>
                  <a:srgbClr val="FF0000"/>
                </a:solidFill>
                <a:latin typeface="Monotype Corsiva" pitchFamily="66" charset="0"/>
              </a:rPr>
              <a:t>Игры - инсценировки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059832" y="5229200"/>
            <a:ext cx="3960440" cy="461665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400" dirty="0"/>
              <a:t>Сказка </a:t>
            </a:r>
            <a:r>
              <a:rPr lang="ru-RU" sz="2400" dirty="0" smtClean="0"/>
              <a:t>«Теремок»</a:t>
            </a:r>
            <a:endParaRPr lang="ru-RU" sz="2400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300" r="3538" b="17451"/>
          <a:stretch/>
        </p:blipFill>
        <p:spPr>
          <a:xfrm>
            <a:off x="1849555" y="1563104"/>
            <a:ext cx="6445022" cy="3420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3428992" y="642918"/>
            <a:ext cx="521497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dirty="0">
                <a:solidFill>
                  <a:srgbClr val="FF0000"/>
                </a:solidFill>
                <a:latin typeface="Monotype Corsiva" pitchFamily="66" charset="0"/>
              </a:rPr>
              <a:t>Игры-наблюдения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786314" y="5715016"/>
            <a:ext cx="3674118" cy="461665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/>
              <a:t>За цветами ранней весной</a:t>
            </a:r>
            <a:endParaRPr lang="ru-RU" sz="2400" dirty="0"/>
          </a:p>
        </p:txBody>
      </p:sp>
      <p:sp>
        <p:nvSpPr>
          <p:cNvPr id="16" name="TextBox 15"/>
          <p:cNvSpPr txBox="1"/>
          <p:nvPr/>
        </p:nvSpPr>
        <p:spPr>
          <a:xfrm>
            <a:off x="500034" y="5715016"/>
            <a:ext cx="3357586" cy="830997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400" dirty="0"/>
              <a:t>За </a:t>
            </a:r>
            <a:r>
              <a:rPr lang="ru-RU" sz="2400" dirty="0" smtClean="0"/>
              <a:t>растениями поздней осенью</a:t>
            </a:r>
            <a:endParaRPr lang="ru-RU" sz="2400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450" t="19201" r="31100" b="9400"/>
          <a:stretch/>
        </p:blipFill>
        <p:spPr>
          <a:xfrm rot="5400000">
            <a:off x="721567" y="1700808"/>
            <a:ext cx="3528392" cy="3672408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128" r="5674" b="32801"/>
          <a:stretch/>
        </p:blipFill>
        <p:spPr>
          <a:xfrm>
            <a:off x="4786314" y="1762181"/>
            <a:ext cx="3197251" cy="352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5595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42910" y="214290"/>
            <a:ext cx="800105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sz="4800" b="1" dirty="0">
              <a:solidFill>
                <a:prstClr val="black"/>
              </a:solidFill>
              <a:latin typeface="Monotype Corsiva" pitchFamily="66" charset="0"/>
            </a:endParaRPr>
          </a:p>
          <a:p>
            <a:pPr lvl="0" algn="ctr"/>
            <a:r>
              <a:rPr lang="ru-RU" sz="4800" b="1" dirty="0">
                <a:solidFill>
                  <a:prstClr val="black"/>
                </a:solidFill>
                <a:latin typeface="Monotype Corsiva" pitchFamily="66" charset="0"/>
              </a:rPr>
              <a:t>     </a:t>
            </a:r>
            <a:r>
              <a:rPr lang="ru-RU" sz="4800" dirty="0">
                <a:solidFill>
                  <a:srgbClr val="FF0000"/>
                </a:solidFill>
                <a:latin typeface="Monotype Corsiva" pitchFamily="66" charset="0"/>
              </a:rPr>
              <a:t>Дидактические игры</a:t>
            </a:r>
          </a:p>
          <a:p>
            <a:pPr lvl="0" algn="ctr"/>
            <a:endParaRPr lang="ru-RU" sz="4800" b="1" dirty="0">
              <a:solidFill>
                <a:prstClr val="black"/>
              </a:solidFill>
              <a:latin typeface="Monotype Corsiva" pitchFamily="66" charset="0"/>
            </a:endParaRPr>
          </a:p>
        </p:txBody>
      </p:sp>
      <p:pic>
        <p:nvPicPr>
          <p:cNvPr id="10" name="Рисунок 9" descr="C:\Users\Виктор\Desktop\Новая папка\DSCN0096.JPG"/>
          <p:cNvPicPr/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642910" y="2000240"/>
            <a:ext cx="3786214" cy="29289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TextBox 11"/>
          <p:cNvSpPr txBox="1"/>
          <p:nvPr/>
        </p:nvSpPr>
        <p:spPr>
          <a:xfrm>
            <a:off x="642910" y="5072074"/>
            <a:ext cx="3786214" cy="830997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r>
              <a:rPr lang="ru-RU" sz="2400" dirty="0"/>
              <a:t>«Собери жёлтый листок», </a:t>
            </a:r>
          </a:p>
          <a:p>
            <a:r>
              <a:rPr lang="ru-RU" sz="2400" dirty="0"/>
              <a:t>« Найди красный листок»</a:t>
            </a:r>
          </a:p>
        </p:txBody>
      </p:sp>
      <p:pic>
        <p:nvPicPr>
          <p:cNvPr id="13" name="Рисунок 12" descr="C:\Users\Виктор\Desktop\Новая папка\IMG_20201022_162232.jpg"/>
          <p:cNvPicPr/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5143504" y="1928802"/>
            <a:ext cx="2928958" cy="3643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TextBox 13"/>
          <p:cNvSpPr txBox="1"/>
          <p:nvPr/>
        </p:nvSpPr>
        <p:spPr>
          <a:xfrm>
            <a:off x="5357818" y="5715016"/>
            <a:ext cx="2571768" cy="461665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400" dirty="0"/>
              <a:t>«Поймай рыбку»      </a:t>
            </a:r>
          </a:p>
        </p:txBody>
      </p:sp>
    </p:spTree>
    <p:extLst>
      <p:ext uri="{BB962C8B-B14F-4D97-AF65-F5344CB8AC3E}">
        <p14:creationId xmlns:p14="http://schemas.microsoft.com/office/powerpoint/2010/main" val="28013695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00034" y="214290"/>
            <a:ext cx="814393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sz="4800" b="1" dirty="0">
              <a:solidFill>
                <a:prstClr val="black"/>
              </a:solidFill>
              <a:latin typeface="Monotype Corsiva" pitchFamily="66" charset="0"/>
            </a:endParaRPr>
          </a:p>
          <a:p>
            <a:pPr lvl="0" algn="ctr"/>
            <a:r>
              <a:rPr lang="ru-RU" sz="4800" b="1" dirty="0">
                <a:solidFill>
                  <a:prstClr val="black"/>
                </a:solidFill>
                <a:latin typeface="Monotype Corsiva" pitchFamily="66" charset="0"/>
              </a:rPr>
              <a:t>    </a:t>
            </a:r>
            <a:r>
              <a:rPr lang="ru-RU" sz="4800" dirty="0">
                <a:solidFill>
                  <a:srgbClr val="FF0000"/>
                </a:solidFill>
                <a:latin typeface="Monotype Corsiva" pitchFamily="66" charset="0"/>
              </a:rPr>
              <a:t>Дидактические игры</a:t>
            </a:r>
          </a:p>
          <a:p>
            <a:pPr lvl="0" algn="ctr"/>
            <a:endParaRPr lang="ru-RU" sz="4800" b="1" dirty="0">
              <a:solidFill>
                <a:srgbClr val="FF0000"/>
              </a:solidFill>
              <a:latin typeface="Monotype Corsiva" pitchFamily="66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928662" y="5857892"/>
            <a:ext cx="2786082" cy="461665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400" dirty="0"/>
              <a:t>«Собери Мишку»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072066" y="5857892"/>
            <a:ext cx="3143272" cy="461665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400" dirty="0"/>
              <a:t>«Найди овощ»       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602" b="33174"/>
          <a:stretch/>
        </p:blipFill>
        <p:spPr>
          <a:xfrm>
            <a:off x="5072066" y="1915122"/>
            <a:ext cx="3086100" cy="3170062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650" b="25450"/>
          <a:stretch/>
        </p:blipFill>
        <p:spPr>
          <a:xfrm>
            <a:off x="683568" y="1906344"/>
            <a:ext cx="3694787" cy="327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13695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://s45.radikal.ru/i108/0907/b8/14d513394a4f.gif"/>
          <p:cNvPicPr>
            <a:picLocks noChangeAspect="1" noChangeArrowheads="1" noCrop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3630" y="116632"/>
            <a:ext cx="2518726" cy="2448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3000364" y="642918"/>
            <a:ext cx="4429156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>
                <a:latin typeface="Monotype Corsiva" pitchFamily="66" charset="0"/>
              </a:rPr>
              <a:t>Цель моей работы – </a:t>
            </a:r>
          </a:p>
          <a:p>
            <a:pPr algn="ctr"/>
            <a:r>
              <a:rPr lang="ru-RU" sz="2800" b="1" dirty="0">
                <a:latin typeface="Monotype Corsiva" pitchFamily="66" charset="0"/>
              </a:rPr>
              <a:t>через игровую деятельность формировать начало экологической культуры детей: правильного отношения ребенка к природе, его окружающей, к себе и людям, как к части природы; к вещам и материалам природного происхождения, которыми он пользуется</a:t>
            </a:r>
          </a:p>
        </p:txBody>
      </p:sp>
    </p:spTree>
    <p:extLst>
      <p:ext uri="{BB962C8B-B14F-4D97-AF65-F5344CB8AC3E}">
        <p14:creationId xmlns:p14="http://schemas.microsoft.com/office/powerpoint/2010/main" val="10079159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643174" y="1285860"/>
            <a:ext cx="6072230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6600" dirty="0">
              <a:solidFill>
                <a:srgbClr val="FF0000"/>
              </a:solidFill>
            </a:endParaRPr>
          </a:p>
          <a:p>
            <a:pPr algn="ctr"/>
            <a:r>
              <a:rPr lang="ru-RU" sz="6600" dirty="0">
                <a:solidFill>
                  <a:srgbClr val="FF0000"/>
                </a:solidFill>
              </a:rPr>
              <a:t>Спасибо за внимание!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://s45.radikal.ru/i108/0907/b8/14d513394a4f.gif"/>
          <p:cNvPicPr>
            <a:picLocks noChangeAspect="1" noChangeArrowheads="1" noCrop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95870" y="116632"/>
            <a:ext cx="2296485" cy="2232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3071802" y="857232"/>
            <a:ext cx="5072098" cy="52937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/>
              <a:t> </a:t>
            </a:r>
            <a:r>
              <a:rPr lang="ru-RU" sz="4000" b="1" dirty="0">
                <a:latin typeface="Monotype Corsiva" pitchFamily="66" charset="0"/>
              </a:rPr>
              <a:t>Задачи</a:t>
            </a:r>
            <a:r>
              <a:rPr lang="ru-RU" b="1" dirty="0"/>
              <a:t> </a:t>
            </a:r>
            <a:r>
              <a:rPr lang="ru-RU" sz="2800" b="1" dirty="0">
                <a:latin typeface="Monotype Corsiva" pitchFamily="66" charset="0"/>
              </a:rPr>
              <a:t>- учить детей</a:t>
            </a:r>
          </a:p>
          <a:p>
            <a:pPr algn="ctr"/>
            <a:r>
              <a:rPr lang="ru-RU" sz="2800" b="1" dirty="0">
                <a:latin typeface="Monotype Corsiva" pitchFamily="66" charset="0"/>
              </a:rPr>
              <a:t> замечать изменения, происходящие в природе и устанавливать  причинно – следственные связи. Развивать такие качества, как любознательность, наблюдательность, чувства прекрасного. Воспитывать бережное отношение к природе,  умение сочувствовать и сопереживать.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562327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7570" y="388872"/>
            <a:ext cx="2517775" cy="2451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3198336" y="1359103"/>
            <a:ext cx="5616624" cy="52091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lnSpc>
                <a:spcPct val="150000"/>
              </a:lnSpc>
              <a:buFontTx/>
              <a:buChar char="-"/>
            </a:pPr>
            <a:r>
              <a:rPr lang="ru-RU" sz="2800" b="1" dirty="0">
                <a:latin typeface="Monotype Corsiva" pitchFamily="66" charset="0"/>
              </a:rPr>
              <a:t>Сюжетно-ролевые</a:t>
            </a:r>
          </a:p>
          <a:p>
            <a:pPr marL="457200" indent="-457200">
              <a:lnSpc>
                <a:spcPct val="150000"/>
              </a:lnSpc>
              <a:buFontTx/>
              <a:buChar char="-"/>
            </a:pPr>
            <a:r>
              <a:rPr lang="ru-RU" sz="2800" b="1" dirty="0">
                <a:latin typeface="Monotype Corsiva" pitchFamily="66" charset="0"/>
              </a:rPr>
              <a:t>Подвижные </a:t>
            </a:r>
          </a:p>
          <a:p>
            <a:pPr marL="457200" indent="-457200">
              <a:lnSpc>
                <a:spcPct val="150000"/>
              </a:lnSpc>
              <a:buFontTx/>
              <a:buChar char="-"/>
            </a:pPr>
            <a:r>
              <a:rPr lang="ru-RU" sz="2800" b="1" dirty="0">
                <a:latin typeface="Monotype Corsiva" pitchFamily="66" charset="0"/>
              </a:rPr>
              <a:t>Предметные </a:t>
            </a:r>
          </a:p>
          <a:p>
            <a:pPr marL="457200" indent="-457200">
              <a:lnSpc>
                <a:spcPct val="150000"/>
              </a:lnSpc>
              <a:buFontTx/>
              <a:buChar char="-"/>
            </a:pPr>
            <a:r>
              <a:rPr lang="ru-RU" sz="2800" b="1" dirty="0">
                <a:latin typeface="Monotype Corsiva" pitchFamily="66" charset="0"/>
              </a:rPr>
              <a:t>С строительными материалами</a:t>
            </a:r>
          </a:p>
          <a:p>
            <a:pPr marL="457200" indent="-457200">
              <a:lnSpc>
                <a:spcPct val="150000"/>
              </a:lnSpc>
              <a:buFontTx/>
              <a:buChar char="-"/>
            </a:pPr>
            <a:r>
              <a:rPr lang="ru-RU" sz="2800" b="1" dirty="0">
                <a:latin typeface="Monotype Corsiva" pitchFamily="66" charset="0"/>
              </a:rPr>
              <a:t>Соревнования </a:t>
            </a:r>
          </a:p>
          <a:p>
            <a:pPr marL="457200" indent="-457200">
              <a:lnSpc>
                <a:spcPct val="150000"/>
              </a:lnSpc>
              <a:buFontTx/>
              <a:buChar char="-"/>
            </a:pPr>
            <a:r>
              <a:rPr lang="ru-RU" sz="2800" b="1" dirty="0">
                <a:latin typeface="Monotype Corsiva" pitchFamily="66" charset="0"/>
              </a:rPr>
              <a:t>С природным материалом</a:t>
            </a:r>
          </a:p>
          <a:p>
            <a:pPr marL="457200" indent="-457200">
              <a:lnSpc>
                <a:spcPct val="150000"/>
              </a:lnSpc>
              <a:buFontTx/>
              <a:buChar char="-"/>
            </a:pPr>
            <a:r>
              <a:rPr lang="ru-RU" sz="2800" b="1" dirty="0">
                <a:latin typeface="Monotype Corsiva" pitchFamily="66" charset="0"/>
              </a:rPr>
              <a:t>Настольно-печатные </a:t>
            </a:r>
          </a:p>
          <a:p>
            <a:pPr>
              <a:lnSpc>
                <a:spcPct val="150000"/>
              </a:lnSpc>
            </a:pPr>
            <a:endParaRPr lang="ru-RU" sz="2800" b="1" dirty="0">
              <a:latin typeface="Monotype Corsiva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83568" y="500042"/>
            <a:ext cx="813690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dirty="0">
                <a:latin typeface="Monotype Corsiva" pitchFamily="66" charset="0"/>
              </a:rPr>
              <a:t>Экологические игры:</a:t>
            </a:r>
          </a:p>
        </p:txBody>
      </p:sp>
    </p:spTree>
    <p:extLst>
      <p:ext uri="{BB962C8B-B14F-4D97-AF65-F5344CB8AC3E}">
        <p14:creationId xmlns:p14="http://schemas.microsoft.com/office/powerpoint/2010/main" val="3507214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7570" y="388872"/>
            <a:ext cx="2517775" cy="2451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3198336" y="1359103"/>
            <a:ext cx="5616624" cy="45627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lnSpc>
                <a:spcPct val="150000"/>
              </a:lnSpc>
              <a:buFontTx/>
              <a:buChar char="-"/>
            </a:pPr>
            <a:r>
              <a:rPr lang="ru-RU" sz="2800" b="1" dirty="0">
                <a:latin typeface="Monotype Corsiva" pitchFamily="66" charset="0"/>
              </a:rPr>
              <a:t>Исследования</a:t>
            </a:r>
          </a:p>
          <a:p>
            <a:pPr marL="457200" indent="-457200">
              <a:lnSpc>
                <a:spcPct val="150000"/>
              </a:lnSpc>
              <a:buFontTx/>
              <a:buChar char="-"/>
            </a:pPr>
            <a:r>
              <a:rPr lang="ru-RU" sz="2800" b="1" dirty="0">
                <a:latin typeface="Monotype Corsiva" pitchFamily="66" charset="0"/>
              </a:rPr>
              <a:t>Словесные</a:t>
            </a:r>
          </a:p>
          <a:p>
            <a:pPr marL="457200" indent="-457200">
              <a:lnSpc>
                <a:spcPct val="150000"/>
              </a:lnSpc>
              <a:buFontTx/>
              <a:buChar char="-"/>
            </a:pPr>
            <a:r>
              <a:rPr lang="ru-RU" sz="2800" b="1" dirty="0">
                <a:latin typeface="Monotype Corsiva" pitchFamily="66" charset="0"/>
              </a:rPr>
              <a:t>Сенсорные </a:t>
            </a:r>
          </a:p>
          <a:p>
            <a:pPr marL="457200" indent="-457200">
              <a:lnSpc>
                <a:spcPct val="150000"/>
              </a:lnSpc>
              <a:buFontTx/>
              <a:buChar char="-"/>
            </a:pPr>
            <a:r>
              <a:rPr lang="ru-RU" sz="2800" b="1" dirty="0">
                <a:latin typeface="Monotype Corsiva" pitchFamily="66" charset="0"/>
              </a:rPr>
              <a:t>Инсценировки </a:t>
            </a:r>
          </a:p>
          <a:p>
            <a:pPr marL="457200" indent="-457200">
              <a:lnSpc>
                <a:spcPct val="150000"/>
              </a:lnSpc>
              <a:buFontTx/>
              <a:buChar char="-"/>
            </a:pPr>
            <a:r>
              <a:rPr lang="ru-RU" sz="2800" b="1" dirty="0">
                <a:latin typeface="Monotype Corsiva" pitchFamily="66" charset="0"/>
              </a:rPr>
              <a:t>Наблюдения </a:t>
            </a:r>
          </a:p>
          <a:p>
            <a:pPr marL="457200" indent="-457200">
              <a:lnSpc>
                <a:spcPct val="150000"/>
              </a:lnSpc>
              <a:buFontTx/>
              <a:buChar char="-"/>
            </a:pPr>
            <a:r>
              <a:rPr lang="ru-RU" sz="2800" b="1" dirty="0">
                <a:latin typeface="Monotype Corsiva" pitchFamily="66" charset="0"/>
              </a:rPr>
              <a:t>Дидактические </a:t>
            </a:r>
          </a:p>
          <a:p>
            <a:pPr>
              <a:lnSpc>
                <a:spcPct val="150000"/>
              </a:lnSpc>
            </a:pPr>
            <a:endParaRPr lang="ru-RU" sz="2800" b="1" dirty="0">
              <a:latin typeface="Monotype Corsiva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83568" y="500042"/>
            <a:ext cx="813690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dirty="0">
                <a:latin typeface="Monotype Corsiva" pitchFamily="66" charset="0"/>
              </a:rPr>
              <a:t>Экологические игры:</a:t>
            </a:r>
          </a:p>
        </p:txBody>
      </p:sp>
    </p:spTree>
    <p:extLst>
      <p:ext uri="{BB962C8B-B14F-4D97-AF65-F5344CB8AC3E}">
        <p14:creationId xmlns:p14="http://schemas.microsoft.com/office/powerpoint/2010/main" val="42406690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357290" y="214290"/>
            <a:ext cx="7500990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Monotype Corsiva" pitchFamily="66" charset="0"/>
              </a:rPr>
              <a:t>    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800" kern="0" dirty="0">
                <a:solidFill>
                  <a:sysClr val="windowText" lastClr="000000"/>
                </a:solidFill>
                <a:latin typeface="Monotype Corsiva" pitchFamily="66" charset="0"/>
              </a:rPr>
              <a:t>           </a:t>
            </a:r>
            <a:r>
              <a:rPr kumimoji="0" lang="ru-RU" sz="48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Monotype Corsiva" pitchFamily="66" charset="0"/>
              </a:rPr>
              <a:t>Сюжетно-ролевые игры     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800" kern="0" dirty="0">
                <a:solidFill>
                  <a:sysClr val="windowText" lastClr="000000"/>
                </a:solidFill>
                <a:latin typeface="Monotype Corsiva" pitchFamily="66" charset="0"/>
              </a:rPr>
              <a:t>    </a:t>
            </a:r>
            <a:endParaRPr kumimoji="0" lang="ru-RU" sz="4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otype Corsiva" pitchFamily="66" charset="0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4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onotype Corsiva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214942" y="6000768"/>
            <a:ext cx="3143272" cy="461665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400" dirty="0"/>
              <a:t>«Купание утят»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187624" y="5784190"/>
            <a:ext cx="3027186" cy="830997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/>
              <a:t>« Заболела лисонька»</a:t>
            </a:r>
            <a:endParaRPr lang="ru-RU" sz="24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001" t="400" r="1001" b="31750"/>
          <a:stretch/>
        </p:blipFill>
        <p:spPr>
          <a:xfrm>
            <a:off x="5461441" y="1788190"/>
            <a:ext cx="2650273" cy="39960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450" b="23750"/>
          <a:stretch/>
        </p:blipFill>
        <p:spPr>
          <a:xfrm>
            <a:off x="971600" y="1824019"/>
            <a:ext cx="2892900" cy="37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31394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857488" y="642918"/>
            <a:ext cx="592935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dirty="0">
                <a:solidFill>
                  <a:srgbClr val="FF0000"/>
                </a:solidFill>
                <a:latin typeface="Monotype Corsiva" pitchFamily="66" charset="0"/>
              </a:rPr>
              <a:t>       Подвижные игры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951" t="18500" r="10625" b="8000"/>
          <a:stretch/>
        </p:blipFill>
        <p:spPr>
          <a:xfrm>
            <a:off x="611560" y="1700808"/>
            <a:ext cx="3730642" cy="334800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100" b="36351"/>
          <a:stretch/>
        </p:blipFill>
        <p:spPr>
          <a:xfrm>
            <a:off x="5148064" y="1586824"/>
            <a:ext cx="2934493" cy="3492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714612" y="642918"/>
            <a:ext cx="585791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dirty="0">
                <a:solidFill>
                  <a:srgbClr val="FF0000"/>
                </a:solidFill>
                <a:latin typeface="Monotype Corsiva" pitchFamily="66" charset="0"/>
              </a:rPr>
              <a:t>Предметные игры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071934" y="5000636"/>
            <a:ext cx="3429024" cy="830997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400" dirty="0"/>
              <a:t>«Найди морковку, капусту…»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700" b="24801"/>
          <a:stretch/>
        </p:blipFill>
        <p:spPr>
          <a:xfrm>
            <a:off x="5004048" y="1438025"/>
            <a:ext cx="3086100" cy="360040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250" b="32150"/>
          <a:stretch/>
        </p:blipFill>
        <p:spPr>
          <a:xfrm>
            <a:off x="773230" y="1348344"/>
            <a:ext cx="3086100" cy="374441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39552" y="332656"/>
            <a:ext cx="831872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dirty="0">
                <a:solidFill>
                  <a:srgbClr val="FF0000"/>
                </a:solidFill>
                <a:latin typeface="Monotype Corsiva" pitchFamily="66" charset="0"/>
              </a:rPr>
              <a:t>Игры со строительными материалами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499992" y="5430708"/>
            <a:ext cx="2500900" cy="830997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/>
              <a:t>«</a:t>
            </a:r>
            <a:r>
              <a:rPr lang="ru-RU" sz="2400" dirty="0" smtClean="0"/>
              <a:t>Домик для зайки</a:t>
            </a:r>
            <a:r>
              <a:rPr lang="ru-RU" sz="2400" dirty="0" smtClean="0"/>
              <a:t>»</a:t>
            </a:r>
            <a:endParaRPr lang="ru-RU" sz="2400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651" b="26900"/>
          <a:stretch/>
        </p:blipFill>
        <p:spPr>
          <a:xfrm>
            <a:off x="3924869" y="1902316"/>
            <a:ext cx="3086100" cy="352839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622</TotalTime>
  <Words>226</Words>
  <Application>Microsoft Office PowerPoint</Application>
  <PresentationFormat>Экран (4:3)</PresentationFormat>
  <Paragraphs>73</Paragraphs>
  <Slides>20</Slides>
  <Notes>4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4" baseType="lpstr">
      <vt:lpstr>Arial</vt:lpstr>
      <vt:lpstr>Calibri</vt:lpstr>
      <vt:lpstr>Monotype Corsiva</vt:lpstr>
      <vt:lpstr>Тема Office</vt:lpstr>
      <vt:lpstr>   МУНИЦИПАЛЬНОЕ АВТОНОМНОЕ ОБЩЕОБРАЗОВАТЕЛЬНОЕ УЧРЕЖДЕНИЕ  «Средняя общеобразовательная школа № 1 г. Немана» ДО  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Наталья</dc:creator>
  <cp:lastModifiedBy>ДОМАОУ «СОШ № 1 г. Немана»</cp:lastModifiedBy>
  <cp:revision>62</cp:revision>
  <dcterms:created xsi:type="dcterms:W3CDTF">2014-08-12T18:36:10Z</dcterms:created>
  <dcterms:modified xsi:type="dcterms:W3CDTF">2023-03-21T05:24:57Z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PowerLiteLastOptimized">
    <vt:lpwstr>1400847</vt:lpwstr>
  </property>
  <property fmtid="{D5CDD505-2E9C-101B-9397-08002B2CF9AE}" pid="3" name="NXPowerLiteSettings">
    <vt:lpwstr>F6000400038000</vt:lpwstr>
  </property>
  <property fmtid="{D5CDD505-2E9C-101B-9397-08002B2CF9AE}" pid="4" name="NXPowerLiteVersion">
    <vt:lpwstr>D4.3.1</vt:lpwstr>
  </property>
</Properties>
</file>