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sldIdLst>
    <p:sldId id="256" r:id="rId2"/>
    <p:sldId id="277" r:id="rId3"/>
    <p:sldId id="257" r:id="rId4"/>
    <p:sldId id="278" r:id="rId5"/>
    <p:sldId id="276" r:id="rId6"/>
    <p:sldId id="279" r:id="rId7"/>
    <p:sldId id="263" r:id="rId8"/>
    <p:sldId id="280" r:id="rId9"/>
    <p:sldId id="264" r:id="rId10"/>
    <p:sldId id="281" r:id="rId11"/>
    <p:sldId id="265" r:id="rId12"/>
    <p:sldId id="282" r:id="rId13"/>
    <p:sldId id="266" r:id="rId14"/>
    <p:sldId id="283" r:id="rId15"/>
    <p:sldId id="267" r:id="rId16"/>
    <p:sldId id="284" r:id="rId17"/>
    <p:sldId id="268" r:id="rId18"/>
    <p:sldId id="285" r:id="rId19"/>
    <p:sldId id="269" r:id="rId20"/>
    <p:sldId id="286" r:id="rId21"/>
    <p:sldId id="270" r:id="rId22"/>
    <p:sldId id="287" r:id="rId23"/>
    <p:sldId id="271" r:id="rId24"/>
    <p:sldId id="288" r:id="rId25"/>
    <p:sldId id="273" r:id="rId26"/>
    <p:sldId id="289" r:id="rId27"/>
    <p:sldId id="27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089" autoAdjust="0"/>
    <p:restoredTop sz="94669" autoAdjust="0"/>
  </p:normalViewPr>
  <p:slideViewPr>
    <p:cSldViewPr>
      <p:cViewPr>
        <p:scale>
          <a:sx n="94" d="100"/>
          <a:sy n="94" d="100"/>
        </p:scale>
        <p:origin x="-636" y="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301DF-279A-4B77-A093-C36B7364E198}" type="datetime1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B1FD2-7E81-44B1-AA44-4EDB46A6DB41}" type="datetime1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301DF-279A-4B77-A093-C36B7364E198}" type="datetime1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301DF-279A-4B77-A093-C36B7364E198}" type="datetime1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95FCD-B10C-40A9-AC1F-134F48055E3C}" type="datetime1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3128-9985-49FA-A6EE-F8A2FCC37603}" type="datetime1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301DF-279A-4B77-A093-C36B7364E198}" type="datetime1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85393"/>
            <a:ext cx="7772400" cy="254771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Урок русского языка </a:t>
            </a:r>
            <a:br>
              <a:rPr lang="ru-RU" sz="6600" b="1" dirty="0" smtClean="0">
                <a:solidFill>
                  <a:srgbClr val="0070C0"/>
                </a:solidFill>
                <a:latin typeface="Gabriola" panose="04040605051002020D02" pitchFamily="82" charset="0"/>
              </a:rPr>
            </a:br>
            <a:r>
              <a:rPr lang="ru-RU" sz="6600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в 3 А классе</a:t>
            </a:r>
            <a:endParaRPr lang="ru-RU" sz="6600" b="1" dirty="0">
              <a:solidFill>
                <a:srgbClr val="0070C0"/>
              </a:solidFill>
              <a:latin typeface="Gabriola" panose="04040605051002020D02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63147" y="3933056"/>
            <a:ext cx="7664896" cy="1584176"/>
          </a:xfrm>
        </p:spPr>
        <p:txBody>
          <a:bodyPr/>
          <a:lstStyle/>
          <a:p>
            <a:pPr algn="r"/>
            <a:r>
              <a:rPr lang="ru-RU" sz="2400" dirty="0" smtClean="0">
                <a:solidFill>
                  <a:srgbClr val="0070C0"/>
                </a:solidFill>
              </a:rPr>
              <a:t>Разработала учитель начальных классов</a:t>
            </a:r>
          </a:p>
          <a:p>
            <a:pPr algn="r"/>
            <a:r>
              <a:rPr lang="ru-RU" sz="2400" dirty="0" smtClean="0">
                <a:solidFill>
                  <a:srgbClr val="0070C0"/>
                </a:solidFill>
              </a:rPr>
              <a:t>Цепляева Елена Викторовна</a:t>
            </a:r>
          </a:p>
        </p:txBody>
      </p:sp>
    </p:spTree>
    <p:extLst>
      <p:ext uri="{BB962C8B-B14F-4D97-AF65-F5344CB8AC3E}">
        <p14:creationId xmlns:p14="http://schemas.microsoft.com/office/powerpoint/2010/main" xmlns="" val="216774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2564" y="116632"/>
            <a:ext cx="7061924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Исследуем</a:t>
            </a:r>
            <a:endParaRPr lang="ru-RU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5" y="1997168"/>
            <a:ext cx="8301608" cy="19358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Переходит, подходит, входит,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выходит, обходит, уходит.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" name="Арка 6"/>
          <p:cNvSpPr/>
          <p:nvPr/>
        </p:nvSpPr>
        <p:spPr>
          <a:xfrm>
            <a:off x="4162602" y="2037587"/>
            <a:ext cx="838944" cy="574239"/>
          </a:xfrm>
          <a:prstGeom prst="blockArc">
            <a:avLst>
              <a:gd name="adj1" fmla="val 10800000"/>
              <a:gd name="adj2" fmla="val 180754"/>
              <a:gd name="adj3" fmla="val 4699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8" name="Арка 7"/>
          <p:cNvSpPr/>
          <p:nvPr/>
        </p:nvSpPr>
        <p:spPr>
          <a:xfrm>
            <a:off x="1902564" y="2047727"/>
            <a:ext cx="768085" cy="502232"/>
          </a:xfrm>
          <a:prstGeom prst="blockArc">
            <a:avLst>
              <a:gd name="adj1" fmla="val 10800000"/>
              <a:gd name="adj2" fmla="val 180754"/>
              <a:gd name="adj3" fmla="val 4699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97169"/>
            <a:ext cx="812229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Арка 13"/>
          <p:cNvSpPr/>
          <p:nvPr/>
        </p:nvSpPr>
        <p:spPr>
          <a:xfrm>
            <a:off x="1403647" y="2729613"/>
            <a:ext cx="756083" cy="551723"/>
          </a:xfrm>
          <a:prstGeom prst="blockArc">
            <a:avLst>
              <a:gd name="adj1" fmla="val 10700920"/>
              <a:gd name="adj2" fmla="val 180754"/>
              <a:gd name="adj3" fmla="val 4699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15" name="Арка 14"/>
          <p:cNvSpPr/>
          <p:nvPr/>
        </p:nvSpPr>
        <p:spPr>
          <a:xfrm>
            <a:off x="3419872" y="2729612"/>
            <a:ext cx="742730" cy="551723"/>
          </a:xfrm>
          <a:prstGeom prst="blockArc">
            <a:avLst>
              <a:gd name="adj1" fmla="val 10800000"/>
              <a:gd name="adj2" fmla="val 180754"/>
              <a:gd name="adj3" fmla="val 4699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16" name="Арка 15"/>
          <p:cNvSpPr/>
          <p:nvPr/>
        </p:nvSpPr>
        <p:spPr>
          <a:xfrm>
            <a:off x="5187465" y="2735661"/>
            <a:ext cx="675608" cy="519067"/>
          </a:xfrm>
          <a:prstGeom prst="blockArc">
            <a:avLst>
              <a:gd name="adj1" fmla="val 10800000"/>
              <a:gd name="adj2" fmla="val 180754"/>
              <a:gd name="adj3" fmla="val 4699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19" name="Фигура, имеющая форму буквы L 18"/>
          <p:cNvSpPr/>
          <p:nvPr/>
        </p:nvSpPr>
        <p:spPr>
          <a:xfrm rot="10800000">
            <a:off x="3419872" y="2149363"/>
            <a:ext cx="743676" cy="149480"/>
          </a:xfrm>
          <a:prstGeom prst="corner">
            <a:avLst>
              <a:gd name="adj1" fmla="val 9612"/>
              <a:gd name="adj2" fmla="val 604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Фигура, имеющая форму буквы L 20"/>
          <p:cNvSpPr/>
          <p:nvPr/>
        </p:nvSpPr>
        <p:spPr>
          <a:xfrm rot="10800000">
            <a:off x="822444" y="2037586"/>
            <a:ext cx="1080120" cy="287119"/>
          </a:xfrm>
          <a:prstGeom prst="corner">
            <a:avLst>
              <a:gd name="adj1" fmla="val 9612"/>
              <a:gd name="adj2" fmla="val 604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Фигура, имеющая форму буквы L 22"/>
          <p:cNvSpPr/>
          <p:nvPr/>
        </p:nvSpPr>
        <p:spPr>
          <a:xfrm rot="10800000">
            <a:off x="755574" y="2817911"/>
            <a:ext cx="648072" cy="187564"/>
          </a:xfrm>
          <a:prstGeom prst="corner">
            <a:avLst>
              <a:gd name="adj1" fmla="val 9612"/>
              <a:gd name="adj2" fmla="val 604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Фигура, имеющая форму буквы L 23"/>
          <p:cNvSpPr/>
          <p:nvPr/>
        </p:nvSpPr>
        <p:spPr>
          <a:xfrm rot="10800000">
            <a:off x="2915816" y="2822785"/>
            <a:ext cx="504056" cy="182689"/>
          </a:xfrm>
          <a:prstGeom prst="corner">
            <a:avLst>
              <a:gd name="adj1" fmla="val 9612"/>
              <a:gd name="adj2" fmla="val 604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Фигура, имеющая форму буквы L 24"/>
          <p:cNvSpPr/>
          <p:nvPr/>
        </p:nvSpPr>
        <p:spPr>
          <a:xfrm rot="10800000">
            <a:off x="5568314" y="2149362"/>
            <a:ext cx="371838" cy="149481"/>
          </a:xfrm>
          <a:prstGeom prst="corner">
            <a:avLst>
              <a:gd name="adj1" fmla="val 9612"/>
              <a:gd name="adj2" fmla="val 604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Фигура, имеющая форму буквы L 25"/>
          <p:cNvSpPr/>
          <p:nvPr/>
        </p:nvSpPr>
        <p:spPr>
          <a:xfrm rot="10800000">
            <a:off x="4815627" y="2822784"/>
            <a:ext cx="371838" cy="199388"/>
          </a:xfrm>
          <a:prstGeom prst="corner">
            <a:avLst>
              <a:gd name="adj1" fmla="val 9612"/>
              <a:gd name="adj2" fmla="val 604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6398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4" grpId="0" animBg="1"/>
      <p:bldP spid="15" grpId="0" animBg="1"/>
      <p:bldP spid="16" grpId="0" animBg="1"/>
      <p:bldP spid="19" grpId="0" animBg="1"/>
      <p:bldP spid="21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74638"/>
            <a:ext cx="555496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Вывод</a:t>
            </a:r>
            <a:endParaRPr lang="ru-RU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84784"/>
            <a:ext cx="7931224" cy="4641379"/>
          </a:xfrm>
        </p:spPr>
        <p:txBody>
          <a:bodyPr/>
          <a:lstStyle/>
          <a:p>
            <a:r>
              <a:rPr lang="ru-RU" b="1" dirty="0">
                <a:solidFill>
                  <a:srgbClr val="00B050"/>
                </a:solidFill>
              </a:rPr>
              <a:t>Что такое приставка?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Часть слова.</a:t>
            </a:r>
          </a:p>
          <a:p>
            <a:r>
              <a:rPr lang="ru-RU" b="1" dirty="0">
                <a:solidFill>
                  <a:srgbClr val="00B050"/>
                </a:solidFill>
              </a:rPr>
              <a:t>Место приставки в слове.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Стоит перед корнем.</a:t>
            </a:r>
          </a:p>
          <a:p>
            <a:r>
              <a:rPr lang="ru-RU" b="1" dirty="0">
                <a:solidFill>
                  <a:srgbClr val="00B050"/>
                </a:solidFill>
              </a:rPr>
              <a:t>Для чего служит приставка?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Служит для образования слов.</a:t>
            </a:r>
          </a:p>
          <a:p>
            <a:endParaRPr lang="ru-RU" dirty="0"/>
          </a:p>
        </p:txBody>
      </p:sp>
      <p:pic>
        <p:nvPicPr>
          <p:cNvPr id="2050" name="Picture 2" descr="F:\Аттестация\урок\папка\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5042" y="1606217"/>
            <a:ext cx="2478958" cy="27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92140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332656"/>
            <a:ext cx="6624736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Работа по учебнику</a:t>
            </a:r>
            <a:endParaRPr lang="ru-RU" sz="3600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132855"/>
            <a:ext cx="8003232" cy="2592289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Откройте стр. 84.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Прочитаем правило.</a:t>
            </a: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Стр. 85. упр. 154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418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1"/>
            <a:ext cx="7052320" cy="692695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Физкультминутка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620688"/>
            <a:ext cx="5904656" cy="4752528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С </a:t>
            </a:r>
            <a:r>
              <a:rPr lang="ru-RU" sz="2800" b="1" dirty="0" smtClean="0">
                <a:solidFill>
                  <a:srgbClr val="C00000"/>
                </a:solidFill>
              </a:rPr>
              <a:t>при-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приставкою</a:t>
            </a:r>
            <a:r>
              <a:rPr lang="ru-RU" sz="2800" b="1" dirty="0" smtClean="0">
                <a:solidFill>
                  <a:srgbClr val="002060"/>
                </a:solidFill>
              </a:rPr>
              <a:t> присесть,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С </a:t>
            </a:r>
            <a:r>
              <a:rPr lang="ru-RU" sz="2800" b="1" dirty="0" smtClean="0">
                <a:solidFill>
                  <a:srgbClr val="C00000"/>
                </a:solidFill>
              </a:rPr>
              <a:t>под- </a:t>
            </a:r>
            <a:r>
              <a:rPr lang="ru-RU" sz="2800" b="1" dirty="0" err="1" smtClean="0">
                <a:solidFill>
                  <a:srgbClr val="002060"/>
                </a:solidFill>
              </a:rPr>
              <a:t>приставкою</a:t>
            </a:r>
            <a:r>
              <a:rPr lang="ru-RU" sz="2800" b="1" dirty="0" smtClean="0">
                <a:solidFill>
                  <a:srgbClr val="002060"/>
                </a:solidFill>
              </a:rPr>
              <a:t> подняться,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С </a:t>
            </a:r>
            <a:r>
              <a:rPr lang="ru-RU" sz="2800" b="1" dirty="0" smtClean="0">
                <a:solidFill>
                  <a:srgbClr val="C00000"/>
                </a:solidFill>
              </a:rPr>
              <a:t>под-</a:t>
            </a:r>
            <a:r>
              <a:rPr lang="ru-RU" sz="2800" b="1" dirty="0" smtClean="0">
                <a:solidFill>
                  <a:srgbClr val="002060"/>
                </a:solidFill>
              </a:rPr>
              <a:t> подпрыгнуть, подмигнуть,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С </a:t>
            </a:r>
            <a:r>
              <a:rPr lang="ru-RU" sz="2800" b="1" dirty="0" smtClean="0">
                <a:solidFill>
                  <a:srgbClr val="C00000"/>
                </a:solidFill>
              </a:rPr>
              <a:t>по-</a:t>
            </a:r>
            <a:r>
              <a:rPr lang="ru-RU" sz="2800" b="1" dirty="0" smtClean="0">
                <a:solidFill>
                  <a:srgbClr val="002060"/>
                </a:solidFill>
              </a:rPr>
              <a:t> приставкой посмеяться,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С </a:t>
            </a:r>
            <a:r>
              <a:rPr lang="ru-RU" sz="2800" b="1" dirty="0" smtClean="0">
                <a:solidFill>
                  <a:srgbClr val="C00000"/>
                </a:solidFill>
              </a:rPr>
              <a:t>вы-</a:t>
            </a:r>
            <a:r>
              <a:rPr lang="ru-RU" sz="2800" b="1" dirty="0" smtClean="0">
                <a:solidFill>
                  <a:srgbClr val="002060"/>
                </a:solidFill>
              </a:rPr>
              <a:t> вытягиваем руки, 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С </a:t>
            </a:r>
            <a:r>
              <a:rPr lang="ru-RU" sz="2800" b="1" dirty="0" smtClean="0">
                <a:solidFill>
                  <a:srgbClr val="C00000"/>
                </a:solidFill>
              </a:rPr>
              <a:t>о-</a:t>
            </a:r>
            <a:r>
              <a:rPr lang="ru-RU" sz="2800" b="1" dirty="0" smtClean="0">
                <a:solidFill>
                  <a:srgbClr val="002060"/>
                </a:solidFill>
              </a:rPr>
              <a:t> опустим их опять.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Вот и всё, настало время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С </a:t>
            </a:r>
            <a:r>
              <a:rPr lang="ru-RU" sz="2800" b="1" dirty="0" smtClean="0">
                <a:solidFill>
                  <a:srgbClr val="C00000"/>
                </a:solidFill>
              </a:rPr>
              <a:t>за-</a:t>
            </a:r>
            <a:r>
              <a:rPr lang="ru-RU" sz="2800" b="1" dirty="0" smtClean="0">
                <a:solidFill>
                  <a:srgbClr val="002060"/>
                </a:solidFill>
              </a:rPr>
              <a:t> зарядку завершать.</a:t>
            </a:r>
          </a:p>
        </p:txBody>
      </p:sp>
      <p:pic>
        <p:nvPicPr>
          <p:cNvPr id="1026" name="Picture 2" descr="F:\Аттестация\урок\4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48880"/>
            <a:ext cx="2331286" cy="186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7770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274638"/>
            <a:ext cx="5122912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Работа в парах</a:t>
            </a:r>
            <a:endParaRPr lang="ru-RU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9"/>
            <a:ext cx="8229600" cy="2952328"/>
          </a:xfrm>
        </p:spPr>
        <p:txBody>
          <a:bodyPr/>
          <a:lstStyle/>
          <a:p>
            <a:pPr marL="0" indent="0">
              <a:buNone/>
            </a:pPr>
            <a:r>
              <a:rPr lang="ru-RU" altLang="ru-RU" b="1" i="1" dirty="0" smtClean="0">
                <a:solidFill>
                  <a:srgbClr val="002060"/>
                </a:solidFill>
                <a:cs typeface="Times New Roman" pitchFamily="18" charset="0"/>
              </a:rPr>
              <a:t>Вспомним правила работы в паре</a:t>
            </a:r>
          </a:p>
          <a:p>
            <a:r>
              <a:rPr lang="ru-RU" altLang="ru-RU" b="1" i="1" dirty="0" smtClean="0">
                <a:solidFill>
                  <a:srgbClr val="00B050"/>
                </a:solidFill>
                <a:cs typeface="Times New Roman" pitchFamily="18" charset="0"/>
              </a:rPr>
              <a:t>Уважайте  </a:t>
            </a:r>
            <a:r>
              <a:rPr lang="ru-RU" altLang="ru-RU" b="1" i="1" dirty="0">
                <a:solidFill>
                  <a:srgbClr val="00B050"/>
                </a:solidFill>
                <a:cs typeface="Times New Roman" pitchFamily="18" charset="0"/>
              </a:rPr>
              <a:t>мнение друг друга.</a:t>
            </a:r>
          </a:p>
          <a:p>
            <a:r>
              <a:rPr lang="ru-RU" altLang="ru-RU" b="1" i="1" dirty="0">
                <a:solidFill>
                  <a:srgbClr val="00B050"/>
                </a:solidFill>
                <a:cs typeface="Times New Roman" pitchFamily="18" charset="0"/>
              </a:rPr>
              <a:t>Говорите   по  очереди.</a:t>
            </a:r>
          </a:p>
          <a:p>
            <a:r>
              <a:rPr lang="ru-RU" altLang="ru-RU" b="1" i="1" dirty="0">
                <a:solidFill>
                  <a:srgbClr val="00B050"/>
                </a:solidFill>
                <a:cs typeface="Times New Roman" pitchFamily="18" charset="0"/>
              </a:rPr>
              <a:t>Не  согласен –  предлагай!</a:t>
            </a:r>
          </a:p>
          <a:p>
            <a:pPr marL="0" indent="0">
              <a:buNone/>
            </a:pP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196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28215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Работаем</a:t>
            </a:r>
            <a:endParaRPr lang="ru-RU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867328" cy="345638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4300" b="1" i="1" dirty="0">
                <a:solidFill>
                  <a:srgbClr val="7030A0"/>
                </a:solidFill>
              </a:rPr>
              <a:t>Запишите текст, </a:t>
            </a:r>
            <a:r>
              <a:rPr lang="ru-RU" sz="4300" b="1" i="1" dirty="0" smtClean="0">
                <a:solidFill>
                  <a:srgbClr val="7030A0"/>
                </a:solidFill>
              </a:rPr>
              <a:t>вставляя </a:t>
            </a:r>
            <a:r>
              <a:rPr lang="ru-RU" sz="4300" b="1" i="1" dirty="0">
                <a:solidFill>
                  <a:srgbClr val="7030A0"/>
                </a:solidFill>
              </a:rPr>
              <a:t>приставки.</a:t>
            </a:r>
          </a:p>
          <a:p>
            <a:pPr marL="0" indent="0"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4700" b="1" dirty="0" smtClean="0">
                <a:solidFill>
                  <a:srgbClr val="002060"/>
                </a:solidFill>
              </a:rPr>
              <a:t>    …ступила осень. В воздухе …холодало. …лётные птицы …летают в тёплые края.</a:t>
            </a:r>
            <a:endParaRPr lang="ru-RU" sz="47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391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6131024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Итог урока</a:t>
            </a:r>
            <a:endParaRPr lang="ru-RU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Что такое приставка?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Для чего служат приставки?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Как найти в слове приставку?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188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Оцени себя</a:t>
            </a:r>
            <a:endParaRPr lang="ru-RU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600200"/>
            <a:ext cx="735516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b="1" dirty="0">
                <a:solidFill>
                  <a:srgbClr val="7030A0"/>
                </a:solidFill>
              </a:rPr>
              <a:t>Закончите предложения:</a:t>
            </a:r>
            <a:r>
              <a:rPr lang="ru-RU" dirty="0">
                <a:solidFill>
                  <a:srgbClr val="7030A0"/>
                </a:solidFill>
              </a:rPr>
              <a:t> </a:t>
            </a:r>
            <a:endParaRPr lang="ru-RU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•  Урок помог мне…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•  Для меня было сложным…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•  Мне понравилось…</a:t>
            </a:r>
          </a:p>
        </p:txBody>
      </p:sp>
    </p:spTree>
    <p:extLst>
      <p:ext uri="{BB962C8B-B14F-4D97-AF65-F5344CB8AC3E}">
        <p14:creationId xmlns:p14="http://schemas.microsoft.com/office/powerpoint/2010/main" xmlns="" val="32560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74638"/>
            <a:ext cx="555496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Домашнее задание</a:t>
            </a:r>
            <a:endParaRPr lang="ru-RU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564904"/>
            <a:ext cx="8229600" cy="2193107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Стр. 85-86 выучить правило, 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упр. </a:t>
            </a:r>
            <a:r>
              <a:rPr lang="ru-RU" b="1" i="1" smtClean="0">
                <a:solidFill>
                  <a:srgbClr val="002060"/>
                </a:solidFill>
              </a:rPr>
              <a:t>156</a:t>
            </a:r>
            <a:r>
              <a:rPr lang="ru-RU" b="1" i="1">
                <a:solidFill>
                  <a:srgbClr val="002060"/>
                </a:solidFill>
              </a:rPr>
              <a:t>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633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476672"/>
            <a:ext cx="6768752" cy="1944216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b="1" i="1" dirty="0" smtClean="0">
                <a:solidFill>
                  <a:srgbClr val="0070C0"/>
                </a:solidFill>
              </a:rPr>
              <a:t>Минутка чистописания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844824"/>
            <a:ext cx="8308032" cy="2880320"/>
          </a:xfrm>
        </p:spPr>
        <p:txBody>
          <a:bodyPr>
            <a:normAutofit/>
          </a:bodyPr>
          <a:lstStyle/>
          <a:p>
            <a:pPr algn="l"/>
            <a:r>
              <a:rPr lang="ru-RU" b="1" i="1" dirty="0">
                <a:solidFill>
                  <a:srgbClr val="002060"/>
                </a:solidFill>
              </a:rPr>
              <a:t>На кустах тепличных </a:t>
            </a:r>
            <a:r>
              <a:rPr lang="ru-RU" b="1" i="1" dirty="0" smtClean="0">
                <a:solidFill>
                  <a:srgbClr val="002060"/>
                </a:solidFill>
              </a:rPr>
              <a:t>красные </a:t>
            </a:r>
            <a:r>
              <a:rPr lang="ru-RU" b="1" i="1" dirty="0">
                <a:solidFill>
                  <a:srgbClr val="002060"/>
                </a:solidFill>
              </a:rPr>
              <a:t>плоды,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Толстые, пузатые, </a:t>
            </a:r>
            <a:r>
              <a:rPr lang="ru-RU" b="1" i="1" dirty="0" smtClean="0">
                <a:solidFill>
                  <a:srgbClr val="002060"/>
                </a:solidFill>
              </a:rPr>
              <a:t>узнаёшь </a:t>
            </a:r>
            <a:r>
              <a:rPr lang="ru-RU" b="1" i="1" dirty="0">
                <a:solidFill>
                  <a:srgbClr val="002060"/>
                </a:solidFill>
              </a:rPr>
              <a:t>их ты?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Как большие ягоды </a:t>
            </a:r>
            <a:r>
              <a:rPr lang="ru-RU" b="1" i="1" dirty="0" smtClean="0">
                <a:solidFill>
                  <a:srgbClr val="002060"/>
                </a:solidFill>
              </a:rPr>
              <a:t>на </a:t>
            </a:r>
            <a:r>
              <a:rPr lang="ru-RU" b="1" i="1" dirty="0">
                <a:solidFill>
                  <a:srgbClr val="002060"/>
                </a:solidFill>
              </a:rPr>
              <a:t>веточках висят,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С нетерпеньем просятся </a:t>
            </a:r>
            <a:r>
              <a:rPr lang="ru-RU" b="1" i="1" dirty="0" smtClean="0">
                <a:solidFill>
                  <a:srgbClr val="002060"/>
                </a:solidFill>
              </a:rPr>
              <a:t>в </a:t>
            </a:r>
            <a:r>
              <a:rPr lang="ru-RU" b="1" i="1" dirty="0">
                <a:solidFill>
                  <a:srgbClr val="002060"/>
                </a:solidFill>
              </a:rPr>
              <a:t>овощной салат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1028" name="Picture 4" descr="F:\Аттестация\урок\помидорк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005064"/>
            <a:ext cx="3710380" cy="2087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5114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5626968" cy="11430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70C0"/>
                </a:solidFill>
              </a:rPr>
              <a:t>Орфографическая минутка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00201"/>
            <a:ext cx="8352928" cy="3412976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>
                <a:solidFill>
                  <a:srgbClr val="7030A0"/>
                </a:solidFill>
              </a:rPr>
              <a:t>Составьте из данных слов </a:t>
            </a:r>
            <a:r>
              <a:rPr lang="ru-RU" b="1" i="1" dirty="0" smtClean="0">
                <a:solidFill>
                  <a:srgbClr val="7030A0"/>
                </a:solidFill>
              </a:rPr>
              <a:t>предложение:</a:t>
            </a:r>
            <a:endParaRPr lang="ru-RU" b="1" i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т</a:t>
            </a:r>
            <a:r>
              <a:rPr lang="ru-RU" b="1" dirty="0" smtClean="0">
                <a:solidFill>
                  <a:srgbClr val="002060"/>
                </a:solidFill>
              </a:rPr>
              <a:t>еплица</a:t>
            </a:r>
            <a:r>
              <a:rPr lang="ru-RU" b="1" dirty="0">
                <a:solidFill>
                  <a:srgbClr val="002060"/>
                </a:solidFill>
              </a:rPr>
              <a:t>, мы, помидоры, </a:t>
            </a:r>
            <a:r>
              <a:rPr lang="ru-RU" b="1" dirty="0" smtClean="0">
                <a:solidFill>
                  <a:srgbClr val="002060"/>
                </a:solidFill>
              </a:rPr>
              <a:t>весна, </a:t>
            </a:r>
            <a:r>
              <a:rPr lang="ru-RU" b="1" dirty="0">
                <a:solidFill>
                  <a:srgbClr val="002060"/>
                </a:solidFill>
              </a:rPr>
              <a:t>в, посадили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Какая часть слова помогла нам связать слова в предложении?</a:t>
            </a:r>
            <a:endParaRPr lang="ru-RU" b="1" i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7167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55776" y="260649"/>
            <a:ext cx="5902424" cy="1080119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Вспоминаем</a:t>
            </a:r>
            <a:endParaRPr lang="ru-RU" sz="4000" b="1" i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7544" y="1412776"/>
            <a:ext cx="6768752" cy="4154016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2060"/>
                </a:solidFill>
              </a:rPr>
              <a:t>- Может ли слово быть без корня?</a:t>
            </a:r>
          </a:p>
          <a:p>
            <a:pPr algn="l"/>
            <a:r>
              <a:rPr lang="ru-RU" b="1" dirty="0" smtClean="0">
                <a:solidFill>
                  <a:srgbClr val="002060"/>
                </a:solidFill>
              </a:rPr>
              <a:t>- Что такое окончание?</a:t>
            </a:r>
          </a:p>
          <a:p>
            <a:pPr algn="l"/>
            <a:r>
              <a:rPr lang="ru-RU" b="1" dirty="0" smtClean="0">
                <a:solidFill>
                  <a:srgbClr val="002060"/>
                </a:solidFill>
              </a:rPr>
              <a:t>- Как найти окончание?</a:t>
            </a:r>
          </a:p>
          <a:p>
            <a:pPr algn="l"/>
            <a:r>
              <a:rPr lang="ru-RU" b="1" i="1" dirty="0" smtClean="0">
                <a:solidFill>
                  <a:srgbClr val="7030A0"/>
                </a:solidFill>
              </a:rPr>
              <a:t>Вернёмся к нашему предложению. Найдите в нём глагол. </a:t>
            </a:r>
          </a:p>
          <a:p>
            <a:pPr algn="l"/>
            <a:r>
              <a:rPr lang="ru-RU" b="1" i="1" dirty="0" smtClean="0">
                <a:solidFill>
                  <a:srgbClr val="7030A0"/>
                </a:solidFill>
              </a:rPr>
              <a:t>Разберите его по составу.</a:t>
            </a:r>
          </a:p>
          <a:p>
            <a:pPr algn="l"/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2" name="Рамка 1"/>
          <p:cNvSpPr/>
          <p:nvPr/>
        </p:nvSpPr>
        <p:spPr>
          <a:xfrm>
            <a:off x="7236296" y="2195736"/>
            <a:ext cx="648072" cy="657200"/>
          </a:xfrm>
          <a:prstGeom prst="fram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Арка 4"/>
          <p:cNvSpPr/>
          <p:nvPr/>
        </p:nvSpPr>
        <p:spPr>
          <a:xfrm>
            <a:off x="6948264" y="1281336"/>
            <a:ext cx="1224136" cy="914400"/>
          </a:xfrm>
          <a:prstGeom prst="blockArc">
            <a:avLst>
              <a:gd name="adj1" fmla="val 10800000"/>
              <a:gd name="adj2" fmla="val 21396566"/>
              <a:gd name="adj3" fmla="val 9452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4989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-99392"/>
            <a:ext cx="6984776" cy="194421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Тема урока:</a:t>
            </a:r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  <a:latin typeface="+mn-lt"/>
              </a:rPr>
              <a:t>Что такое приставка?</a:t>
            </a:r>
            <a:endParaRPr lang="ru-RU" b="1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</a:rPr>
              <a:t>Что такое приставка?</a:t>
            </a:r>
          </a:p>
          <a:p>
            <a:r>
              <a:rPr lang="ru-RU" sz="4400" b="1" dirty="0" smtClean="0">
                <a:solidFill>
                  <a:srgbClr val="00B050"/>
                </a:solidFill>
              </a:rPr>
              <a:t>Место приставки в слове.</a:t>
            </a:r>
          </a:p>
          <a:p>
            <a:r>
              <a:rPr lang="ru-RU" sz="4400" b="1" dirty="0" smtClean="0">
                <a:solidFill>
                  <a:srgbClr val="00B050"/>
                </a:solidFill>
              </a:rPr>
              <a:t>Для чего служит приставка?</a:t>
            </a:r>
            <a:endParaRPr lang="ru-RU" sz="4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870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3</Template>
  <TotalTime>624</TotalTime>
  <Words>299</Words>
  <Application>Microsoft Office PowerPoint</Application>
  <PresentationFormat>Экран (4:3)</PresentationFormat>
  <Paragraphs>67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Урок русского языка  в 3 А классе</vt:lpstr>
      <vt:lpstr>Слайд 2</vt:lpstr>
      <vt:lpstr>Минутка чистописания  </vt:lpstr>
      <vt:lpstr>Слайд 4</vt:lpstr>
      <vt:lpstr>Орфографическая минутка</vt:lpstr>
      <vt:lpstr>Слайд 6</vt:lpstr>
      <vt:lpstr>Вспоминаем</vt:lpstr>
      <vt:lpstr>Слайд 8</vt:lpstr>
      <vt:lpstr>Тема урока: Что такое приставка?</vt:lpstr>
      <vt:lpstr>Слайд 10</vt:lpstr>
      <vt:lpstr>Исследуем</vt:lpstr>
      <vt:lpstr>Слайд 12</vt:lpstr>
      <vt:lpstr>Вывод</vt:lpstr>
      <vt:lpstr>Слайд 14</vt:lpstr>
      <vt:lpstr>Работа по учебнику</vt:lpstr>
      <vt:lpstr>Слайд 16</vt:lpstr>
      <vt:lpstr>Физкультминутка</vt:lpstr>
      <vt:lpstr>Слайд 18</vt:lpstr>
      <vt:lpstr>Работа в парах</vt:lpstr>
      <vt:lpstr>Слайд 20</vt:lpstr>
      <vt:lpstr>Работаем</vt:lpstr>
      <vt:lpstr>Слайд 22</vt:lpstr>
      <vt:lpstr>Итог урока</vt:lpstr>
      <vt:lpstr>Слайд 24</vt:lpstr>
      <vt:lpstr>Оцени себя</vt:lpstr>
      <vt:lpstr>Слайд 26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директор</dc:creator>
  <cp:lastModifiedBy>NachSchool</cp:lastModifiedBy>
  <cp:revision>55</cp:revision>
  <dcterms:created xsi:type="dcterms:W3CDTF">2016-10-22T08:41:04Z</dcterms:created>
  <dcterms:modified xsi:type="dcterms:W3CDTF">2023-11-13T04:27:49Z</dcterms:modified>
</cp:coreProperties>
</file>