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3" r:id="rId3"/>
    <p:sldId id="272" r:id="rId4"/>
    <p:sldId id="262" r:id="rId5"/>
    <p:sldId id="271" r:id="rId6"/>
    <p:sldId id="263" r:id="rId7"/>
    <p:sldId id="265" r:id="rId8"/>
    <p:sldId id="266" r:id="rId9"/>
    <p:sldId id="267" r:id="rId10"/>
    <p:sldId id="268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384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035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9376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177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62185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501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399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556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333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032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02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573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155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897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19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487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56D4-7CD8-41A6-81A0-1A729D3D5A2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AF60EB5-DA75-4322-B745-8EB70163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618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5934" y="914400"/>
            <a:ext cx="95399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Математика</a:t>
            </a:r>
          </a:p>
          <a:p>
            <a:pPr algn="ctr"/>
            <a:r>
              <a:rPr lang="ru-RU" sz="3200" dirty="0" smtClean="0"/>
              <a:t>2 класс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«Столбчатая </a:t>
            </a:r>
            <a:r>
              <a:rPr lang="ru-RU" sz="4400" dirty="0">
                <a:solidFill>
                  <a:srgbClr val="0070C0"/>
                </a:solidFill>
              </a:rPr>
              <a:t>диаграмма; использование данных диаграммы для решения учебных и практических </a:t>
            </a:r>
            <a:r>
              <a:rPr lang="ru-RU" sz="4400" dirty="0" smtClean="0">
                <a:solidFill>
                  <a:srgbClr val="0070C0"/>
                </a:solidFill>
              </a:rPr>
              <a:t>задач» 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8754" y="207389"/>
            <a:ext cx="736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УКМ «Школа России»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84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4F2F9-2E14-47E2-8A1E-1C68C67386A6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2648F-5795-4CDF-86B1-11B506DA860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6" name="image52.jpeg"/>
          <p:cNvPicPr/>
          <p:nvPr/>
        </p:nvPicPr>
        <p:blipFill rotWithShape="1">
          <a:blip r:embed="rId2" cstate="print"/>
          <a:srcRect l="8662" t="17180" r="28307" b="61726"/>
          <a:stretch/>
        </p:blipFill>
        <p:spPr>
          <a:xfrm>
            <a:off x="1775521" y="51625"/>
            <a:ext cx="8262257" cy="381642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2108365"/>
              </p:ext>
            </p:extLst>
          </p:nvPr>
        </p:nvGraphicFramePr>
        <p:xfrm>
          <a:off x="3912122" y="3891280"/>
          <a:ext cx="415746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940"/>
                <a:gridCol w="461940"/>
                <a:gridCol w="461940"/>
                <a:gridCol w="461940"/>
                <a:gridCol w="461940"/>
                <a:gridCol w="461940"/>
                <a:gridCol w="461940"/>
                <a:gridCol w="461940"/>
                <a:gridCol w="4619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631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9206" y="260648"/>
            <a:ext cx="8266686" cy="70788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Arial" pitchFamily="34" charset="0"/>
              </a:rPr>
              <a:t>Рефлексия учебной деятельности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1102784" y="1698626"/>
            <a:ext cx="11089216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altLang="ru-RU" sz="2800" b="1">
              <a:solidFill>
                <a:srgbClr val="002060"/>
              </a:solidFill>
            </a:endParaRPr>
          </a:p>
          <a:p>
            <a:pPr eaLnBrk="0" hangingPunct="0"/>
            <a:endParaRPr lang="ru-RU" altLang="ru-RU" sz="2800" b="1">
              <a:solidFill>
                <a:srgbClr val="002060"/>
              </a:solidFill>
            </a:endParaRPr>
          </a:p>
        </p:txBody>
      </p:sp>
      <p:pic>
        <p:nvPicPr>
          <p:cNvPr id="19460" name="Picture 4" descr="http://funforkids.ru/pictures/neznaika/neznaika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6301" y="2198688"/>
            <a:ext cx="3170767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5843366" y="74713"/>
            <a:ext cx="5052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 algn="just" eaLnBrk="0" hangingPunct="0"/>
            <a:r>
              <a:rPr lang="ru-RU" altLang="ru-RU" sz="1400"/>
              <a:t>–</a:t>
            </a:r>
            <a:endParaRPr lang="ru-RU" alt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14917" y="1798290"/>
            <a:ext cx="949748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/>
            <a:r>
              <a:rPr lang="ru-RU" altLang="ru-RU" sz="2800" dirty="0"/>
              <a:t>–</a:t>
            </a:r>
            <a:r>
              <a:rPr lang="ru-RU" altLang="ru-RU" sz="2800" dirty="0">
                <a:latin typeface="Times New Roman" pitchFamily="18" charset="0"/>
              </a:rPr>
              <a:t> Что </a:t>
            </a:r>
            <a:r>
              <a:rPr lang="ru-RU" altLang="ru-RU" sz="2800" dirty="0" smtClean="0">
                <a:latin typeface="Times New Roman" pitchFamily="18" charset="0"/>
              </a:rPr>
              <a:t>такое столбчатые диаграммы?? </a:t>
            </a:r>
            <a:endParaRPr lang="ru-RU" altLang="ru-RU" sz="2800" dirty="0"/>
          </a:p>
          <a:p>
            <a:pPr indent="228600" eaLnBrk="0" hangingPunct="0"/>
            <a:r>
              <a:rPr lang="ru-RU" altLang="ru-RU" sz="2800" dirty="0"/>
              <a:t>–</a:t>
            </a:r>
            <a:r>
              <a:rPr lang="ru-RU" altLang="ru-RU" sz="2800" dirty="0">
                <a:latin typeface="Times New Roman" pitchFamily="18" charset="0"/>
              </a:rPr>
              <a:t> Что было трудным? Как вы думаете, почему? </a:t>
            </a:r>
            <a:endParaRPr lang="ru-RU" altLang="ru-RU" sz="2800" dirty="0"/>
          </a:p>
          <a:p>
            <a:pPr indent="228600" eaLnBrk="0" hangingPunct="0"/>
            <a:endParaRPr lang="ru-RU" alt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2459512" y="228108"/>
            <a:ext cx="7111680" cy="980743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Домашнее </a:t>
            </a: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53887" y="5867401"/>
            <a:ext cx="184710" cy="707876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MS Gothic" charset="-128"/>
              <a:cs typeface="Arial" pitchFamily="34" charset="0"/>
            </a:endParaRPr>
          </a:p>
        </p:txBody>
      </p:sp>
      <p:pic>
        <p:nvPicPr>
          <p:cNvPr id="20484" name="Picture 6" descr="C:\Users\Иришка\Desktop\математи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800" y="1526487"/>
            <a:ext cx="3583517" cy="450337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20485" name="Picture 4" descr="http://www.bembibreabierto.com/udecontrol_datos_vieja/Image/-INFORMATICA_TELEFONIA-/images/39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2785" y="3951288"/>
            <a:ext cx="386503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734612" y="2204865"/>
            <a:ext cx="234872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с.51 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№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3,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4F2F9-2E14-47E2-8A1E-1C68C67386A6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2648F-5795-4CDF-86B1-11B506DA860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" name="image52.jpeg"/>
          <p:cNvPicPr/>
          <p:nvPr/>
        </p:nvPicPr>
        <p:blipFill rotWithShape="1">
          <a:blip r:embed="rId2" cstate="print"/>
          <a:srcRect l="8695" t="39403" r="30378" b="48467"/>
          <a:stretch/>
        </p:blipFill>
        <p:spPr>
          <a:xfrm>
            <a:off x="1981200" y="514359"/>
            <a:ext cx="8363272" cy="24825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7832" y="3676454"/>
            <a:ext cx="82500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1)7-2=5 (см)-второй отрезок</a:t>
            </a:r>
          </a:p>
          <a:p>
            <a:r>
              <a:rPr lang="ru-RU" sz="3600" dirty="0" smtClean="0"/>
              <a:t>2)5+4=9(см)-третий отрезок</a:t>
            </a:r>
          </a:p>
          <a:p>
            <a:r>
              <a:rPr lang="ru-RU" sz="3600" dirty="0" smtClean="0"/>
              <a:t>3)9-7=2(см)</a:t>
            </a:r>
          </a:p>
          <a:p>
            <a:r>
              <a:rPr lang="ru-RU" sz="3600" dirty="0" smtClean="0"/>
              <a:t>Ответ: на 2 см.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69903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sbantom.ru/upload/iblock/0e3/fotoUtah51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9751" y="3065464"/>
            <a:ext cx="8572500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0096" y="257445"/>
            <a:ext cx="908934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   У грузового вагона </a:t>
            </a:r>
            <a:r>
              <a:rPr lang="ru-RU" sz="2400" b="1" dirty="0">
                <a:solidFill>
                  <a:srgbClr val="FF0000"/>
                </a:solidFill>
              </a:rPr>
              <a:t>4</a:t>
            </a:r>
            <a:r>
              <a:rPr lang="ru-RU" sz="2400" b="1" dirty="0"/>
              <a:t> правых колеса, </a:t>
            </a:r>
            <a:r>
              <a:rPr lang="ru-RU" sz="2400" b="1" dirty="0">
                <a:solidFill>
                  <a:srgbClr val="FF0000"/>
                </a:solidFill>
              </a:rPr>
              <a:t>4</a:t>
            </a:r>
            <a:r>
              <a:rPr lang="ru-RU" sz="2400" b="1" dirty="0"/>
              <a:t> левых колеса,</a:t>
            </a:r>
          </a:p>
          <a:p>
            <a:pPr>
              <a:defRPr/>
            </a:pPr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4</a:t>
            </a:r>
            <a:r>
              <a:rPr lang="ru-RU" sz="2400" b="1" dirty="0"/>
              <a:t> впереди и </a:t>
            </a:r>
            <a:r>
              <a:rPr lang="ru-RU" sz="2400" b="1" dirty="0">
                <a:solidFill>
                  <a:srgbClr val="FF0000"/>
                </a:solidFill>
              </a:rPr>
              <a:t>4</a:t>
            </a:r>
            <a:r>
              <a:rPr lang="ru-RU" sz="2400" b="1" dirty="0"/>
              <a:t> сзади. Сколько колёс у грузового вагона?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035" y="1714488"/>
            <a:ext cx="5096267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 колёс </a:t>
            </a: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79717" y="476250"/>
            <a:ext cx="40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794295" y="250166"/>
            <a:ext cx="9710318" cy="165483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</a:rPr>
              <a:t> Каллиграфическая </a:t>
            </a:r>
            <a:r>
              <a:rPr lang="ru-RU" b="1" dirty="0" smtClean="0">
                <a:solidFill>
                  <a:srgbClr val="002060"/>
                </a:solidFill>
              </a:rPr>
              <a:t>минутка</a:t>
            </a:r>
            <a:r>
              <a:rPr lang="ru-RU" sz="4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Propisi" pitchFamily="2" charset="0"/>
              </a:rPr>
              <a:t/>
            </a:r>
            <a:br>
              <a:rPr lang="ru-RU" sz="4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Propisi" pitchFamily="2" charset="0"/>
              </a:rPr>
            </a:br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Propisi" pitchFamily="2" charset="0"/>
              </a:rPr>
              <a:t/>
            </a:r>
            <a:b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Propisi" pitchFamily="2" charset="0"/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28136" y="1449238"/>
            <a:ext cx="10676476" cy="44619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57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99   88   77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l="50000" t="15958" b="9450"/>
          <a:stretch/>
        </p:blipFill>
        <p:spPr bwMode="auto">
          <a:xfrm>
            <a:off x="1191323" y="3513002"/>
            <a:ext cx="3475568" cy="2940335"/>
          </a:xfrm>
          <a:prstGeom prst="round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t="15958" r="53985" b="9450"/>
          <a:stretch/>
        </p:blipFill>
        <p:spPr bwMode="auto">
          <a:xfrm>
            <a:off x="7416978" y="3418892"/>
            <a:ext cx="3745604" cy="2962433"/>
          </a:xfrm>
          <a:prstGeom prst="round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7092" y="356068"/>
            <a:ext cx="67687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600" dirty="0" smtClean="0">
                <a:solidFill>
                  <a:srgbClr val="002060"/>
                </a:solidFill>
                <a:latin typeface="Propisi" panose="02000508030000020003" pitchFamily="2" charset="0"/>
              </a:rPr>
              <a:t>14</a:t>
            </a:r>
            <a:r>
              <a:rPr lang="ru-RU" altLang="ru-RU" sz="6600" dirty="0" smtClean="0">
                <a:solidFill>
                  <a:srgbClr val="002060"/>
                </a:solidFill>
                <a:latin typeface="Propisi" panose="02000508030000020003" pitchFamily="2" charset="0"/>
              </a:rPr>
              <a:t>  н</a:t>
            </a:r>
            <a:r>
              <a:rPr lang="ru-RU" altLang="ru-RU" sz="66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оя</a:t>
            </a:r>
            <a:r>
              <a:rPr lang="ru-RU" altLang="ru-RU" sz="6600" dirty="0" smtClean="0">
                <a:solidFill>
                  <a:srgbClr val="002060"/>
                </a:solidFill>
                <a:latin typeface="Propisi" panose="02000508030000020003" pitchFamily="2" charset="0"/>
              </a:rPr>
              <a:t>бря.</a:t>
            </a:r>
            <a:r>
              <a:rPr lang="ru-RU" altLang="ru-RU" sz="6600" dirty="0">
                <a:solidFill>
                  <a:srgbClr val="002060"/>
                </a:solidFill>
                <a:latin typeface="Propisi" panose="02000508030000020003" pitchFamily="2" charset="0"/>
              </a:rPr>
              <a:t/>
            </a:r>
            <a:br>
              <a:rPr lang="ru-RU" altLang="ru-RU" sz="6600" dirty="0">
                <a:solidFill>
                  <a:srgbClr val="002060"/>
                </a:solidFill>
                <a:latin typeface="Propisi" panose="02000508030000020003" pitchFamily="2" charset="0"/>
              </a:rPr>
            </a:br>
            <a:r>
              <a:rPr lang="ru-RU" altLang="ru-RU" sz="6600" dirty="0">
                <a:solidFill>
                  <a:srgbClr val="002060"/>
                </a:solidFill>
                <a:latin typeface="Propisi" panose="02000508030000020003" pitchFamily="2" charset="0"/>
              </a:rPr>
              <a:t>Кла</a:t>
            </a:r>
            <a:r>
              <a:rPr lang="ru-RU" altLang="ru-RU" sz="6600" dirty="0">
                <a:solidFill>
                  <a:srgbClr val="FF0000"/>
                </a:solidFill>
                <a:latin typeface="Propisi" panose="02000508030000020003" pitchFamily="2" charset="0"/>
              </a:rPr>
              <a:t>сс</a:t>
            </a:r>
            <a:r>
              <a:rPr lang="ru-RU" altLang="ru-RU" sz="6600" dirty="0">
                <a:solidFill>
                  <a:srgbClr val="002060"/>
                </a:solidFill>
                <a:latin typeface="Propisi" panose="02000508030000020003" pitchFamily="2" charset="0"/>
              </a:rPr>
              <a:t>ная  </a:t>
            </a:r>
            <a:r>
              <a:rPr lang="ru-RU" altLang="ru-RU" sz="6600" dirty="0" smtClean="0">
                <a:solidFill>
                  <a:srgbClr val="002060"/>
                </a:solidFill>
                <a:latin typeface="Propisi" panose="02000508030000020003" pitchFamily="2" charset="0"/>
              </a:rPr>
              <a:t>р</a:t>
            </a:r>
            <a:r>
              <a:rPr lang="ru-RU" altLang="ru-RU" sz="66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а</a:t>
            </a:r>
            <a:r>
              <a:rPr lang="ru-RU" altLang="ru-RU" sz="6600" dirty="0" smtClean="0">
                <a:solidFill>
                  <a:srgbClr val="002060"/>
                </a:solidFill>
                <a:latin typeface="Propisi" panose="02000508030000020003" pitchFamily="2" charset="0"/>
              </a:rPr>
              <a:t>бота.</a:t>
            </a:r>
            <a:r>
              <a:rPr lang="en-US" altLang="ru-RU" sz="6600" dirty="0">
                <a:solidFill>
                  <a:srgbClr val="002060"/>
                </a:solidFill>
                <a:latin typeface="Propisi" panose="02000508030000020003" pitchFamily="2" charset="0"/>
              </a:rPr>
              <a:t/>
            </a:r>
            <a:br>
              <a:rPr lang="en-US" altLang="ru-RU" sz="6600" dirty="0">
                <a:solidFill>
                  <a:srgbClr val="002060"/>
                </a:solidFill>
                <a:latin typeface="Propisi" panose="02000508030000020003" pitchFamily="2" charset="0"/>
              </a:rPr>
            </a:br>
            <a:endParaRPr lang="ru-RU" sz="66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137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значение числового выражения.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397479" y="2133600"/>
            <a:ext cx="10107133" cy="37776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10+(6+4)=                                 58-(16-8)=</a:t>
            </a:r>
          </a:p>
          <a:p>
            <a:pPr>
              <a:buNone/>
            </a:pPr>
            <a:r>
              <a:rPr lang="ru-RU" sz="3600" dirty="0" smtClean="0"/>
              <a:t>(20+40)-(30+30)=                    (18-9)+(45+5)=</a:t>
            </a:r>
          </a:p>
          <a:p>
            <a:pPr>
              <a:buNone/>
            </a:pPr>
            <a:r>
              <a:rPr lang="ru-RU" sz="3600" dirty="0" smtClean="0"/>
              <a:t>(95-90)+40=                               37-30+60=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" action="ppaction://hlinkshowjump?jump=lastslideviewed" highlightClick="1"/>
          </p:cNvPr>
          <p:cNvSpPr/>
          <p:nvPr/>
        </p:nvSpPr>
        <p:spPr>
          <a:xfrm>
            <a:off x="11253020" y="6204057"/>
            <a:ext cx="737516" cy="521208"/>
          </a:xfrm>
          <a:prstGeom prst="actionButtonRetur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893209" y="694409"/>
            <a:ext cx="477389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с</a:t>
            </a:r>
            <a:r>
              <a:rPr lang="ru-RU" sz="4800" dirty="0" smtClean="0"/>
              <a:t>. 50 </a:t>
            </a:r>
          </a:p>
          <a:p>
            <a:pPr marL="0" indent="0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</a:t>
            </a:r>
            <a:endParaRPr lang="ru-RU" sz="4800" dirty="0"/>
          </a:p>
        </p:txBody>
      </p:sp>
      <p:pic>
        <p:nvPicPr>
          <p:cNvPr id="1026" name="Picture 2" descr="Книга: &quot;Математика. 2 класс. Учебник. В 2-х частях. Часть 1. ФГОС&quot; - Моро,  Бантова, Бельтюкова. Купить книгу, читать рецензии | ISBN 978-5-09-102462-3  | Лабирин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061" y="245401"/>
            <a:ext cx="4868911" cy="661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179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4F2F9-2E14-47E2-8A1E-1C68C67386A6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2648F-5795-4CDF-86B1-11B506DA860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image51.jpe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31484" t="11136" b="74545"/>
          <a:stretch/>
        </p:blipFill>
        <p:spPr>
          <a:xfrm>
            <a:off x="1775520" y="260648"/>
            <a:ext cx="8496944" cy="2952328"/>
          </a:xfrm>
          <a:prstGeom prst="rect">
            <a:avLst/>
          </a:prstGeom>
        </p:spPr>
      </p:pic>
      <p:pic>
        <p:nvPicPr>
          <p:cNvPr id="8" name="image51.jpeg"/>
          <p:cNvPicPr>
            <a:picLocks/>
          </p:cNvPicPr>
          <p:nvPr/>
        </p:nvPicPr>
        <p:blipFill rotWithShape="1">
          <a:blip r:embed="rId2" cstate="print"/>
          <a:srcRect l="29385" t="36593" b="41133"/>
          <a:stretch/>
        </p:blipFill>
        <p:spPr bwMode="auto">
          <a:xfrm>
            <a:off x="2927648" y="3429000"/>
            <a:ext cx="6696744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51.jpeg"/>
          <p:cNvPicPr>
            <a:picLocks/>
          </p:cNvPicPr>
          <p:nvPr/>
        </p:nvPicPr>
        <p:blipFill rotWithShape="1">
          <a:blip r:embed="rId2" cstate="print"/>
          <a:srcRect l="29385" t="36593" b="41133"/>
          <a:stretch/>
        </p:blipFill>
        <p:spPr bwMode="auto">
          <a:xfrm>
            <a:off x="2927648" y="3393706"/>
            <a:ext cx="6696744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114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4F2F9-2E14-47E2-8A1E-1C68C67386A6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2648F-5795-4CDF-86B1-11B506DA860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image51.jpe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33616" t="63641" r="4332" b="6130"/>
          <a:stretch/>
        </p:blipFill>
        <p:spPr>
          <a:xfrm>
            <a:off x="2639616" y="116632"/>
            <a:ext cx="6336704" cy="4536504"/>
          </a:xfrm>
          <a:prstGeom prst="rect">
            <a:avLst/>
          </a:prstGeom>
        </p:spPr>
      </p:pic>
      <p:pic>
        <p:nvPicPr>
          <p:cNvPr id="7" name="image52.jpeg"/>
          <p:cNvPicPr/>
          <p:nvPr/>
        </p:nvPicPr>
        <p:blipFill rotWithShape="1">
          <a:blip r:embed="rId3" cstate="print"/>
          <a:srcRect l="8059" t="5451" r="28852" b="83270"/>
          <a:stretch/>
        </p:blipFill>
        <p:spPr>
          <a:xfrm>
            <a:off x="2647932" y="4481222"/>
            <a:ext cx="6328388" cy="185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001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31504" y="1268761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1. Прочтите текст задачи.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2. Дайте название диаграмме.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3. Выберите масштаб.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4. Изобразите диаграмму. Сделайте надписи.</a:t>
            </a:r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4F2F9-2E14-47E2-8A1E-1C68C67386A6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2648F-5795-4CDF-86B1-11B506DA860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99456" y="260648"/>
            <a:ext cx="971865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Алгоритм рисования диаграммы</a:t>
            </a:r>
          </a:p>
        </p:txBody>
      </p:sp>
    </p:spTree>
    <p:extLst>
      <p:ext uri="{BB962C8B-B14F-4D97-AF65-F5344CB8AC3E}">
        <p14:creationId xmlns:p14="http://schemas.microsoft.com/office/powerpoint/2010/main" xmlns="" val="288515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159</Words>
  <Application>Microsoft Office PowerPoint</Application>
  <PresentationFormat>Произвольный</PresentationFormat>
  <Paragraphs>40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Слайд 1</vt:lpstr>
      <vt:lpstr>Слайд 2</vt:lpstr>
      <vt:lpstr>  Каллиграфическая минутка      </vt:lpstr>
      <vt:lpstr>Слайд 4</vt:lpstr>
      <vt:lpstr>Найдите значение числового выражения.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Пользователь Windows</cp:lastModifiedBy>
  <cp:revision>13</cp:revision>
  <dcterms:created xsi:type="dcterms:W3CDTF">2023-11-03T10:09:36Z</dcterms:created>
  <dcterms:modified xsi:type="dcterms:W3CDTF">2023-11-13T12:01:57Z</dcterms:modified>
</cp:coreProperties>
</file>