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1" r:id="rId12"/>
    <p:sldId id="270" r:id="rId13"/>
    <p:sldId id="267" r:id="rId14"/>
    <p:sldId id="268" r:id="rId15"/>
    <p:sldId id="269" r:id="rId16"/>
    <p:sldId id="273" r:id="rId17"/>
    <p:sldId id="272" r:id="rId18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989"/>
    <a:srgbClr val="CCECFF"/>
    <a:srgbClr val="FFD3D3"/>
    <a:srgbClr val="969696"/>
    <a:srgbClr val="FFA9A9"/>
    <a:srgbClr val="FFFF00"/>
    <a:srgbClr val="E3FFFF"/>
    <a:srgbClr val="8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85" d="100"/>
          <a:sy n="85" d="100"/>
        </p:scale>
        <p:origin x="106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70084A-A742-480D-A25F-C8DE5A1EA5AD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checke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9F954-A812-4F0E-8FF4-61C01EFE7A6B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checke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5BFAFE-3468-45F6-91BA-85CBA9A5BAEF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C13AEB-7A2B-4DD9-B291-D630CB35BDD4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394B84-4BC2-46F5-84AA-27F3910ADF3F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2FD00B-F31B-42D0-BB76-5B84BEC506AF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checke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9D9494-FF50-4E25-A679-3B4ACF4D8F0B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checke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ED5071-5C0F-4C4E-8809-998E49B41892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checke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00315-70DA-4051-88A0-28C08C15A28F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E513C9-27B1-4FA5-8787-59EEE1066C35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checke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9E756-F4F1-45E1-9A0E-51A9CB0F7389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C8F2FC75-0F77-42C9-8814-8F262606E061}" type="slidenum">
              <a:rPr lang="pl-PL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checker dir="vert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van-ru-06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724400" y="990600"/>
            <a:ext cx="3200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 b="1" i="1">
                <a:solidFill>
                  <a:srgbClr val="FFFF99"/>
                </a:solidFill>
              </a:rPr>
              <a:t>МОСКВА</a:t>
            </a:r>
            <a:endParaRPr lang="pl-PL" sz="5400" b="1" i="1">
              <a:solidFill>
                <a:srgbClr val="FFFF99"/>
              </a:solidFill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371600" y="4572000"/>
            <a:ext cx="6248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>
                <a:solidFill>
                  <a:srgbClr val="FFFF99"/>
                </a:solidFill>
              </a:rPr>
              <a:t>СТОЛИЦА </a:t>
            </a:r>
            <a:br>
              <a:rPr lang="ru-RU" sz="3200" b="1" i="1">
                <a:solidFill>
                  <a:srgbClr val="FFFF99"/>
                </a:solidFill>
              </a:rPr>
            </a:br>
            <a:r>
              <a:rPr lang="ru-RU" sz="3200" b="1" i="1">
                <a:solidFill>
                  <a:srgbClr val="FFFF99"/>
                </a:solidFill>
              </a:rPr>
              <a:t>РОССИЙСКОЙ ФЕДЕРАЦИИ</a:t>
            </a:r>
            <a:endParaRPr lang="pl-PL" sz="3200" b="1" i="1">
              <a:solidFill>
                <a:srgbClr val="FFFF99"/>
              </a:solidFill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4419600" y="6019800"/>
            <a:ext cx="4343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600" b="1">
              <a:solidFill>
                <a:srgbClr val="CCECFF"/>
              </a:solidFill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6699"/>
            </a:gs>
            <a:gs pos="50000">
              <a:srgbClr val="006699">
                <a:gamma/>
                <a:shade val="46275"/>
                <a:invGamma/>
              </a:srgbClr>
            </a:gs>
            <a:gs pos="100000">
              <a:srgbClr val="006699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tretiakowskaj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743200"/>
            <a:ext cx="3810000" cy="2857500"/>
          </a:xfrm>
          <a:prstGeom prst="rect">
            <a:avLst/>
          </a:prstGeom>
          <a:noFill/>
          <a:ln w="19050">
            <a:solidFill>
              <a:srgbClr val="99CC00"/>
            </a:solidFill>
            <a:miter lim="800000"/>
            <a:headEnd/>
            <a:tailEnd/>
          </a:ln>
        </p:spPr>
      </p:pic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447800" y="533400"/>
            <a:ext cx="4495800" cy="457200"/>
          </a:xfrm>
          <a:prstGeom prst="rect">
            <a:avLst/>
          </a:prstGeom>
          <a:solidFill>
            <a:srgbClr val="FFFFD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CC3300"/>
                </a:solidFill>
              </a:rPr>
              <a:t>ТРЕТЬЯКОВСКАЯ ГАЛЕРЕЯ</a:t>
            </a:r>
            <a:endParaRPr lang="pl-PL" b="1">
              <a:solidFill>
                <a:srgbClr val="CC3300"/>
              </a:solidFill>
            </a:endParaRP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533400" y="1143000"/>
            <a:ext cx="8077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 u="sng">
                <a:solidFill>
                  <a:srgbClr val="99FF99"/>
                </a:solidFill>
              </a:rPr>
              <a:t>Третьяковская галерея</a:t>
            </a:r>
            <a:r>
              <a:rPr lang="ru-RU" sz="1800" b="1">
                <a:solidFill>
                  <a:srgbClr val="CCECFF"/>
                </a:solidFill>
              </a:rPr>
              <a:t> </a:t>
            </a:r>
            <a:r>
              <a:rPr lang="pl-PL" sz="1800" b="1">
                <a:solidFill>
                  <a:srgbClr val="CCECFF"/>
                </a:solidFill>
              </a:rPr>
              <a:t>является одним из крупнейших музеев мира. Музейные экспозиции охватывают период с 10 по 20 век и все направления русской живописи - от икон до авангарда.</a:t>
            </a:r>
            <a:r>
              <a:rPr lang="ru-RU" sz="1800" b="1">
                <a:solidFill>
                  <a:srgbClr val="CCECFF"/>
                </a:solidFill>
              </a:rPr>
              <a:t> </a:t>
            </a:r>
            <a:endParaRPr lang="pl-PL" sz="1800" b="1">
              <a:solidFill>
                <a:srgbClr val="CCECFF"/>
              </a:solidFill>
            </a:endParaRP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762000" y="2362200"/>
            <a:ext cx="32766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>
                <a:solidFill>
                  <a:schemeClr val="bg1"/>
                </a:solidFill>
              </a:rPr>
              <a:t>Галерея </a:t>
            </a:r>
            <a:r>
              <a:rPr lang="pl-PL" sz="1800" b="1">
                <a:solidFill>
                  <a:schemeClr val="bg1"/>
                </a:solidFill>
              </a:rPr>
              <a:t>носит имя своего создателя</a:t>
            </a:r>
            <a:r>
              <a:rPr lang="ru-RU" sz="1800" b="1">
                <a:solidFill>
                  <a:schemeClr val="bg1"/>
                </a:solidFill>
              </a:rPr>
              <a:t> </a:t>
            </a:r>
            <a:r>
              <a:rPr lang="pl-PL" sz="1800" b="1">
                <a:solidFill>
                  <a:schemeClr val="bg1"/>
                </a:solidFill>
              </a:rPr>
              <a:t>Павла Михайловича Третьякова</a:t>
            </a:r>
            <a:r>
              <a:rPr lang="ru-RU" sz="1800" b="1">
                <a:solidFill>
                  <a:schemeClr val="bg1"/>
                </a:solidFill>
              </a:rPr>
              <a:t>. Молодой московский купец во второй половине </a:t>
            </a:r>
            <a:r>
              <a:rPr lang="pl-PL" sz="1800" b="1">
                <a:solidFill>
                  <a:schemeClr val="bg1"/>
                </a:solidFill>
              </a:rPr>
              <a:t>XIX </a:t>
            </a:r>
            <a:r>
              <a:rPr lang="ru-RU" sz="1800" b="1">
                <a:solidFill>
                  <a:schemeClr val="bg1"/>
                </a:solidFill>
              </a:rPr>
              <a:t>века начал собирать картины русских художников. Когда у него была уже большая коллекция, он открыл  галерею и подарил её городу Москве. </a:t>
            </a:r>
            <a:endParaRPr lang="pl-PL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>
                <a:gamma/>
                <a:shade val="48627"/>
                <a:invGamma/>
              </a:srgbClr>
            </a:gs>
            <a:gs pos="100000">
              <a:srgbClr val="FF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kartin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447800"/>
            <a:ext cx="6858000" cy="4768850"/>
          </a:xfrm>
          <a:prstGeom prst="rect">
            <a:avLst/>
          </a:prstGeom>
          <a:noFill/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457200"/>
            <a:ext cx="8001000" cy="822325"/>
          </a:xfrm>
          <a:prstGeom prst="rect">
            <a:avLst/>
          </a:prstGeom>
          <a:solidFill>
            <a:srgbClr val="FFFFD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t">
              <a:spcBef>
                <a:spcPct val="50000"/>
              </a:spcBef>
            </a:pPr>
            <a:r>
              <a:rPr lang="pl-PL" b="1">
                <a:solidFill>
                  <a:srgbClr val="336699"/>
                </a:solidFill>
                <a:cs typeface="Arial" charset="0"/>
              </a:rPr>
              <a:t>Шедевры </a:t>
            </a:r>
            <a:r>
              <a:rPr lang="ru-RU" b="1">
                <a:solidFill>
                  <a:srgbClr val="336699"/>
                </a:solidFill>
              </a:rPr>
              <a:t/>
            </a:r>
            <a:br>
              <a:rPr lang="ru-RU" b="1">
                <a:solidFill>
                  <a:srgbClr val="336699"/>
                </a:solidFill>
              </a:rPr>
            </a:br>
            <a:r>
              <a:rPr lang="pl-PL" b="1">
                <a:solidFill>
                  <a:srgbClr val="336699"/>
                </a:solidFill>
                <a:cs typeface="Arial" charset="0"/>
              </a:rPr>
              <a:t>Государственной Третьяковской галереи </a:t>
            </a:r>
            <a:endParaRPr lang="pl-PL" b="1">
              <a:solidFill>
                <a:srgbClr val="336699"/>
              </a:solidFill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>
                <a:gamma/>
                <a:shade val="46275"/>
                <a:invGamma/>
              </a:srgbClr>
            </a:gs>
            <a:gs pos="100000">
              <a:srgbClr val="99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ajwazowski radu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24000"/>
            <a:ext cx="6218238" cy="4800600"/>
          </a:xfrm>
          <a:prstGeom prst="rect">
            <a:avLst/>
          </a:prstGeom>
          <a:noFill/>
          <a:ln w="28575">
            <a:solidFill>
              <a:srgbClr val="E07000"/>
            </a:solidFill>
            <a:miter lim="800000"/>
            <a:headEnd/>
            <a:tailEnd/>
          </a:ln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143000" y="381000"/>
            <a:ext cx="7086600" cy="82232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t">
              <a:spcBef>
                <a:spcPct val="50000"/>
              </a:spcBef>
            </a:pPr>
            <a:r>
              <a:rPr lang="pl-PL" b="1">
                <a:solidFill>
                  <a:srgbClr val="336699"/>
                </a:solidFill>
                <a:cs typeface="Arial" charset="0"/>
              </a:rPr>
              <a:t>И</a:t>
            </a:r>
            <a:r>
              <a:rPr lang="ru-RU" b="1">
                <a:solidFill>
                  <a:srgbClr val="336699"/>
                </a:solidFill>
              </a:rPr>
              <a:t>.</a:t>
            </a:r>
            <a:r>
              <a:rPr lang="pl-PL" b="1">
                <a:solidFill>
                  <a:srgbClr val="336699"/>
                </a:solidFill>
                <a:cs typeface="Arial" charset="0"/>
              </a:rPr>
              <a:t> К</a:t>
            </a:r>
            <a:r>
              <a:rPr lang="ru-RU" b="1">
                <a:solidFill>
                  <a:srgbClr val="336699"/>
                </a:solidFill>
              </a:rPr>
              <a:t>.</a:t>
            </a:r>
            <a:r>
              <a:rPr lang="pl-PL" b="1">
                <a:solidFill>
                  <a:srgbClr val="336699"/>
                </a:solidFill>
                <a:cs typeface="Arial" charset="0"/>
              </a:rPr>
              <a:t> Айвазовский </a:t>
            </a:r>
            <a:r>
              <a:rPr lang="pl-PL" b="1">
                <a:solidFill>
                  <a:srgbClr val="336699"/>
                </a:solidFill>
              </a:rPr>
              <a:t>„</a:t>
            </a:r>
            <a:r>
              <a:rPr lang="pl-PL" b="1">
                <a:solidFill>
                  <a:srgbClr val="336699"/>
                </a:solidFill>
                <a:cs typeface="Arial" charset="0"/>
              </a:rPr>
              <a:t>Радуга</a:t>
            </a:r>
            <a:r>
              <a:rPr lang="pl-PL" b="1">
                <a:solidFill>
                  <a:srgbClr val="336699"/>
                </a:solidFill>
              </a:rPr>
              <a:t>”</a:t>
            </a:r>
            <a:r>
              <a:rPr lang="pl-PL" b="1">
                <a:solidFill>
                  <a:srgbClr val="336699"/>
                </a:solidFill>
                <a:cs typeface="Arial" charset="0"/>
              </a:rPr>
              <a:t> 1837 Третьяковская галерея</a:t>
            </a:r>
            <a:endParaRPr lang="pl-PL">
              <a:solidFill>
                <a:srgbClr val="336699"/>
              </a:solidFill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99">
                <a:gamma/>
                <a:shade val="46275"/>
                <a:invGamma/>
              </a:srgbClr>
            </a:gs>
            <a:gs pos="100000">
              <a:srgbClr val="99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6019800" y="5791200"/>
            <a:ext cx="2667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t">
              <a:spcBef>
                <a:spcPct val="50000"/>
              </a:spcBef>
            </a:pPr>
            <a:r>
              <a:rPr lang="pl-PL" sz="1800" b="1">
                <a:solidFill>
                  <a:schemeClr val="accent2"/>
                </a:solidFill>
                <a:cs typeface="Arial" charset="0"/>
              </a:rPr>
              <a:t>Памятник Максиму </a:t>
            </a:r>
            <a:r>
              <a:rPr lang="ru-RU" sz="1800" b="1">
                <a:solidFill>
                  <a:schemeClr val="accent2"/>
                </a:solidFill>
              </a:rPr>
              <a:t/>
            </a:r>
            <a:br>
              <a:rPr lang="ru-RU" sz="1800" b="1">
                <a:solidFill>
                  <a:schemeClr val="accent2"/>
                </a:solidFill>
              </a:rPr>
            </a:br>
            <a:r>
              <a:rPr lang="pl-PL" sz="1800" b="1">
                <a:solidFill>
                  <a:schemeClr val="accent2"/>
                </a:solidFill>
                <a:cs typeface="Arial" charset="0"/>
              </a:rPr>
              <a:t>Горькому</a:t>
            </a:r>
            <a:r>
              <a:rPr lang="ru-RU" sz="1800" b="1">
                <a:solidFill>
                  <a:schemeClr val="accent2"/>
                </a:solidFill>
              </a:rPr>
              <a:t> в парке</a:t>
            </a:r>
            <a:endParaRPr lang="pl-PL" sz="1800">
              <a:solidFill>
                <a:schemeClr val="accent2"/>
              </a:solidFill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609600" y="381000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CC00"/>
                </a:solidFill>
              </a:rPr>
              <a:t>ЦЕНТРАЛЬНЫЙ ПАРК КУЛЬТУРЫ И ОТДЫХА </a:t>
            </a:r>
            <a:br>
              <a:rPr lang="ru-RU" b="1">
                <a:solidFill>
                  <a:srgbClr val="FFCC00"/>
                </a:solidFill>
              </a:rPr>
            </a:br>
            <a:r>
              <a:rPr lang="ru-RU" b="1">
                <a:solidFill>
                  <a:srgbClr val="FFCC00"/>
                </a:solidFill>
              </a:rPr>
              <a:t>ИМЕНИ ГОРЬКОГО</a:t>
            </a:r>
            <a:endParaRPr lang="pl-PL" b="1">
              <a:solidFill>
                <a:srgbClr val="FFCC00"/>
              </a:solidFill>
            </a:endParaRP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33400" y="1371600"/>
            <a:ext cx="4953000" cy="3203575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b="1" u="sng">
                <a:solidFill>
                  <a:srgbClr val="006600"/>
                </a:solidFill>
              </a:rPr>
              <a:t>Парк культуры</a:t>
            </a:r>
            <a:r>
              <a:rPr lang="pl-PL" sz="1800" b="1">
                <a:solidFill>
                  <a:srgbClr val="006600"/>
                </a:solidFill>
              </a:rPr>
              <a:t> – одно из главных мест для культурного проведения досуга в </a:t>
            </a:r>
            <a:r>
              <a:rPr lang="ru-RU" sz="1800" b="1">
                <a:solidFill>
                  <a:srgbClr val="006600"/>
                </a:solidFill>
              </a:rPr>
              <a:t>Москве. </a:t>
            </a:r>
            <a:r>
              <a:rPr lang="pl-PL" sz="1800" b="1">
                <a:solidFill>
                  <a:srgbClr val="006600"/>
                </a:solidFill>
              </a:rPr>
              <a:t>Он был открыт в 1928 </a:t>
            </a:r>
            <a:r>
              <a:rPr lang="ru-RU" sz="1800" b="1">
                <a:solidFill>
                  <a:srgbClr val="006600"/>
                </a:solidFill>
              </a:rPr>
              <a:t>году. </a:t>
            </a:r>
            <a:br>
              <a:rPr lang="ru-RU" sz="1800" b="1">
                <a:solidFill>
                  <a:srgbClr val="006600"/>
                </a:solidFill>
              </a:rPr>
            </a:br>
            <a:r>
              <a:rPr lang="ru-RU" sz="1800" b="1">
                <a:solidFill>
                  <a:srgbClr val="006600"/>
                </a:solidFill>
              </a:rPr>
              <a:t>Е</a:t>
            </a:r>
            <a:r>
              <a:rPr lang="pl-PL" sz="1800" b="1">
                <a:solidFill>
                  <a:srgbClr val="006600"/>
                </a:solidFill>
              </a:rPr>
              <a:t>жегодно здесь "увеселяются" от 1 до 2 млн человек. Причин</a:t>
            </a:r>
            <a:r>
              <a:rPr lang="ru-RU" sz="1800" b="1">
                <a:solidFill>
                  <a:srgbClr val="006600"/>
                </a:solidFill>
              </a:rPr>
              <a:t>ой</a:t>
            </a:r>
            <a:r>
              <a:rPr lang="pl-PL" sz="1800" b="1">
                <a:solidFill>
                  <a:srgbClr val="006600"/>
                </a:solidFill>
              </a:rPr>
              <a:t> такой популярности </a:t>
            </a:r>
            <a:r>
              <a:rPr lang="ru-RU" sz="1800" b="1">
                <a:solidFill>
                  <a:srgbClr val="006600"/>
                </a:solidFill>
              </a:rPr>
              <a:t>является</a:t>
            </a:r>
            <a:r>
              <a:rPr lang="pl-PL" sz="1800" b="1">
                <a:solidFill>
                  <a:srgbClr val="006600"/>
                </a:solidFill>
              </a:rPr>
              <a:t> огромное (особенно для центра Москвы) количество зелени</a:t>
            </a:r>
            <a:r>
              <a:rPr lang="ru-RU" sz="1800" b="1">
                <a:solidFill>
                  <a:srgbClr val="006600"/>
                </a:solidFill>
              </a:rPr>
              <a:t> и</a:t>
            </a:r>
            <a:r>
              <a:rPr lang="pl-PL" sz="1800" b="1">
                <a:solidFill>
                  <a:srgbClr val="006600"/>
                </a:solidFill>
              </a:rPr>
              <a:t> множество аттракционов – все это делает простую прогулку по парку незабываемым приключением.</a:t>
            </a:r>
            <a:r>
              <a:rPr lang="ru-RU" sz="1800" b="1">
                <a:solidFill>
                  <a:srgbClr val="006600"/>
                </a:solidFill>
              </a:rPr>
              <a:t> </a:t>
            </a:r>
            <a:endParaRPr lang="pl-PL" sz="1800" b="1">
              <a:solidFill>
                <a:srgbClr val="006600"/>
              </a:solidFill>
            </a:endParaRPr>
          </a:p>
        </p:txBody>
      </p:sp>
      <p:pic>
        <p:nvPicPr>
          <p:cNvPr id="13321" name="Picture 9" descr="park balon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990600"/>
            <a:ext cx="1978025" cy="1485900"/>
          </a:xfrm>
          <a:prstGeom prst="rect">
            <a:avLst/>
          </a:prstGeom>
          <a:noFill/>
          <a:ln w="19050">
            <a:solidFill>
              <a:srgbClr val="99CC00"/>
            </a:solidFill>
            <a:miter lim="800000"/>
            <a:headEnd/>
            <a:tailEnd/>
          </a:ln>
        </p:spPr>
      </p:pic>
      <p:pic>
        <p:nvPicPr>
          <p:cNvPr id="13322" name="Picture 10" descr="pomnik gorkie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2819400"/>
            <a:ext cx="2159000" cy="2882900"/>
          </a:xfrm>
          <a:prstGeom prst="rect">
            <a:avLst/>
          </a:prstGeom>
          <a:noFill/>
          <a:ln w="19050">
            <a:solidFill>
              <a:srgbClr val="99CC00"/>
            </a:solidFill>
            <a:miter lim="800000"/>
            <a:headEnd/>
            <a:tailEnd/>
          </a:ln>
        </p:spPr>
      </p:pic>
      <p:pic>
        <p:nvPicPr>
          <p:cNvPr id="13326" name="Picture 14" descr="wchod w par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4724400"/>
            <a:ext cx="2895600" cy="1863725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33">
                <a:gamma/>
                <a:shade val="57647"/>
                <a:invGamma/>
              </a:srgbClr>
            </a:gs>
            <a:gs pos="100000">
              <a:srgbClr val="33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609600" y="381000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99FF99"/>
                </a:solidFill>
              </a:rPr>
              <a:t>ЦЕНТРАЛЬНЫЙ ПАРК КУЛЬТУРЫ И ОТДЫХА </a:t>
            </a:r>
            <a:br>
              <a:rPr lang="ru-RU" b="1">
                <a:solidFill>
                  <a:srgbClr val="99FF99"/>
                </a:solidFill>
              </a:rPr>
            </a:br>
            <a:r>
              <a:rPr lang="ru-RU" b="1">
                <a:solidFill>
                  <a:srgbClr val="99FF99"/>
                </a:solidFill>
              </a:rPr>
              <a:t>ИМ. ГОРЬКОГО</a:t>
            </a:r>
            <a:endParaRPr lang="pl-PL" b="1">
              <a:solidFill>
                <a:srgbClr val="99FF99"/>
              </a:solidFill>
            </a:endParaRPr>
          </a:p>
        </p:txBody>
      </p:sp>
      <p:pic>
        <p:nvPicPr>
          <p:cNvPr id="14342" name="Picture 6" descr="par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1066800"/>
            <a:ext cx="2676525" cy="2740025"/>
          </a:xfrm>
          <a:prstGeom prst="rect">
            <a:avLst/>
          </a:prstGeom>
          <a:noFill/>
          <a:ln w="19050">
            <a:solidFill>
              <a:srgbClr val="CCFFCC"/>
            </a:solidFill>
            <a:miter lim="800000"/>
            <a:headEnd/>
            <a:tailEnd/>
          </a:ln>
        </p:spPr>
      </p:pic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381000" y="1371600"/>
            <a:ext cx="4724400" cy="173990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>
                <a:solidFill>
                  <a:schemeClr val="accent2"/>
                </a:solidFill>
              </a:rPr>
              <a:t>Парк находится на правом берегу Москвы-реки. </a:t>
            </a:r>
            <a:br>
              <a:rPr lang="ru-RU" sz="1800" b="1">
                <a:solidFill>
                  <a:schemeClr val="accent2"/>
                </a:solidFill>
              </a:rPr>
            </a:br>
            <a:r>
              <a:rPr lang="ru-RU" sz="1800" b="1">
                <a:solidFill>
                  <a:schemeClr val="accent2"/>
                </a:solidFill>
              </a:rPr>
              <a:t>В парке стадион, теннисные корты, лодочные станции, много аттракционов. Здесь можно прекрасно отдохнуть. </a:t>
            </a:r>
            <a:endParaRPr lang="pl-PL" sz="1800" b="1">
              <a:solidFill>
                <a:schemeClr val="accent2"/>
              </a:solidFill>
            </a:endParaRPr>
          </a:p>
        </p:txBody>
      </p:sp>
      <p:pic>
        <p:nvPicPr>
          <p:cNvPr id="14345" name="Picture 9" descr="park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4191000"/>
            <a:ext cx="3543300" cy="2286000"/>
          </a:xfrm>
          <a:prstGeom prst="rect">
            <a:avLst/>
          </a:prstGeom>
          <a:noFill/>
          <a:ln w="19050">
            <a:solidFill>
              <a:srgbClr val="CCFFCC"/>
            </a:solidFill>
            <a:miter lim="800000"/>
            <a:headEnd/>
            <a:tailEnd/>
          </a:ln>
        </p:spPr>
      </p:pic>
      <p:pic>
        <p:nvPicPr>
          <p:cNvPr id="14346" name="Picture 10" descr="atrakcion 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429000"/>
            <a:ext cx="2667000" cy="2000250"/>
          </a:xfrm>
          <a:prstGeom prst="rect">
            <a:avLst/>
          </a:prstGeom>
          <a:noFill/>
          <a:ln w="19050">
            <a:solidFill>
              <a:srgbClr val="99CC00"/>
            </a:solidFill>
            <a:miter lim="800000"/>
            <a:headEnd/>
            <a:tailEnd/>
          </a:ln>
        </p:spPr>
      </p:pic>
      <p:pic>
        <p:nvPicPr>
          <p:cNvPr id="14347" name="Picture 11" descr="park karuzel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0800" y="4495800"/>
            <a:ext cx="2286000" cy="1527175"/>
          </a:xfrm>
          <a:prstGeom prst="rect">
            <a:avLst/>
          </a:prstGeom>
          <a:noFill/>
          <a:ln w="19050">
            <a:solidFill>
              <a:srgbClr val="99CC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3" presetClass="entr" presetSubtype="52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3" presetClass="entr" presetSubtype="52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rgbClr val="99CCFF">
                <a:gamma/>
                <a:shade val="46275"/>
                <a:invGamma/>
              </a:srgbClr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114800" y="838200"/>
            <a:ext cx="4800600" cy="118745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b="1">
                <a:solidFill>
                  <a:schemeClr val="accent2"/>
                </a:solidFill>
                <a:cs typeface="Arial" charset="0"/>
              </a:rPr>
              <a:t>Московский государственный университет</a:t>
            </a:r>
            <a:br>
              <a:rPr lang="pl-PL" b="1">
                <a:solidFill>
                  <a:schemeClr val="accent2"/>
                </a:solidFill>
                <a:cs typeface="Arial" charset="0"/>
              </a:rPr>
            </a:br>
            <a:r>
              <a:rPr lang="pl-PL" b="1">
                <a:solidFill>
                  <a:schemeClr val="accent2"/>
                </a:solidFill>
                <a:cs typeface="Arial" charset="0"/>
              </a:rPr>
              <a:t>имени М. В. Ломоносова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3962400" y="5410200"/>
            <a:ext cx="4876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800" b="1">
                <a:solidFill>
                  <a:srgbClr val="CCFFFF"/>
                </a:solidFill>
                <a:cs typeface="Arial" charset="0"/>
              </a:rPr>
              <a:t>Московский университет по праву считается старейшим российским университетом. Он основан в 1755 году. </a:t>
            </a:r>
            <a:endParaRPr lang="pl-PL" sz="1800" b="1">
              <a:solidFill>
                <a:srgbClr val="CCFFFF"/>
              </a:solidFill>
            </a:endParaRPr>
          </a:p>
        </p:txBody>
      </p:sp>
      <p:pic>
        <p:nvPicPr>
          <p:cNvPr id="15365" name="Picture 5" descr="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33400"/>
            <a:ext cx="3446463" cy="5324475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5366" name="Picture 6" descr="gos uniwersyte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438400"/>
            <a:ext cx="3429000" cy="2571750"/>
          </a:xfrm>
          <a:prstGeom prst="rect">
            <a:avLst/>
          </a:prstGeom>
          <a:noFill/>
          <a:ln w="19050">
            <a:solidFill>
              <a:srgbClr val="333399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8989">
                <a:gamma/>
                <a:shade val="65882"/>
                <a:invGamma/>
              </a:srgbClr>
            </a:gs>
            <a:gs pos="100000">
              <a:srgbClr val="FF898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457200" y="304800"/>
            <a:ext cx="8458200" cy="457200"/>
          </a:xfrm>
          <a:prstGeom prst="rect">
            <a:avLst/>
          </a:prstGeom>
          <a:solidFill>
            <a:srgbClr val="FFD3D3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accent2"/>
                </a:solidFill>
              </a:rPr>
              <a:t>ДРУГИЕ ДОСТОПРИМЕЧАТЕЛЬНОСТИ МОСКВЫ</a:t>
            </a:r>
            <a:endParaRPr lang="pl-PL" b="1">
              <a:solidFill>
                <a:schemeClr val="accent2"/>
              </a:solidFill>
            </a:endParaRPr>
          </a:p>
        </p:txBody>
      </p:sp>
      <p:pic>
        <p:nvPicPr>
          <p:cNvPr id="19462" name="Picture 6" descr="bolsho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4191000"/>
            <a:ext cx="2819400" cy="2135188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9463" name="Picture 7" descr="borodin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676400"/>
            <a:ext cx="2822575" cy="2046288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9465" name="Picture 9" descr="ist muze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1295400"/>
            <a:ext cx="2667000" cy="1946275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2590800" y="3276600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>
                <a:solidFill>
                  <a:schemeClr val="bg1"/>
                </a:solidFill>
              </a:rPr>
              <a:t>Исторический музей</a:t>
            </a:r>
            <a:endParaRPr lang="pl-PL" sz="1800" b="1">
              <a:solidFill>
                <a:schemeClr val="bg1"/>
              </a:solidFill>
            </a:endParaRP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3429000" y="60198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>
                <a:solidFill>
                  <a:schemeClr val="bg1"/>
                </a:solidFill>
              </a:rPr>
              <a:t>Театр Большой</a:t>
            </a:r>
            <a:endParaRPr lang="pl-PL" sz="1800" b="1">
              <a:solidFill>
                <a:schemeClr val="bg1"/>
              </a:solidFill>
            </a:endParaRPr>
          </a:p>
        </p:txBody>
      </p:sp>
      <p:pic>
        <p:nvPicPr>
          <p:cNvPr id="19470" name="Picture 14" descr="novodeviczij monasty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3657600"/>
            <a:ext cx="2819400" cy="211455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5638800" y="5410200"/>
            <a:ext cx="3124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>
                <a:solidFill>
                  <a:schemeClr val="bg1"/>
                </a:solidFill>
              </a:rPr>
              <a:t>Новодевичий монастырь</a:t>
            </a:r>
            <a:endParaRPr lang="pl-PL" sz="18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99">
                <a:gamma/>
                <a:shade val="66275"/>
                <a:invGamma/>
              </a:srgbClr>
            </a:gs>
            <a:gs pos="100000">
              <a:srgbClr val="FF99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838200" y="1447800"/>
            <a:ext cx="75438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Ясный </a:t>
            </a:r>
            <a:r>
              <a:rPr lang="ru-RU" sz="2000" b="1" dirty="0">
                <a:solidFill>
                  <a:schemeClr val="bg1"/>
                </a:solidFill>
              </a:rPr>
              <a:t>месяц шлёт украдкой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Из-за туч свои лучи...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Тихо спят в своих кроватках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Молодые москвичи.</a:t>
            </a:r>
            <a:br>
              <a:rPr lang="ru-RU" sz="2000" b="1" dirty="0">
                <a:solidFill>
                  <a:schemeClr val="bg1"/>
                </a:solidFill>
              </a:rPr>
            </a:br>
            <a:endParaRPr lang="ru-RU" sz="2000" dirty="0">
              <a:solidFill>
                <a:schemeClr val="bg1"/>
              </a:solidFill>
            </a:endParaRP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В темных парках блещут росы,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Спят птенцы в листве густой.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Ты расти, малыш курносый,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Вместе с нашею Москвой</a:t>
            </a:r>
            <a:r>
              <a:rPr lang="ru-RU" sz="2000" b="1" dirty="0" smtClean="0">
                <a:solidFill>
                  <a:schemeClr val="bg1"/>
                </a:solidFill>
              </a:rPr>
              <a:t>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checke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B7781"/>
            </a:gs>
            <a:gs pos="50000">
              <a:srgbClr val="FFDFDF"/>
            </a:gs>
            <a:gs pos="100000">
              <a:srgbClr val="CB778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514600" y="533400"/>
            <a:ext cx="5791200" cy="312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>
                <a:cs typeface="Times New Roman" charset="0"/>
              </a:rPr>
              <a:t>       </a:t>
            </a:r>
            <a:r>
              <a:rPr lang="ru-RU" sz="2800" b="1" u="sng">
                <a:solidFill>
                  <a:schemeClr val="accent2"/>
                </a:solidFill>
              </a:rPr>
              <a:t>Москва </a:t>
            </a:r>
            <a:r>
              <a:rPr lang="ru-RU" sz="1800" b="1">
                <a:solidFill>
                  <a:srgbClr val="990000"/>
                </a:solidFill>
              </a:rPr>
              <a:t>– это самый большой город в России. Население – 10 миллионов жителей. Территория Москвы – 890 квадратных километров. Чтобы пересечь столицу с севера на юг, надо проехать около 45 километров, а с востока на запад – почти 40 километоров.</a:t>
            </a:r>
          </a:p>
          <a:p>
            <a:pPr>
              <a:spcBef>
                <a:spcPct val="50000"/>
              </a:spcBef>
            </a:pPr>
            <a:r>
              <a:rPr lang="ru-RU" sz="1800" b="1">
                <a:solidFill>
                  <a:srgbClr val="990000"/>
                </a:solidFill>
              </a:rPr>
              <a:t>В городе 3600 проспектов, площадей, улиц, набережных и переулков, 357 мостов, 110 подземных переходов, десятки музеев, библиотек, более 30 театров и 170 памятников. </a:t>
            </a:r>
          </a:p>
        </p:txBody>
      </p:sp>
      <p:pic>
        <p:nvPicPr>
          <p:cNvPr id="4102" name="Picture 6" descr="diad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3962400"/>
            <a:ext cx="1955800" cy="2362200"/>
          </a:xfrm>
          <a:prstGeom prst="rect">
            <a:avLst/>
          </a:prstGeom>
          <a:noFill/>
          <a:ln w="19050">
            <a:solidFill>
              <a:srgbClr val="FF9900"/>
            </a:solidFill>
            <a:miter lim="800000"/>
            <a:headEnd/>
            <a:tailEnd/>
          </a:ln>
        </p:spPr>
      </p:pic>
      <p:pic>
        <p:nvPicPr>
          <p:cNvPr id="4108" name="Picture 12" descr="her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838200"/>
            <a:ext cx="2125663" cy="2365375"/>
          </a:xfrm>
          <a:prstGeom prst="rect">
            <a:avLst/>
          </a:prstGeom>
          <a:noFill/>
        </p:spPr>
      </p:pic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1066800" y="4572000"/>
            <a:ext cx="41354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>
                <a:cs typeface="Times New Roman" charset="0"/>
              </a:rPr>
              <a:t> </a:t>
            </a:r>
            <a:r>
              <a:rPr lang="ru-RU" sz="2000" b="1">
                <a:solidFill>
                  <a:schemeClr val="accent2"/>
                </a:solidFill>
              </a:rPr>
              <a:t>Москву основал в 1147 году</a:t>
            </a:r>
            <a:endParaRPr lang="pl-PL" sz="2000" b="1">
              <a:solidFill>
                <a:schemeClr val="accent2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chemeClr val="accent2"/>
                </a:solidFill>
              </a:rPr>
              <a:t> князь Юрий Долгорукий. 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>
                <a:gamma/>
                <a:shade val="57647"/>
                <a:invGamma/>
              </a:srgbClr>
            </a:gs>
            <a:gs pos="100000">
              <a:srgbClr val="CCE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304800" y="457200"/>
            <a:ext cx="8458200" cy="396875"/>
          </a:xfrm>
          <a:prstGeom prst="rect">
            <a:avLst/>
          </a:prstGeom>
          <a:solidFill>
            <a:srgbClr val="C1E7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336699"/>
                </a:solidFill>
              </a:rPr>
              <a:t>Город расположен в междуречье Оки и Волги, на реке Москва. </a:t>
            </a:r>
            <a:endParaRPr lang="pl-PL" sz="2000" b="1">
              <a:solidFill>
                <a:srgbClr val="336699"/>
              </a:solidFill>
            </a:endParaRPr>
          </a:p>
        </p:txBody>
      </p:sp>
      <p:pic>
        <p:nvPicPr>
          <p:cNvPr id="5123" name="Picture 3" descr="dbim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2590800"/>
            <a:ext cx="2590800" cy="200818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5124" name="Picture 4" descr="ivan-ru-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733800"/>
            <a:ext cx="3200400" cy="24003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5126" name="Picture 6" descr="moskwa rek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4343400"/>
            <a:ext cx="2212975" cy="2286000"/>
          </a:xfrm>
          <a:prstGeom prst="rect">
            <a:avLst/>
          </a:prstGeom>
          <a:noFill/>
          <a:ln w="19050">
            <a:solidFill>
              <a:srgbClr val="E07000"/>
            </a:solidFill>
            <a:miter lim="800000"/>
            <a:headEnd/>
            <a:tailEnd/>
          </a:ln>
        </p:spPr>
      </p:pic>
      <p:pic>
        <p:nvPicPr>
          <p:cNvPr id="5127" name="Picture 7" descr="pave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1524000"/>
            <a:ext cx="3200400" cy="2228850"/>
          </a:xfrm>
          <a:prstGeom prst="rect">
            <a:avLst/>
          </a:prstGeom>
          <a:noFill/>
          <a:ln w="19050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5128" name="Picture 8" descr="poym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10200" y="4191000"/>
            <a:ext cx="3200400" cy="2289175"/>
          </a:xfrm>
          <a:prstGeom prst="rect">
            <a:avLst/>
          </a:prstGeom>
          <a:noFill/>
          <a:ln w="19050">
            <a:solidFill>
              <a:srgbClr val="00CCFF"/>
            </a:solidFill>
            <a:miter lim="800000"/>
            <a:headEnd/>
            <a:tailEnd/>
          </a:ln>
        </p:spPr>
      </p:pic>
      <p:pic>
        <p:nvPicPr>
          <p:cNvPr id="5130" name="Picture 10" descr="ukrain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95600" y="1905000"/>
            <a:ext cx="2438400" cy="266700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5131" name="Picture 11" descr="rzeka mo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990600"/>
            <a:ext cx="2514600" cy="1638300"/>
          </a:xfrm>
          <a:prstGeom prst="rect">
            <a:avLst/>
          </a:prstGeom>
          <a:noFill/>
          <a:ln w="19050">
            <a:solidFill>
              <a:srgbClr val="FFFF99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rgbClr val="99CCFF">
                <a:gamma/>
                <a:shade val="61176"/>
                <a:invGamma/>
              </a:srgbClr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609600" y="685800"/>
            <a:ext cx="7772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>
                <a:solidFill>
                  <a:schemeClr val="bg1"/>
                </a:solidFill>
              </a:rPr>
              <a:t>Встреча</a:t>
            </a:r>
            <a:r>
              <a:rPr lang="pl-PL" sz="1800" b="1">
                <a:solidFill>
                  <a:schemeClr val="bg1"/>
                </a:solidFill>
              </a:rPr>
              <a:t> </a:t>
            </a:r>
            <a:r>
              <a:rPr lang="ru-RU" sz="1800" b="1">
                <a:solidFill>
                  <a:schemeClr val="bg1"/>
                </a:solidFill>
              </a:rPr>
              <a:t> с </a:t>
            </a:r>
            <a:r>
              <a:rPr lang="pl-PL" sz="1800" b="1">
                <a:solidFill>
                  <a:schemeClr val="bg1"/>
                </a:solidFill>
              </a:rPr>
              <a:t> </a:t>
            </a:r>
            <a:r>
              <a:rPr lang="ru-RU" b="1">
                <a:solidFill>
                  <a:srgbClr val="99FF99"/>
                </a:solidFill>
              </a:rPr>
              <a:t>Москвой</a:t>
            </a:r>
            <a:r>
              <a:rPr lang="pl-PL" b="1">
                <a:solidFill>
                  <a:srgbClr val="99FF99"/>
                </a:solidFill>
              </a:rPr>
              <a:t> </a:t>
            </a:r>
            <a:r>
              <a:rPr lang="ru-RU" sz="1800" b="1">
                <a:solidFill>
                  <a:schemeClr val="bg1"/>
                </a:solidFill>
              </a:rPr>
              <a:t>никого не оставляет равнодушным. Здесь всегда тысячи туристов из самых разных стран мира. Все они начинают осмотр города с Красной площади. </a:t>
            </a:r>
            <a:endParaRPr lang="pl-PL" sz="1800" b="1">
              <a:solidFill>
                <a:schemeClr val="bg1"/>
              </a:solidFill>
            </a:endParaRPr>
          </a:p>
        </p:txBody>
      </p:sp>
      <p:pic>
        <p:nvPicPr>
          <p:cNvPr id="6147" name="Picture 3" descr="moscow-0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828800"/>
            <a:ext cx="2286000" cy="1714500"/>
          </a:xfrm>
          <a:prstGeom prst="rect">
            <a:avLst/>
          </a:prstGeom>
          <a:noFill/>
          <a:ln w="19050">
            <a:solidFill>
              <a:srgbClr val="00FF00"/>
            </a:solidFill>
            <a:miter lim="800000"/>
            <a:headEnd/>
            <a:tailEnd/>
          </a:ln>
        </p:spPr>
      </p:pic>
      <p:pic>
        <p:nvPicPr>
          <p:cNvPr id="6148" name="Picture 4" descr="035-moscow-20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733800"/>
            <a:ext cx="3505200" cy="2474913"/>
          </a:xfrm>
          <a:prstGeom prst="rect">
            <a:avLst/>
          </a:prstGeom>
          <a:noFill/>
          <a:ln w="19050">
            <a:solidFill>
              <a:srgbClr val="00FF00"/>
            </a:solidFill>
            <a:miter lim="800000"/>
            <a:headEnd/>
            <a:tailEnd/>
          </a:ln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609600" y="1752600"/>
            <a:ext cx="44196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>
                <a:solidFill>
                  <a:schemeClr val="bg1"/>
                </a:solidFill>
              </a:rPr>
              <a:t>Посещают Кремль, ездят на метро, совершают прогулки по Москве на речном трамвае, посещают театры, музеи и выставки, участвуют в праздниках.</a:t>
            </a:r>
            <a:endParaRPr lang="pl-PL" sz="1800" b="1">
              <a:solidFill>
                <a:schemeClr val="bg1"/>
              </a:solidFill>
            </a:endParaRPr>
          </a:p>
        </p:txBody>
      </p:sp>
      <p:pic>
        <p:nvPicPr>
          <p:cNvPr id="6152" name="Picture 8" descr="kreml wi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352800"/>
            <a:ext cx="4419600" cy="2940050"/>
          </a:xfrm>
          <a:prstGeom prst="rect">
            <a:avLst/>
          </a:prstGeom>
          <a:solidFill>
            <a:srgbClr val="99FF99"/>
          </a:solidFill>
          <a:ln w="25400">
            <a:solidFill>
              <a:srgbClr val="00FF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3300">
                <a:gamma/>
                <a:shade val="56078"/>
                <a:invGamma/>
              </a:srgbClr>
            </a:gs>
            <a:gs pos="100000">
              <a:srgbClr val="CC33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4267200" cy="4572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bg1"/>
                </a:solidFill>
              </a:rPr>
              <a:t>КРАСНАЯ ПЛОЩАДЬ</a:t>
            </a:r>
            <a:endParaRPr lang="pl-PL" b="1">
              <a:solidFill>
                <a:schemeClr val="bg1"/>
              </a:solidFill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457200" y="990600"/>
            <a:ext cx="8153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>
                <a:solidFill>
                  <a:schemeClr val="bg1"/>
                </a:solidFill>
              </a:rPr>
              <a:t>Это главная площадь Москвы. Она находится в центре города. Здесь можно увидеть стены Кремля, Спасскую башню, храм Василия Блаженного, Исторический музей. Тут проходят народные праздники. </a:t>
            </a:r>
            <a:endParaRPr lang="pl-PL" sz="1800" b="1">
              <a:solidFill>
                <a:schemeClr val="bg1"/>
              </a:solidFill>
            </a:endParaRPr>
          </a:p>
        </p:txBody>
      </p:sp>
      <p:pic>
        <p:nvPicPr>
          <p:cNvPr id="7174" name="Picture 6" descr="red_pla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191000"/>
            <a:ext cx="2667000" cy="18669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7176" name="Picture 8" descr="t_reds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4495800"/>
            <a:ext cx="2819400" cy="1920875"/>
          </a:xfrm>
          <a:prstGeom prst="rect">
            <a:avLst/>
          </a:prstGeom>
          <a:noFill/>
          <a:ln w="19050">
            <a:solidFill>
              <a:srgbClr val="3366FF"/>
            </a:solidFill>
            <a:miter lim="800000"/>
            <a:headEnd/>
            <a:tailEnd/>
          </a:ln>
        </p:spPr>
      </p:pic>
      <p:pic>
        <p:nvPicPr>
          <p:cNvPr id="7178" name="Picture 10" descr="hongcha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2286000"/>
            <a:ext cx="3276600" cy="1971675"/>
          </a:xfrm>
          <a:prstGeom prst="rect">
            <a:avLst/>
          </a:prstGeom>
          <a:noFill/>
          <a:ln w="19050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1066800" y="2286000"/>
            <a:ext cx="1676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solidFill>
                  <a:srgbClr val="FFFF99"/>
                </a:solidFill>
              </a:rPr>
              <a:t>Стены Кремля</a:t>
            </a:r>
            <a:endParaRPr lang="pl-PL" sz="1200" b="1">
              <a:solidFill>
                <a:srgbClr val="FFFF99"/>
              </a:solidFill>
            </a:endParaRP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6324600" y="5638800"/>
            <a:ext cx="1600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solidFill>
                  <a:srgbClr val="CC3300"/>
                </a:solidFill>
              </a:rPr>
              <a:t>Красная площадь</a:t>
            </a:r>
            <a:endParaRPr lang="pl-PL" sz="1200" b="1">
              <a:solidFill>
                <a:srgbClr val="CC3300"/>
              </a:solidFill>
            </a:endParaRPr>
          </a:p>
        </p:txBody>
      </p:sp>
      <p:pic>
        <p:nvPicPr>
          <p:cNvPr id="7185" name="Picture 17" descr="parad tv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981200"/>
            <a:ext cx="2819400" cy="1962150"/>
          </a:xfrm>
          <a:prstGeom prst="rect">
            <a:avLst/>
          </a:prstGeom>
          <a:noFill/>
          <a:ln w="19050">
            <a:solidFill>
              <a:srgbClr val="CCFFFF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rgbClr val="99CCFF">
                <a:gamma/>
                <a:shade val="36078"/>
                <a:invGamma/>
              </a:srgbClr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914400" y="457200"/>
            <a:ext cx="4724400" cy="457200"/>
          </a:xfrm>
          <a:prstGeom prst="rect">
            <a:avLst/>
          </a:prstGeom>
          <a:solidFill>
            <a:srgbClr val="D9F3F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336699"/>
                </a:solidFill>
              </a:rPr>
              <a:t>КРАСНАЯ ПЛОЩАДЬ</a:t>
            </a:r>
            <a:endParaRPr lang="pl-PL" b="1">
              <a:solidFill>
                <a:srgbClr val="336699"/>
              </a:solidFill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209800" y="1143000"/>
            <a:ext cx="472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CCECFF"/>
                </a:solidFill>
              </a:rPr>
              <a:t>Собор Василия Блаженного</a:t>
            </a:r>
            <a:endParaRPr lang="pl-PL" b="1">
              <a:solidFill>
                <a:srgbClr val="CCECFF"/>
              </a:solidFill>
            </a:endParaRP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457200" y="2209800"/>
            <a:ext cx="41148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>
                <a:solidFill>
                  <a:schemeClr val="bg1"/>
                </a:solidFill>
              </a:rPr>
              <a:t>Строительство храма началось в</a:t>
            </a:r>
            <a:r>
              <a:rPr lang="pl-PL" sz="1800" b="1">
                <a:solidFill>
                  <a:schemeClr val="bg1"/>
                </a:solidFill>
              </a:rPr>
              <a:t> 1555 году во славу русского оружия и в память всех, кто погиб на поле боя. Храм был построен на месте церкви Святой Троицы</a:t>
            </a:r>
            <a:r>
              <a:rPr lang="ru-RU" sz="1800" b="1">
                <a:solidFill>
                  <a:schemeClr val="bg1"/>
                </a:solidFill>
              </a:rPr>
              <a:t>.</a:t>
            </a:r>
            <a:r>
              <a:rPr lang="pl-PL" sz="1800" b="1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8202" name="Picture 10" descr="vasil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752600"/>
            <a:ext cx="3810000" cy="2857500"/>
          </a:xfrm>
          <a:prstGeom prst="rect">
            <a:avLst/>
          </a:prstGeom>
          <a:noFill/>
          <a:ln w="19050">
            <a:solidFill>
              <a:srgbClr val="3366FF"/>
            </a:solidFill>
            <a:miter lim="800000"/>
            <a:headEnd/>
            <a:tailEnd/>
          </a:ln>
        </p:spPr>
      </p:pic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1066800" y="4876800"/>
            <a:ext cx="7772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>
                <a:solidFill>
                  <a:schemeClr val="bg1"/>
                </a:solidFill>
              </a:rPr>
              <a:t>Л</a:t>
            </a:r>
            <a:r>
              <a:rPr lang="pl-PL" sz="1800" b="1">
                <a:solidFill>
                  <a:schemeClr val="bg1"/>
                </a:solidFill>
              </a:rPr>
              <a:t>егенда</a:t>
            </a:r>
            <a:r>
              <a:rPr lang="ru-RU" sz="1800" b="1">
                <a:solidFill>
                  <a:schemeClr val="bg1"/>
                </a:solidFill>
              </a:rPr>
              <a:t> говорит</a:t>
            </a:r>
            <a:r>
              <a:rPr lang="pl-PL" sz="1800" b="1">
                <a:solidFill>
                  <a:schemeClr val="bg1"/>
                </a:solidFill>
              </a:rPr>
              <a:t>, что после того как Иван Грозный увидел построенную церковь, он приказал ослепить зодчих</a:t>
            </a:r>
            <a:r>
              <a:rPr lang="ru-RU" sz="1800" b="1">
                <a:solidFill>
                  <a:schemeClr val="bg1"/>
                </a:solidFill>
              </a:rPr>
              <a:t> (</a:t>
            </a:r>
            <a:r>
              <a:rPr lang="pl-PL" sz="1800" b="1">
                <a:solidFill>
                  <a:schemeClr val="bg1"/>
                </a:solidFill>
              </a:rPr>
              <a:t>Постника и Барму</a:t>
            </a:r>
            <a:r>
              <a:rPr lang="ru-RU" sz="1800" b="1">
                <a:solidFill>
                  <a:schemeClr val="bg1"/>
                </a:solidFill>
              </a:rPr>
              <a:t>)</a:t>
            </a:r>
            <a:r>
              <a:rPr lang="pl-PL" sz="1800" b="1">
                <a:solidFill>
                  <a:schemeClr val="bg1"/>
                </a:solidFill>
              </a:rPr>
              <a:t>, чтобы больше ни в одном месте не был построен храм, равный по красоте с Покровским собором.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99">
                <a:gamma/>
                <a:shade val="46275"/>
                <a:invGamma/>
              </a:srgbClr>
            </a:gs>
            <a:gs pos="100000">
              <a:srgbClr val="FF99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990600" y="457200"/>
            <a:ext cx="1981200" cy="457200"/>
          </a:xfrm>
          <a:prstGeom prst="rect">
            <a:avLst/>
          </a:prstGeom>
          <a:solidFill>
            <a:srgbClr val="FFC1C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336699"/>
                </a:solidFill>
              </a:rPr>
              <a:t>КРЕМЛЬ</a:t>
            </a:r>
            <a:endParaRPr lang="pl-PL" b="1">
              <a:solidFill>
                <a:srgbClr val="336699"/>
              </a:solidFill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533400" y="1143000"/>
            <a:ext cx="4953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>
                <a:solidFill>
                  <a:srgbClr val="CCECFF"/>
                </a:solidFill>
              </a:rPr>
              <a:t>Стоит посмотреть прекрасные соборы Кремля, Большой Кремлёвский дворец, </a:t>
            </a:r>
            <a:br>
              <a:rPr lang="ru-RU" sz="1800" b="1">
                <a:solidFill>
                  <a:srgbClr val="CCECFF"/>
                </a:solidFill>
              </a:rPr>
            </a:br>
            <a:r>
              <a:rPr lang="ru-RU" sz="1800" b="1">
                <a:solidFill>
                  <a:srgbClr val="CCECFF"/>
                </a:solidFill>
              </a:rPr>
              <a:t>Царь-пушку и Царь-колокол.</a:t>
            </a:r>
            <a:endParaRPr lang="pl-PL" sz="1800" b="1">
              <a:solidFill>
                <a:srgbClr val="CCECFF"/>
              </a:solidFill>
            </a:endParaRPr>
          </a:p>
        </p:txBody>
      </p:sp>
      <p:pic>
        <p:nvPicPr>
          <p:cNvPr id="9220" name="Picture 4" descr="carpuszk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295400"/>
            <a:ext cx="2092325" cy="1760538"/>
          </a:xfrm>
          <a:prstGeom prst="rect">
            <a:avLst/>
          </a:prstGeom>
          <a:noFill/>
          <a:ln w="19050">
            <a:solidFill>
              <a:srgbClr val="FFCC99"/>
            </a:solidFill>
            <a:miter lim="800000"/>
            <a:headEnd/>
            <a:tailEnd/>
          </a:ln>
        </p:spPr>
      </p:pic>
      <p:pic>
        <p:nvPicPr>
          <p:cNvPr id="9221" name="Picture 5" descr="kolok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886200"/>
            <a:ext cx="2133600" cy="1887538"/>
          </a:xfrm>
          <a:prstGeom prst="rect">
            <a:avLst/>
          </a:prstGeom>
          <a:noFill/>
          <a:ln w="19050">
            <a:solidFill>
              <a:srgbClr val="FFFFDF"/>
            </a:solidFill>
            <a:miter lim="800000"/>
            <a:headEnd/>
            <a:tailEnd/>
          </a:ln>
        </p:spPr>
      </p:pic>
      <p:pic>
        <p:nvPicPr>
          <p:cNvPr id="9222" name="Picture 6" descr="kremldworie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124200"/>
            <a:ext cx="3276600" cy="2614613"/>
          </a:xfrm>
          <a:prstGeom prst="rect">
            <a:avLst/>
          </a:prstGeom>
          <a:noFill/>
          <a:ln w="19050">
            <a:solidFill>
              <a:srgbClr val="FFFFDF"/>
            </a:solidFill>
            <a:miter lim="800000"/>
            <a:headEnd/>
            <a:tailEnd/>
          </a:ln>
        </p:spPr>
      </p:pic>
      <p:pic>
        <p:nvPicPr>
          <p:cNvPr id="9223" name="Picture 7" descr="uspenskijsobo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4800" y="2362200"/>
            <a:ext cx="2057400" cy="2365375"/>
          </a:xfrm>
          <a:prstGeom prst="rect">
            <a:avLst/>
          </a:prstGeom>
          <a:noFill/>
          <a:ln w="19050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6324600" y="39624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solidFill>
                  <a:srgbClr val="FFFF99"/>
                </a:solidFill>
              </a:rPr>
              <a:t>Царь</a:t>
            </a:r>
            <a:br>
              <a:rPr lang="ru-RU" sz="1200" b="1">
                <a:solidFill>
                  <a:srgbClr val="FFFF99"/>
                </a:solidFill>
              </a:rPr>
            </a:br>
            <a:r>
              <a:rPr lang="ru-RU" sz="1200" b="1">
                <a:solidFill>
                  <a:srgbClr val="FFFF99"/>
                </a:solidFill>
              </a:rPr>
              <a:t>-колокол</a:t>
            </a:r>
            <a:endParaRPr lang="pl-PL" sz="1200" b="1">
              <a:solidFill>
                <a:srgbClr val="FFFF99"/>
              </a:solidFill>
            </a:endParaRP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6477000" y="685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6324600" y="1371600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solidFill>
                  <a:srgbClr val="99FF99"/>
                </a:solidFill>
              </a:rPr>
              <a:t>Царь-пушка</a:t>
            </a:r>
            <a:endParaRPr lang="pl-PL" sz="1200" b="1">
              <a:solidFill>
                <a:srgbClr val="99FF99"/>
              </a:solidFill>
            </a:endParaRP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762000" y="3200400"/>
            <a:ext cx="3048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solidFill>
                  <a:srgbClr val="FFFFDF"/>
                </a:solidFill>
              </a:rPr>
              <a:t>Большой Кремлёвский дворец</a:t>
            </a:r>
            <a:endParaRPr lang="pl-PL" sz="1200" b="1">
              <a:solidFill>
                <a:srgbClr val="FFFFDF"/>
              </a:solidFill>
            </a:endParaRP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4191000" y="2362200"/>
            <a:ext cx="1676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solidFill>
                  <a:srgbClr val="99FF99"/>
                </a:solidFill>
              </a:rPr>
              <a:t>Успенский собор</a:t>
            </a:r>
            <a:endParaRPr lang="pl-PL" sz="1200" b="1">
              <a:solidFill>
                <a:srgbClr val="99FF99"/>
              </a:solidFill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DF">
                <a:gamma/>
                <a:shade val="46275"/>
                <a:invGamma/>
              </a:srgbClr>
            </a:gs>
            <a:gs pos="100000">
              <a:srgbClr val="FFFFD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533400" y="381000"/>
            <a:ext cx="4495800" cy="457200"/>
          </a:xfrm>
          <a:prstGeom prst="rect">
            <a:avLst/>
          </a:prstGeom>
          <a:solidFill>
            <a:srgbClr val="FFFFD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336699"/>
                </a:solidFill>
              </a:rPr>
              <a:t>ГЛАВНЫЕ УЛИЦЫ МОСКВЫ</a:t>
            </a:r>
            <a:endParaRPr lang="pl-PL" b="1">
              <a:solidFill>
                <a:srgbClr val="336699"/>
              </a:solidFill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143000" y="1143000"/>
            <a:ext cx="6858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u="sng">
                <a:solidFill>
                  <a:srgbClr val="FFFFDF"/>
                </a:solidFill>
              </a:rPr>
              <a:t>ТВЕРСКАЯ УЛИЦА</a:t>
            </a:r>
            <a:r>
              <a:rPr lang="ru-RU" sz="1800" b="1">
                <a:solidFill>
                  <a:srgbClr val="FFFFDF"/>
                </a:solidFill>
              </a:rPr>
              <a:t> – это главная улица Москвы.</a:t>
            </a:r>
            <a:endParaRPr lang="pl-PL" sz="1800" b="1">
              <a:solidFill>
                <a:srgbClr val="FFFFDF"/>
              </a:solidFill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533400" y="1524000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>
                <a:solidFill>
                  <a:srgbClr val="990000"/>
                </a:solidFill>
              </a:rPr>
              <a:t>Здесь много красивых больших магазинов, гостиниц и ресторанов.</a:t>
            </a:r>
            <a:endParaRPr lang="pl-PL" sz="1800" b="1">
              <a:solidFill>
                <a:srgbClr val="990000"/>
              </a:solidFill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685800" y="4267200"/>
            <a:ext cx="2133600" cy="396875"/>
          </a:xfrm>
          <a:prstGeom prst="rect">
            <a:avLst/>
          </a:prstGeom>
          <a:solidFill>
            <a:srgbClr val="FFFFD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u="sng">
                <a:solidFill>
                  <a:srgbClr val="808000"/>
                </a:solidFill>
              </a:rPr>
              <a:t>УЛИЦА АРБАТ</a:t>
            </a:r>
            <a:endParaRPr lang="pl-PL" sz="2000" b="1" u="sng">
              <a:solidFill>
                <a:srgbClr val="808000"/>
              </a:solidFill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381000" y="4724400"/>
            <a:ext cx="48006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>
                <a:solidFill>
                  <a:srgbClr val="990000"/>
                </a:solidFill>
              </a:rPr>
              <a:t>Здесь много старых домов. На Арбате встречаются молодые люди. Они поют песни, читают стихи, осматривают уличные выставки картин, отдыхают в кафе.</a:t>
            </a:r>
            <a:endParaRPr lang="pl-PL" sz="1800" b="1">
              <a:solidFill>
                <a:srgbClr val="990000"/>
              </a:solidFill>
            </a:endParaRPr>
          </a:p>
        </p:txBody>
      </p:sp>
      <p:pic>
        <p:nvPicPr>
          <p:cNvPr id="10249" name="Picture 9" descr="tverskaj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057400"/>
            <a:ext cx="2514600" cy="1778000"/>
          </a:xfrm>
          <a:prstGeom prst="rect">
            <a:avLst/>
          </a:prstGeom>
          <a:noFill/>
          <a:ln w="19050">
            <a:solidFill>
              <a:srgbClr val="3366FF"/>
            </a:solidFill>
            <a:miter lim="800000"/>
            <a:headEnd/>
            <a:tailEnd/>
          </a:ln>
        </p:spPr>
      </p:pic>
      <p:pic>
        <p:nvPicPr>
          <p:cNvPr id="10250" name="Picture 10" descr="arbat 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191000"/>
            <a:ext cx="2971800" cy="2138363"/>
          </a:xfrm>
          <a:prstGeom prst="rect">
            <a:avLst/>
          </a:prstGeom>
          <a:noFill/>
          <a:ln w="1905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0251" name="Picture 11" descr="г ецукылфоф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1981200"/>
            <a:ext cx="2743200" cy="1979613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50000">
              <a:srgbClr val="99CCFF">
                <a:gamma/>
                <a:shade val="46275"/>
                <a:invGamma/>
              </a:srgbClr>
            </a:gs>
            <a:gs pos="100000">
              <a:srgbClr val="99C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685800" y="304800"/>
            <a:ext cx="4038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336699"/>
                </a:solidFill>
              </a:rPr>
              <a:t>МОСКОВСКОЕ МЕТРО</a:t>
            </a:r>
            <a:endParaRPr lang="pl-PL" b="1">
              <a:solidFill>
                <a:srgbClr val="336699"/>
              </a:solidFill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381000" y="990600"/>
            <a:ext cx="4114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800" b="1">
                <a:solidFill>
                  <a:srgbClr val="CCECFF"/>
                </a:solidFill>
              </a:rPr>
              <a:t>Количество станций  </a:t>
            </a:r>
            <a:r>
              <a:rPr lang="ru-RU" sz="1800" b="1">
                <a:solidFill>
                  <a:srgbClr val="CCECFF"/>
                </a:solidFill>
              </a:rPr>
              <a:t>метро – 170 </a:t>
            </a:r>
            <a:br>
              <a:rPr lang="ru-RU" sz="1800" b="1">
                <a:solidFill>
                  <a:srgbClr val="CCECFF"/>
                </a:solidFill>
              </a:rPr>
            </a:br>
            <a:r>
              <a:rPr lang="ru-RU" sz="1800" b="1">
                <a:solidFill>
                  <a:srgbClr val="CCECFF"/>
                </a:solidFill>
              </a:rPr>
              <a:t>Некоторые из них:</a:t>
            </a:r>
            <a:endParaRPr lang="pl-PL" sz="1800" b="1">
              <a:solidFill>
                <a:srgbClr val="CCECFF"/>
              </a:solidFill>
            </a:endParaRPr>
          </a:p>
        </p:txBody>
      </p:sp>
      <p:pic>
        <p:nvPicPr>
          <p:cNvPr id="11269" name="Picture 5" descr="met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828800"/>
            <a:ext cx="1963738" cy="220980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11274" name="Picture 10" descr="arbatskaj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533400"/>
            <a:ext cx="2514600" cy="175895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5105400" y="533400"/>
            <a:ext cx="990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solidFill>
                  <a:schemeClr val="bg1"/>
                </a:solidFill>
              </a:rPr>
              <a:t>Арбатская</a:t>
            </a:r>
            <a:endParaRPr lang="pl-PL" sz="1200" b="1">
              <a:solidFill>
                <a:schemeClr val="bg1"/>
              </a:solidFill>
            </a:endParaRPr>
          </a:p>
        </p:txBody>
      </p:sp>
      <p:pic>
        <p:nvPicPr>
          <p:cNvPr id="11276" name="Picture 12" descr="bile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1524000"/>
            <a:ext cx="1219200" cy="758825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11277" name="Picture 13" descr="kijewskaj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4267200"/>
            <a:ext cx="2667000" cy="1876425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2286000" y="5791200"/>
            <a:ext cx="1066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solidFill>
                  <a:schemeClr val="bg1"/>
                </a:solidFill>
              </a:rPr>
              <a:t>Киевская</a:t>
            </a:r>
            <a:endParaRPr lang="pl-PL" sz="1200" b="1">
              <a:solidFill>
                <a:schemeClr val="bg1"/>
              </a:solidFill>
            </a:endParaRPr>
          </a:p>
        </p:txBody>
      </p:sp>
      <p:pic>
        <p:nvPicPr>
          <p:cNvPr id="11279" name="Picture 15" descr="m majakowskaj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1800" y="2514600"/>
            <a:ext cx="1776413" cy="251460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7162800" y="4724400"/>
            <a:ext cx="13922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>
                <a:solidFill>
                  <a:schemeClr val="bg1"/>
                </a:solidFill>
              </a:rPr>
              <a:t>Комсомольская</a:t>
            </a:r>
            <a:endParaRPr lang="pl-PL" sz="1200" b="1">
              <a:solidFill>
                <a:schemeClr val="bg1"/>
              </a:solidFill>
            </a:endParaRPr>
          </a:p>
        </p:txBody>
      </p:sp>
      <p:pic>
        <p:nvPicPr>
          <p:cNvPr id="11281" name="Picture 17" descr="taganskaja kalcewaj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81400" y="2667000"/>
            <a:ext cx="2514600" cy="175895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4800600" y="4114800"/>
            <a:ext cx="990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solidFill>
                  <a:schemeClr val="bg1"/>
                </a:solidFill>
              </a:rPr>
              <a:t>Таганская</a:t>
            </a:r>
            <a:endParaRPr lang="pl-PL" sz="1200" b="1">
              <a:solidFill>
                <a:schemeClr val="bg1"/>
              </a:solidFill>
            </a:endParaRPr>
          </a:p>
        </p:txBody>
      </p:sp>
      <p:pic>
        <p:nvPicPr>
          <p:cNvPr id="11283" name="Picture 19" descr="metro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38600" y="4648200"/>
            <a:ext cx="2514600" cy="175260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5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1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5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5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9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5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3" dur="5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rojekt domyślny">
  <a:themeElements>
    <a:clrScheme name="Projekt domyślny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ojekt domyślny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855</TotalTime>
  <Words>415</Words>
  <Application>Microsoft Office PowerPoint</Application>
  <PresentationFormat>Экран (4:3)</PresentationFormat>
  <Paragraphs>52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Times New Roman</vt:lpstr>
      <vt:lpstr>Projekt domyślny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xxx</dc:creator>
  <cp:lastModifiedBy>Наталья Копылова</cp:lastModifiedBy>
  <cp:revision>121</cp:revision>
  <dcterms:created xsi:type="dcterms:W3CDTF">2005-04-14T17:23:41Z</dcterms:created>
  <dcterms:modified xsi:type="dcterms:W3CDTF">2020-09-29T08:34:08Z</dcterms:modified>
</cp:coreProperties>
</file>