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9144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5pPr>
    <a:lvl6pPr>
      <a:defRPr lang="ru-RU" sz="1800"/>
    </a:lvl6pPr>
    <a:lvl7pPr>
      <a:defRPr lang="ru-RU" sz="1800"/>
    </a:lvl7pPr>
    <a:lvl8pPr>
      <a:defRPr lang="ru-RU" sz="1800"/>
    </a:lvl8pPr>
    <a:lvl9pPr>
      <a:defRPr lang="ru-RU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Shape 1026"/>
          <p:cNvSpPr>
            <a:spLocks noChangeShapeType="1" noGrp="1"/>
          </p:cNvSpPr>
          <p:nvPr>
            <p:ph type="title" idx="0"/>
          </p:nvPr>
        </p:nvSpPr>
        <p:spPr bwMode="auto">
          <a:xfrm>
            <a:off x="785811" y="0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1027" name="Shape 1027"/>
          <p:cNvSpPr>
            <a:spLocks noChangeShapeType="1" noGrp="1"/>
          </p:cNvSpPr>
          <p:nvPr>
            <p:ph idx="1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28" name="Shape 1028"/>
          <p:cNvSpPr>
            <a:spLocks noChangeShapeType="1" noGrp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 sz="1200"/>
          </a:p>
        </p:txBody>
      </p:sp>
      <p:sp>
        <p:nvSpPr>
          <p:cNvPr id="1029" name="Shape 1029"/>
          <p:cNvSpPr>
            <a:spLocks noChangeShapeType="1" noGrp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0" name="Shape 1030"/>
          <p:cNvSpPr>
            <a:spLocks noChangeShapeType="1" noGrp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/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1_Презентация ТЕМА УРОКА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ChangeShapeType="1" noGrp="1"/>
          </p:cNvSpPr>
          <p:nvPr>
            <p:ph type="title" idx="0"/>
          </p:nvPr>
        </p:nvSpPr>
        <p:spPr bwMode="auto">
          <a:xfrm>
            <a:off x="785811" y="0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2051" name="Текст 2"/>
          <p:cNvSpPr>
            <a:spLocks noChangeShapeType="1" noGrp="1"/>
          </p:cNvSpPr>
          <p:nvPr>
            <p:ph type="body" idx="1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42900" lvl="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2052" name="Дата 3"/>
          <p:cNvSpPr>
            <a:spLocks noChangeShapeType="1" noGrp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2053" name="Нижний колонтитул 4"/>
          <p:cNvSpPr>
            <a:spLocks noChangeShapeType="1" noGrp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54" name="Номер слайда 5"/>
          <p:cNvSpPr>
            <a:spLocks noChangeShapeType="1" noGrp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/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5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ChangeShapeType="1" noGrp="1"/>
          </p:cNvSpPr>
          <p:nvPr>
            <p:ph type="title" idx="0"/>
          </p:nvPr>
        </p:nvSpPr>
        <p:spPr bwMode="auto">
          <a:xfrm>
            <a:off x="785811" y="0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1027" name="Текст 2"/>
          <p:cNvSpPr>
            <a:spLocks noChangeShapeType="1" noGrp="1"/>
          </p:cNvSpPr>
          <p:nvPr>
            <p:ph type="body" idx="1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ru-RU"/>
              <a:t>Образец текста</a:t>
            </a:r>
            <a:endParaRPr/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rPr lang="ru-RU"/>
              <a:t>Второй уровень</a:t>
            </a:r>
            <a:endParaRPr/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rPr lang="ru-RU"/>
              <a:t>Третий уровень</a:t>
            </a:r>
            <a:endParaRPr/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rPr lang="ru-RU"/>
              <a:t>Четвертый уровень</a:t>
            </a:r>
            <a:endParaRPr/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28" name="Дата 3"/>
          <p:cNvSpPr>
            <a:spLocks noChangeShapeType="1" noGrp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1029" name="Нижний колонтитул 4"/>
          <p:cNvSpPr>
            <a:spLocks noChangeShapeType="1" noGrp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0" name="Номер слайда 5"/>
          <p:cNvSpPr>
            <a:spLocks noChangeShapeType="1" noGrp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/>
              </a:rPr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>
        <a:spcBef>
          <a:spcPts val="0"/>
        </a:spcBef>
        <a:spcAft>
          <a:spcPts val="0"/>
        </a:spcAft>
        <a:defRPr sz="4400" b="1">
          <a:ln w="17780" cmpd="sng">
            <a:solidFill>
              <a:srgbClr val="FFFFFF"/>
            </a:solidFill>
            <a:prstDash val="solid"/>
            <a:miter lim="800000"/>
          </a:ln>
          <a:solidFill>
            <a:srgbClr val="002060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2pPr>
      <a:lvl3pPr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3pPr>
      <a:lvl4pPr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4pPr>
      <a:lvl5pPr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5pPr>
      <a:lvl6pPr marL="457200"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6pPr>
      <a:lvl7pPr marL="914400"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7pPr>
      <a:lvl8pPr marL="1371600"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8pPr>
      <a:lvl9pPr marL="1828800" algn="ctr">
        <a:spcBef>
          <a:spcPts val="0"/>
        </a:spcBef>
        <a:spcAft>
          <a:spcPts val="0"/>
        </a:spcAft>
        <a:defRPr sz="4400" b="1">
          <a:solidFill>
            <a:srgbClr val="002060"/>
          </a:solidFill>
          <a:latin typeface="Calibri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spcBef>
          <a:spcPts val="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spcBef>
          <a:spcPts val="0"/>
        </a:spcBef>
        <a:spcAft>
          <a:spcPts val="0"/>
        </a:spcAft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spcBef>
          <a:spcPts val="0"/>
        </a:spcBef>
        <a:spcAft>
          <a:spcPts val="0"/>
        </a:spcAft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2194581" name=""/>
          <p:cNvSpPr txBox="1"/>
          <p:nvPr/>
        </p:nvSpPr>
        <p:spPr bwMode="auto">
          <a:xfrm flipH="0" flipV="0">
            <a:off x="749785" y="163285"/>
            <a:ext cx="7922525" cy="7010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000" b="1">
                <a:latin typeface="Times New Roman"/>
                <a:cs typeface="Times New Roman"/>
              </a:rPr>
              <a:t>Муниципальное бюджетное общеобразовательное учреждение </a:t>
            </a:r>
            <a:endParaRPr sz="2000" b="1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sz="2000" b="1">
                <a:latin typeface="Times New Roman"/>
                <a:cs typeface="Times New Roman"/>
              </a:rPr>
              <a:t>«Вязовская основная школа»</a:t>
            </a:r>
            <a:endParaRPr sz="2000" b="1">
              <a:latin typeface="Times New Roman"/>
              <a:cs typeface="Times New Roman"/>
            </a:endParaRPr>
          </a:p>
        </p:txBody>
      </p:sp>
      <p:sp>
        <p:nvSpPr>
          <p:cNvPr id="809967283" name=""/>
          <p:cNvSpPr txBox="1"/>
          <p:nvPr/>
        </p:nvSpPr>
        <p:spPr bwMode="auto">
          <a:xfrm flipH="0" flipV="0">
            <a:off x="1688678" y="2027464"/>
            <a:ext cx="6178830" cy="5181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800" b="1">
                <a:latin typeface="Times New Roman"/>
                <a:cs typeface="Times New Roman"/>
              </a:rPr>
              <a:t>Умножение рациональных чисел</a:t>
            </a:r>
            <a:endParaRPr sz="2800" b="1">
              <a:latin typeface="Times New Roman"/>
              <a:cs typeface="Times New Roman"/>
            </a:endParaRPr>
          </a:p>
        </p:txBody>
      </p:sp>
      <p:sp>
        <p:nvSpPr>
          <p:cNvPr id="1762519039" name=""/>
          <p:cNvSpPr txBox="1"/>
          <p:nvPr/>
        </p:nvSpPr>
        <p:spPr bwMode="auto">
          <a:xfrm flipH="0" flipV="0">
            <a:off x="5240142" y="4354285"/>
            <a:ext cx="4057232" cy="7010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r">
              <a:defRPr/>
            </a:pPr>
            <a:r>
              <a:rPr sz="2000">
                <a:latin typeface="Times New Roman"/>
                <a:cs typeface="Times New Roman"/>
              </a:rPr>
              <a:t>Автор: Машкина Т.В.- учитель математики</a:t>
            </a:r>
            <a:endParaRPr/>
          </a:p>
        </p:txBody>
      </p:sp>
      <p:sp>
        <p:nvSpPr>
          <p:cNvPr id="1052160463" name=""/>
          <p:cNvSpPr txBox="1"/>
          <p:nvPr/>
        </p:nvSpPr>
        <p:spPr bwMode="auto">
          <a:xfrm flipH="0" flipV="0">
            <a:off x="3103821" y="6177642"/>
            <a:ext cx="2749362" cy="3962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000">
                <a:latin typeface="Times New Roman"/>
                <a:cs typeface="Times New Roman"/>
              </a:rPr>
              <a:t>с. Вязовка 2022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266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pic>
        <p:nvPicPr>
          <p:cNvPr id="11267" name="Picture 2" descr="C:\Users\Мария\Desktop\img9.jpg"/>
          <p:cNvPicPr>
            <a:picLocks noChangeAspect="1" noGrp="1"/>
          </p:cNvPicPr>
          <p:nvPr>
            <p:ph type="obj"/>
          </p:nvPr>
        </p:nvPicPr>
        <p:blipFill>
          <a:blip r:embed="rId3"/>
          <a:srcRect l="0" t="0" r="0" b="0"/>
          <a:stretch/>
        </p:blipFill>
        <p:spPr bwMode="auto">
          <a:xfrm>
            <a:off x="611187" y="458787"/>
            <a:ext cx="8532812" cy="63992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90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231775"/>
            <a:ext cx="8320087" cy="1457325"/>
          </a:xfrm>
          <a:prstGeom prst="rect">
            <a:avLst/>
          </a:prstGeom>
          <a:noFill/>
        </p:spPr>
      </p:pic>
      <p:sp>
        <p:nvSpPr>
          <p:cNvPr id="12291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None/>
              <a:defRPr/>
            </a:pPr>
            <a:r>
              <a:rPr b="1" i="0" u="none">
                <a:latin typeface="Times New Roman"/>
                <a:ea typeface="Times New Roman"/>
              </a:rPr>
              <a:t>1) (-7) ·  (-5) ·  2 =  70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b="1" i="0" u="none">
                <a:latin typeface="Times New Roman"/>
                <a:ea typeface="Times New Roman"/>
              </a:rPr>
              <a:t>2) (-4) ·  (-10) ·  8 = 320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b="1" i="0" u="none">
                <a:latin typeface="Times New Roman"/>
                <a:ea typeface="Times New Roman"/>
              </a:rPr>
              <a:t>3) (-2) ·  (-3) ·  (-4) = – 24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b="1" i="0" u="none">
                <a:latin typeface="Times New Roman"/>
                <a:ea typeface="Times New Roman"/>
              </a:rPr>
              <a:t>4) (-1,2) ·  (-2) ·  (-12)= – 28,8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b="1" i="0" u="none">
                <a:latin typeface="Times New Roman"/>
                <a:ea typeface="Times New Roman"/>
              </a:rPr>
              <a:t>5) (-1) ·  (-2) ·  (-5) ·  (-15) ·  2 = 300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>
                <a:latin typeface="Times New Roman"/>
                <a:ea typeface="Times New Roman"/>
              </a:rPr>
              <a:t>    Какой вывод можно сделать относительно знака произведения, где чётное (нечётное) число отрицательных множителей?</a:t>
            </a:r>
            <a:endParaRPr/>
          </a:p>
        </p:txBody>
      </p:sp>
      <p:sp>
        <p:nvSpPr>
          <p:cNvPr id="12292" name="Прямоугольник 3"/>
          <p:cNvSpPr>
            <a:spLocks noChangeShapeType="1" noGrp="1"/>
          </p:cNvSpPr>
          <p:nvPr/>
        </p:nvSpPr>
        <p:spPr bwMode="auto">
          <a:xfrm>
            <a:off x="3995737" y="1412875"/>
            <a:ext cx="647700" cy="50323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293" name="Прямоугольник 4"/>
          <p:cNvSpPr>
            <a:spLocks noChangeShapeType="1" noGrp="1"/>
          </p:cNvSpPr>
          <p:nvPr/>
        </p:nvSpPr>
        <p:spPr bwMode="auto">
          <a:xfrm>
            <a:off x="4211637" y="1989137"/>
            <a:ext cx="712787" cy="431799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294" name="Прямоугольник 5"/>
          <p:cNvSpPr>
            <a:spLocks noChangeShapeType="1" noGrp="1"/>
          </p:cNvSpPr>
          <p:nvPr/>
        </p:nvSpPr>
        <p:spPr bwMode="auto">
          <a:xfrm>
            <a:off x="4356100" y="2565400"/>
            <a:ext cx="792162" cy="50323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295" name="Прямоугольник 6"/>
          <p:cNvSpPr>
            <a:spLocks noChangeShapeType="1" noGrp="1"/>
          </p:cNvSpPr>
          <p:nvPr/>
        </p:nvSpPr>
        <p:spPr bwMode="auto">
          <a:xfrm>
            <a:off x="4716462" y="3213100"/>
            <a:ext cx="1150937" cy="50323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296" name="Прямоугольник 7"/>
          <p:cNvSpPr>
            <a:spLocks noChangeShapeType="1" noGrp="1"/>
          </p:cNvSpPr>
          <p:nvPr/>
        </p:nvSpPr>
        <p:spPr bwMode="auto">
          <a:xfrm>
            <a:off x="6227762" y="3716337"/>
            <a:ext cx="792162" cy="5048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65" end="2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314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sp>
        <p:nvSpPr>
          <p:cNvPr id="13315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1. Если число отрицательных множителей нечетное, то произведение - число отрицательное.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2. Если число отрицательных множителей чётное, то произведение - число положительное.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sp>
        <p:nvSpPr>
          <p:cNvPr id="14339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Параграф 37(правила), № 1025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pic>
        <p:nvPicPr>
          <p:cNvPr id="3075" name="Picture 4" descr="C:\Users\Мария\Desktop\abu-rejhan-al-biruni.jpg"/>
          <p:cNvPicPr>
            <a:picLocks noChangeAspect="1" noGrp="1"/>
          </p:cNvPicPr>
          <p:nvPr>
            <p:ph type="obj"/>
          </p:nvPr>
        </p:nvPicPr>
        <p:blipFill>
          <a:blip r:embed="rId3"/>
          <a:srcRect l="0" t="0" r="0" b="0"/>
          <a:stretch/>
        </p:blipFill>
        <p:spPr bwMode="auto">
          <a:xfrm>
            <a:off x="611187" y="1268412"/>
            <a:ext cx="4537075" cy="3024187"/>
          </a:xfrm>
          <a:prstGeom prst="rect">
            <a:avLst/>
          </a:prstGeom>
          <a:noFill/>
        </p:spPr>
      </p:pic>
      <p:sp>
        <p:nvSpPr>
          <p:cNvPr id="3076" name="Прямоугольник 4"/>
          <p:cNvSpPr>
            <a:spLocks noChangeShapeType="1" noGrp="1"/>
          </p:cNvSpPr>
          <p:nvPr/>
        </p:nvSpPr>
        <p:spPr bwMode="auto">
          <a:xfrm>
            <a:off x="611187" y="4365625"/>
            <a:ext cx="4465637" cy="12001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sz="2400" b="1" i="0" u="none">
                <a:latin typeface="Times New Roman"/>
                <a:ea typeface="Times New Roman"/>
              </a:rPr>
              <a:t>Абу Рейхан аль-Бируни</a:t>
            </a:r>
            <a:r>
              <a:rPr sz="2400">
                <a:latin typeface="Times New Roman"/>
                <a:ea typeface="Times New Roman"/>
              </a:rPr>
              <a:t> (973–1048) — персидский мыслитель, учёный,</a:t>
            </a:r>
            <a:r>
              <a:rPr sz="2400" b="0" i="0" u="none"/>
              <a:t> </a:t>
            </a:r>
            <a:endParaRPr/>
          </a:p>
        </p:txBody>
      </p:sp>
      <p:sp>
        <p:nvSpPr>
          <p:cNvPr id="3077" name="TextBox 5"/>
          <p:cNvSpPr txBox="1">
            <a:spLocks noChangeShapeType="1" noGrp="1"/>
          </p:cNvSpPr>
          <p:nvPr/>
        </p:nvSpPr>
        <p:spPr bwMode="auto">
          <a:xfrm>
            <a:off x="5435600" y="1557337"/>
            <a:ext cx="3529012" cy="30464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sz="3200">
                <a:latin typeface="Times New Roman"/>
                <a:ea typeface="Times New Roman"/>
              </a:rPr>
              <a:t>«Знание – самое превосходное из владений. Все стремятся к нему, само же оно не приходит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ChangeShapeType="1" noGrp="1"/>
          </p:cNvSpPr>
          <p:nvPr>
            <p:ph type="title"/>
          </p:nvPr>
        </p:nvSpPr>
        <p:spPr bwMode="auto">
          <a:xfrm>
            <a:off x="785811" y="0"/>
            <a:ext cx="8229600" cy="1143000"/>
          </a:xfrm>
          <a:prstGeom prst="rect">
            <a:avLst/>
          </a:prstGeom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pic>
        <p:nvPicPr>
          <p:cNvPr id="4099" name="Picture 2" descr="C:\Users\Мария\Desktop\2342342323-1.png"/>
          <p:cNvPicPr>
            <a:picLocks noChangeAspect="1" noGrp="1"/>
          </p:cNvPicPr>
          <p:nvPr>
            <p:ph type="obj"/>
          </p:nvPr>
        </p:nvPicPr>
        <p:blipFill>
          <a:blip r:embed="rId2"/>
          <a:srcRect l="0" t="0" r="0" b="0"/>
          <a:stretch/>
        </p:blipFill>
        <p:spPr bwMode="auto">
          <a:xfrm>
            <a:off x="1020762" y="1357312"/>
            <a:ext cx="7673975" cy="5214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sp>
        <p:nvSpPr>
          <p:cNvPr id="5123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-3+5                        Ж  (-4)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12-(-2 )                   И   3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-3+15                      Н  12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-6+(-1)                    О  (-7)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-7+3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-13-2                       М   14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18+(-6)                    У    2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(- 3)+6                     Е   (-15) или 15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(-5) * 3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46" name="Заголовок 1"/>
          <p:cNvPicPr>
            <a:picLocks noChangeAspect="1" noGrp="1"/>
          </p:cNvPicPr>
          <p:nvPr>
            <p:ph type="ctrTitle"/>
          </p:nvPr>
        </p:nvPicPr>
        <p:blipFill>
          <a:blip r:embed="rId2"/>
          <a:stretch/>
        </p:blipFill>
        <p:spPr bwMode="auto">
          <a:xfrm>
            <a:off x="993775" y="2066925"/>
            <a:ext cx="7534275" cy="1798637"/>
          </a:xfrm>
          <a:prstGeom prst="rect">
            <a:avLst/>
          </a:prstGeom>
          <a:noFill/>
        </p:spPr>
      </p:pic>
      <p:sp>
        <p:nvSpPr>
          <p:cNvPr id="6147" name="Подзаголовок 2"/>
          <p:cNvSpPr>
            <a:spLocks noChangeShapeType="1" noGrp="1"/>
          </p:cNvSpPr>
          <p:nvPr>
            <p:ph type="subTitle"/>
          </p:nvPr>
        </p:nvSpPr>
        <p:spPr bwMode="auto">
          <a:xfrm>
            <a:off x="2643187" y="4071937"/>
            <a:ext cx="5129212" cy="2257425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70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781050" y="-6350"/>
            <a:ext cx="8240712" cy="1158875"/>
          </a:xfrm>
          <a:prstGeom prst="rect">
            <a:avLst/>
          </a:prstGeom>
          <a:noFill/>
        </p:spPr>
      </p:pic>
      <p:sp>
        <p:nvSpPr>
          <p:cNvPr id="7171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Познакомиться с умножением рациональных чисел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Изучить правила умножения положительных и отрицательных чисел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/>
              <a:t>Научиться решать примеры на умножение рациональных чисел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6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8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ChangeShapeType="1" noGrp="1"/>
          </p:cNvSpPr>
          <p:nvPr>
            <p:ph type="title"/>
          </p:nvPr>
        </p:nvSpPr>
        <p:spPr bwMode="auto">
          <a:xfrm>
            <a:off x="785811" y="0"/>
            <a:ext cx="8229600" cy="1143000"/>
          </a:xfrm>
          <a:prstGeom prst="rect">
            <a:avLst/>
          </a:prstGeom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195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286750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 b="0" i="1" u="none">
                <a:latin typeface="Times New Roman"/>
                <a:ea typeface="Times New Roman"/>
              </a:rPr>
              <a:t>Пример 1. </a:t>
            </a:r>
            <a:r>
              <a:rPr>
                <a:latin typeface="Times New Roman"/>
                <a:ea typeface="Times New Roman"/>
              </a:rPr>
              <a:t>(- 2)* 3 = (-2) + (- 2) + (- 2) =             = - (2 + 2 + 2) = - 6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 b="0" i="1" u="none">
                <a:latin typeface="Times New Roman"/>
                <a:ea typeface="Times New Roman"/>
              </a:rPr>
              <a:t>Пример 2. </a:t>
            </a:r>
            <a:r>
              <a:rPr>
                <a:latin typeface="Times New Roman"/>
                <a:ea typeface="Times New Roman"/>
              </a:rPr>
              <a:t>(– 2)*(–3)</a:t>
            </a:r>
            <a:r>
              <a:rPr b="0" i="1" u="none">
                <a:latin typeface="Times New Roman"/>
                <a:ea typeface="Times New Roman"/>
              </a:rPr>
              <a:t> – </a:t>
            </a:r>
            <a:r>
              <a:rPr>
                <a:latin typeface="Times New Roman"/>
                <a:ea typeface="Times New Roman"/>
              </a:rPr>
              <a:t>сложением не заменить</a:t>
            </a:r>
            <a:r>
              <a:rPr b="0" i="1" u="none">
                <a:latin typeface="Times New Roman"/>
                <a:ea typeface="Times New Roman"/>
              </a:rPr>
              <a:t>, </a:t>
            </a:r>
            <a:r>
              <a:rPr>
                <a:latin typeface="Times New Roman"/>
                <a:ea typeface="Times New Roman"/>
              </a:rPr>
              <a:t>но если(- 2) *3 = - 6, то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>
                <a:latin typeface="Times New Roman"/>
                <a:ea typeface="Times New Roman"/>
              </a:rPr>
              <a:t>    (- 2) * (-3)= 6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8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5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ShapeType="1" noGrp="1"/>
          </p:cNvSpPr>
          <p:nvPr/>
        </p:nvSpPr>
        <p:spPr bwMode="auto">
          <a:xfrm>
            <a:off x="2016125" y="2967037"/>
            <a:ext cx="18573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sz="1400"/>
          </a:p>
        </p:txBody>
      </p:sp>
      <p:pic>
        <p:nvPicPr>
          <p:cNvPr id="9219" name="Содержимое 4" descr="E:\ЗАМАНОВА ДОК\Заманова Е.В\документы по ЭД\конкурс ЦИДО\10-11\Пичугина И.А\схема 1.png"/>
          <p:cNvPicPr>
            <a:picLocks noChangeAspect="1" noGrp="1"/>
          </p:cNvPicPr>
          <p:nvPr>
            <p:ph type="obj"/>
          </p:nvPr>
        </p:nvPicPr>
        <p:blipFill>
          <a:blip r:embed="rId2"/>
          <a:srcRect l="0" t="0" r="0" b="0"/>
          <a:stretch/>
        </p:blipFill>
        <p:spPr bwMode="auto">
          <a:xfrm>
            <a:off x="0" y="188912"/>
            <a:ext cx="8929687" cy="64293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42" name="Заголовок 1"/>
          <p:cNvPicPr>
            <a:picLocks noChangeAspect="1" noGrp="1"/>
          </p:cNvPicPr>
          <p:nvPr>
            <p:ph type="title"/>
          </p:nvPr>
        </p:nvPicPr>
        <p:blipFill>
          <a:blip r:embed="rId2"/>
          <a:stretch/>
        </p:blipFill>
        <p:spPr bwMode="auto">
          <a:xfrm>
            <a:off x="615950" y="-6350"/>
            <a:ext cx="8577262" cy="1158875"/>
          </a:xfrm>
          <a:prstGeom prst="rect">
            <a:avLst/>
          </a:prstGeom>
          <a:noFill/>
        </p:spPr>
      </p:pic>
      <p:sp>
        <p:nvSpPr>
          <p:cNvPr id="10243" name="Содержимое 2"/>
          <p:cNvSpPr>
            <a:spLocks noChangeShapeType="1" noGrp="1"/>
          </p:cNvSpPr>
          <p:nvPr>
            <p:ph type="obj"/>
          </p:nvPr>
        </p:nvSpPr>
        <p:spPr bwMode="auto">
          <a:xfrm>
            <a:off x="714375" y="1357312"/>
            <a:ext cx="8429625" cy="5214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Друг моего друга - мой друг 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 (+X) * (+X)= (+X) 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Друг моего врага - мой врага 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 (+X) *(-X)= (-X)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Враг моего друга - мой враг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(- X ) *(+ X )= (- X )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Враг моего врага - мой друг</a:t>
            </a:r>
            <a:endParaRPr/>
          </a:p>
          <a:p>
            <a:pPr marL="342900" lvl="0" indent="-342900" algn="ctr">
              <a:spcBef>
                <a:spcPts val="0"/>
              </a:spcBef>
              <a:buSzPct val="100000"/>
              <a:buFont typeface="Arial"/>
              <a:buChar char="•"/>
              <a:defRPr/>
            </a:pPr>
            <a:r>
              <a:rPr>
                <a:latin typeface="Times New Roman"/>
                <a:ea typeface="Times New Roman"/>
              </a:rPr>
              <a:t>  (- X )*(- X )= (+ X )</a:t>
            </a:r>
            <a:endParaRPr/>
          </a:p>
          <a:p>
            <a:pPr marL="342900" lvl="0" indent="-342900">
              <a:spcBef>
                <a:spcPts val="0"/>
              </a:spcBef>
              <a:buSzPct val="10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Презентация ТЕМА УРО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ТЕМА УРОКА</Template>
  <TotalTime>0</TotalTime>
  <Words>0</Words>
  <Application>Р7-Офис/7.2.2.36</Application>
  <DocSecurity>0</DocSecurity>
  <PresentationFormat/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Comp</dc:creator>
  <cp:keywords/>
  <dc:description/>
  <dc:identifier/>
  <dc:language/>
  <cp:lastModifiedBy/>
  <cp:revision>16</cp:revision>
  <dcterms:created xsi:type="dcterms:W3CDTF">2011-07-27T16:21:00Z</dcterms:created>
  <dcterms:modified xsi:type="dcterms:W3CDTF">2023-11-13T09:59:39Z</dcterms:modified>
  <cp:category/>
  <cp:contentStatus/>
  <cp:version/>
</cp:coreProperties>
</file>