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1" r:id="rId9"/>
    <p:sldId id="262" r:id="rId10"/>
    <p:sldId id="266" r:id="rId11"/>
    <p:sldId id="267" r:id="rId12"/>
    <p:sldId id="268" r:id="rId13"/>
    <p:sldId id="269" r:id="rId14"/>
    <p:sldId id="270" r:id="rId15"/>
    <p:sldId id="26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mos-sbor.net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reenpeace.org/russia/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s://www.ecolearning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corussia.info/" TargetMode="External"/><Relationship Id="rId5" Type="http://schemas.openxmlformats.org/officeDocument/2006/relationships/hyperlink" Target="http://www.ecopravo.ru/" TargetMode="External"/><Relationship Id="rId4" Type="http://schemas.openxmlformats.org/officeDocument/2006/relationships/hyperlink" Target="https://www.meteorf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esktop\1663477308_28-mykaleidoscope-ru-p-dnestrovskii-kanon-oboi-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321468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ИННОВАЦИОННЫЕ ПОДХОДЫ  ЭКОЛОГИЧЕСКОГО ОБРАЗОВАНИЯ И ФОРМИРОВАНИЕ ОСОЗНАННОГО ОТНОШЕНИЯ К ОКУЖАЮЩЕЙ СРЕДЕ У ШКОЛЬНИКОВ 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atang" pitchFamily="18" charset="-127"/>
              <a:ea typeface="Batang" pitchFamily="18" charset="-127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2060"/>
                </a:solidFill>
              </a:rPr>
              <a:t>Геоинформационные</a:t>
            </a:r>
            <a:r>
              <a:rPr lang="ru-RU" sz="3600" b="1" dirty="0" smtClean="0">
                <a:solidFill>
                  <a:srgbClr val="002060"/>
                </a:solidFill>
              </a:rPr>
              <a:t> системы-ГИС</a:t>
            </a:r>
          </a:p>
        </p:txBody>
      </p:sp>
      <p:pic>
        <p:nvPicPr>
          <p:cNvPr id="6146" name="Picture 2" descr="D:\Desktop\how-to-make-digital-map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18"/>
            <a:ext cx="7786368" cy="50006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5643578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Система мониторинга состояния окружающей среды (СМОС):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smos-sbor.net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Интерактивная система, предоставляющая данные о состоянии окружающей среды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Социальные сети и </a:t>
            </a:r>
            <a:r>
              <a:rPr lang="ru-RU" sz="2400" b="1" dirty="0" err="1" smtClean="0">
                <a:solidFill>
                  <a:srgbClr val="002060"/>
                </a:solidFill>
              </a:rPr>
              <a:t>онлайн</a:t>
            </a:r>
            <a:r>
              <a:rPr lang="ru-RU" sz="2400" b="1" dirty="0" smtClean="0">
                <a:solidFill>
                  <a:srgbClr val="002060"/>
                </a:solidFill>
              </a:rPr>
              <a:t> сообщества, экологические соревнования и </a:t>
            </a:r>
            <a:r>
              <a:rPr lang="ru-RU" sz="2400" b="1" dirty="0" err="1" smtClean="0">
                <a:solidFill>
                  <a:srgbClr val="002060"/>
                </a:solidFill>
              </a:rPr>
              <a:t>челленджи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7170" name="Picture 2" descr="D:\Desktop\5650d60cceca45acec28a5a383fa38c0.jpg"/>
          <p:cNvPicPr>
            <a:picLocks noChangeAspect="1" noChangeArrowheads="1"/>
          </p:cNvPicPr>
          <p:nvPr/>
        </p:nvPicPr>
        <p:blipFill>
          <a:blip r:embed="rId3"/>
          <a:srcRect l="2000" t="2478" r="3000" b="9287"/>
          <a:stretch>
            <a:fillRect/>
          </a:stretch>
        </p:blipFill>
        <p:spPr bwMode="auto">
          <a:xfrm>
            <a:off x="857224" y="785794"/>
            <a:ext cx="7590258" cy="6072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Проектное обучение.</a:t>
            </a:r>
          </a:p>
        </p:txBody>
      </p:sp>
      <p:pic>
        <p:nvPicPr>
          <p:cNvPr id="8196" name="Picture 4" descr="D:\Desktop\pic_14297699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811" y="500042"/>
            <a:ext cx="4284189" cy="2928958"/>
          </a:xfrm>
          <a:prstGeom prst="rect">
            <a:avLst/>
          </a:prstGeom>
          <a:noFill/>
        </p:spPr>
      </p:pic>
      <p:pic>
        <p:nvPicPr>
          <p:cNvPr id="8197" name="Picture 5" descr="D:\Desktop\109043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0042"/>
            <a:ext cx="4361679" cy="2944820"/>
          </a:xfrm>
          <a:prstGeom prst="rect">
            <a:avLst/>
          </a:prstGeom>
          <a:noFill/>
        </p:spPr>
      </p:pic>
      <p:pic>
        <p:nvPicPr>
          <p:cNvPr id="8199" name="Picture 7" descr="D:\Desktop\фото\аnna.udovichenko.1989@mai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23802"/>
            <a:ext cx="2357454" cy="3334198"/>
          </a:xfrm>
          <a:prstGeom prst="rect">
            <a:avLst/>
          </a:prstGeom>
          <a:noFill/>
        </p:spPr>
      </p:pic>
      <p:pic>
        <p:nvPicPr>
          <p:cNvPr id="8200" name="Picture 8" descr="D:\Desktop\фото\Благодарность проекта infourok.ru №ГЗ353800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3521721"/>
            <a:ext cx="2357454" cy="3336279"/>
          </a:xfrm>
          <a:prstGeom prst="rect">
            <a:avLst/>
          </a:prstGeom>
          <a:noFill/>
        </p:spPr>
      </p:pic>
      <p:pic>
        <p:nvPicPr>
          <p:cNvPr id="8201" name="Picture 9" descr="D:\Desktop\фото\Свидетельство проекта infourok.ru №ЩШ4104199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4578" y="3500438"/>
            <a:ext cx="2289422" cy="3357562"/>
          </a:xfrm>
          <a:prstGeom prst="rect">
            <a:avLst/>
          </a:prstGeom>
          <a:noFill/>
        </p:spPr>
      </p:pic>
      <p:pic>
        <p:nvPicPr>
          <p:cNvPr id="8202" name="Picture 10" descr="D:\Desktop\фото\Сертификат от проекта ecologiarossii.ru №4015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3500438"/>
            <a:ext cx="2309631" cy="33575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 рамках проекта создание интерактивной карты</a:t>
            </a:r>
          </a:p>
        </p:txBody>
      </p:sp>
      <p:pic>
        <p:nvPicPr>
          <p:cNvPr id="4" name="Рисунок 3" descr="D:\Desktop\Слайд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56"/>
            <a:ext cx="9144000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Результаты экологического образования в школе</a:t>
            </a:r>
          </a:p>
        </p:txBody>
      </p:sp>
      <p:pic>
        <p:nvPicPr>
          <p:cNvPr id="9218" name="Picture 2" descr="D:\Desktop\фото\изображение_viber_2021-12-20_08-11-58-822 —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0042"/>
            <a:ext cx="2428860" cy="3106482"/>
          </a:xfrm>
          <a:prstGeom prst="rect">
            <a:avLst/>
          </a:prstGeom>
          <a:noFill/>
        </p:spPr>
      </p:pic>
      <p:pic>
        <p:nvPicPr>
          <p:cNvPr id="9219" name="Picture 3" descr="D:\Desktop\фото\изображение_viber_2021-12-20_08-11-58-8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8604"/>
            <a:ext cx="2286016" cy="3190897"/>
          </a:xfrm>
          <a:prstGeom prst="rect">
            <a:avLst/>
          </a:prstGeom>
          <a:noFill/>
        </p:spPr>
      </p:pic>
      <p:pic>
        <p:nvPicPr>
          <p:cNvPr id="9220" name="Picture 4" descr="D:\Desktop\фото\scanlite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623" y="428604"/>
            <a:ext cx="2312377" cy="3214686"/>
          </a:xfrm>
          <a:prstGeom prst="rect">
            <a:avLst/>
          </a:prstGeom>
          <a:noFill/>
        </p:spPr>
      </p:pic>
      <p:pic>
        <p:nvPicPr>
          <p:cNvPr id="9221" name="Picture 5" descr="D:\Desktop\фото\изображение_viber_2021-12-20_08-12-00-2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500042"/>
            <a:ext cx="2143140" cy="3071834"/>
          </a:xfrm>
          <a:prstGeom prst="rect">
            <a:avLst/>
          </a:prstGeom>
          <a:noFill/>
        </p:spPr>
      </p:pic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14282" y="3571876"/>
            <a:ext cx="892971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Всероссийский экологический  конкурс «Чистая планета» отряд «Радуга»-1 место 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Международный конкурс «Час экологии и энергосбережения» 1 место.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Конкурс Экологический проект на тему "Мы за чистый Днестр" 3 место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Районный этап Исследовательского общества учащихся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Драгомир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Илона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II место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Районного этап Республиканского конкурса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игра-квест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en-U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-2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место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Районного этап Республиканского конкурса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бизнес-идей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«Мой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стартап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»-</a:t>
            </a:r>
            <a:r>
              <a:rPr lang="ru-RU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16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I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 место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Республиканский конкурс «100 идей для Приднестровья»  в номинации «Возрождение села» II место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Международный конкурс проектов «Оздоровление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Днестра-путь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будущее!»- 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место-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районный конкурс презентаций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край родной - моя история живая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II место;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край родной - моя история живая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Номинация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имеем, иго храним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II место;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районный конкурс презентаций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край родной - моя история живая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Номинация Номинация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Моя малая Родина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II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место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esktop\1642261746_54-adonius-club-p-veselii-fon-dlya-prezentatsii-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D:\Desktop\изображение_viber_2022-11-07_14-51-14-089.jpg"/>
          <p:cNvPicPr>
            <a:picLocks noChangeAspect="1" noChangeArrowheads="1"/>
          </p:cNvPicPr>
          <p:nvPr/>
        </p:nvPicPr>
        <p:blipFill>
          <a:blip r:embed="rId3"/>
          <a:srcRect l="2479" t="12121" r="115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1" y="5643577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  <a:r>
              <a:rPr lang="ru-RU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5121" name="Picture 1" descr="D:\Desktop\technology_elderl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358346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" y="0"/>
            <a:ext cx="93583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новое поколение- современные подходы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4097" name="Picture 1" descr="D:\Desktop\1674867792_top-fon-com-p-fon-dlya-prezentatsii-gadzheti-7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77172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39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Эффективны ли инновационные методы?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3073" name="Picture 1" descr="D:\Desktop\1d524d67edfba075c5f8d1f31b58a19f.jpg"/>
          <p:cNvPicPr>
            <a:picLocks noChangeAspect="1" noChangeArrowheads="1"/>
          </p:cNvPicPr>
          <p:nvPr/>
        </p:nvPicPr>
        <p:blipFill>
          <a:blip r:embed="rId3" cstate="print"/>
          <a:srcRect l="15775" r="1842"/>
          <a:stretch>
            <a:fillRect/>
          </a:stretch>
        </p:blipFill>
        <p:spPr bwMode="auto">
          <a:xfrm>
            <a:off x="2928926" y="1571612"/>
            <a:ext cx="3357586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D:\Desktop\1644810786_1-fikiwiki-com-p-ekosistema-krasivie-kartinki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785794"/>
            <a:ext cx="2762269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Desktop\1674673991_top-fon-com-p-fon-dlya-prezentatsii-ekologicheskie-probl-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714356"/>
            <a:ext cx="3071802" cy="2077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Desktop\SmartCity_Shutterstock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4552673"/>
            <a:ext cx="3643306" cy="23053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0"/>
            <a:ext cx="34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Знания о природе и экосистемах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0"/>
            <a:ext cx="34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Экологические проблемы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00364" y="152400"/>
            <a:ext cx="32861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Компоненты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экологического образования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3786190"/>
            <a:ext cx="34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Устойчивое потребление, практические навыки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4071942"/>
            <a:ext cx="34289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Экологическая грамотность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643174" y="4143380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Социальное и гражданское участие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00760" y="2928934"/>
            <a:ext cx="32861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Социальное и гражданское участие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3000372"/>
            <a:ext cx="3143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Этические и ценностные аспекты</a:t>
            </a:r>
            <a:endParaRPr lang="ru-RU" sz="2400" b="1" dirty="0"/>
          </a:p>
        </p:txBody>
      </p:sp>
      <p:pic>
        <p:nvPicPr>
          <p:cNvPr id="1026" name="Picture 2" descr="D:\Desktop\1674922399_top-fon-com-p-fon-dlya-prezentatsii-s-zemnim-sharom-85.jpg"/>
          <p:cNvPicPr>
            <a:picLocks noChangeAspect="1" noChangeArrowheads="1"/>
          </p:cNvPicPr>
          <p:nvPr/>
        </p:nvPicPr>
        <p:blipFill>
          <a:blip r:embed="rId7" cstate="print"/>
          <a:srcRect l="5744" r="13836"/>
          <a:stretch>
            <a:fillRect/>
          </a:stretch>
        </p:blipFill>
        <p:spPr bwMode="auto">
          <a:xfrm>
            <a:off x="0" y="4786322"/>
            <a:ext cx="2928926" cy="2108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Desktop\1675224049_top-fon-com-p-kartinki-dlya-prezentatsii-ekologiya-bez-f-79.png"/>
          <p:cNvPicPr>
            <a:picLocks noChangeAspect="1" noChangeArrowheads="1"/>
          </p:cNvPicPr>
          <p:nvPr/>
        </p:nvPicPr>
        <p:blipFill>
          <a:blip r:embed="rId8" cstate="print"/>
          <a:srcRect l="16957" r="15214"/>
          <a:stretch>
            <a:fillRect/>
          </a:stretch>
        </p:blipFill>
        <p:spPr bwMode="auto">
          <a:xfrm>
            <a:off x="3143240" y="4929174"/>
            <a:ext cx="2428892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esktop\25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785794"/>
            <a:ext cx="3452810" cy="2589608"/>
          </a:xfrm>
          <a:prstGeom prst="rect">
            <a:avLst/>
          </a:prstGeom>
          <a:noFill/>
        </p:spPr>
      </p:pic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Инновационные методы и подходы</a:t>
            </a:r>
            <a:endParaRPr lang="ru-RU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D:\Desktop\uchenik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57836"/>
            <a:ext cx="4357686" cy="30001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3000372"/>
            <a:ext cx="44291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1.Интерактивное обучение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2.Цифровые технологии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2071678"/>
            <a:ext cx="4286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4.Мультимедийные ресурсы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5.Проектное обучение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10152" y="857232"/>
            <a:ext cx="4286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3.Онлайн-ресурсы и платформы</a:t>
            </a:r>
          </a:p>
        </p:txBody>
      </p:sp>
      <p:pic>
        <p:nvPicPr>
          <p:cNvPr id="2053" name="Picture 5" descr="D:\Desktop\diploma-in-animation-multimedia.jpg"/>
          <p:cNvPicPr>
            <a:picLocks noChangeAspect="1" noChangeArrowheads="1"/>
          </p:cNvPicPr>
          <p:nvPr/>
        </p:nvPicPr>
        <p:blipFill>
          <a:blip r:embed="rId5"/>
          <a:srcRect l="11014" r="11325"/>
          <a:stretch>
            <a:fillRect/>
          </a:stretch>
        </p:blipFill>
        <p:spPr bwMode="auto">
          <a:xfrm>
            <a:off x="4786314" y="3752352"/>
            <a:ext cx="4214842" cy="3105648"/>
          </a:xfrm>
          <a:prstGeom prst="rect">
            <a:avLst/>
          </a:prstGeom>
          <a:noFill/>
        </p:spPr>
      </p:pic>
      <p:pic>
        <p:nvPicPr>
          <p:cNvPr id="1027" name="Picture 3" descr="D:\Desktop\im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571480"/>
            <a:ext cx="4581818" cy="252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2869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Интеграция интерактивного экологического образования с различными учебными предметами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" name="Picture 15" descr="https://lh3.googleusercontent.com/2aZO3qB_MAuvTYGomXBzVScjyU1YgZ6AbRhix6LEAielgUuPpWEct7cQMNmvEjp8wqw2RGBV_Tsa-atolINUl1RgwOmUyM7J7vxcXnM7u49aaVcoOO0dY1Bd_qCTK9uXwX2q_YVmmFrqtmq0jUpBlrpQYOUCqElfmc8Qon_2OkeWmWcXhcfgD1AadoFCCOwaxgaiymlCtNNmEmWISvhPY02f9w0uoKYq1yM9cmAwOoQRAg-v0BCl_TwFbvO2RZRRCTG2hMx2cZs5QFlIox34_2-q6vmkvFqFm3n9wsQRK3LFZf7GvCIqzdjIEO2Bqqe9fiGtNhL-f4XWnnyny4x2D0w2gfqJypio5-7XKa9aJCRzTyOMo98kG2UqTyBZMF6HeQJTsn-jsIeLeftbCHjYYjOPrcu55KRK4N6gsIeqIo4r39hl6xyew0vMj6OlqFhl76KdZT86d1TmY-sN-0AfdvpYcK9F-f9gV4huqo_WHeOhtiKqpcPAuhVLtoRHWmJJjmtrOchuUdpW-qrPukPSXMH04PZX5kyJnQ6j-VA6yf7pR5c1pw5KPjVhdAzYhHMaLK0BYtMzyQeCmFN99Bvvw6XOH8nc44HY-AGcYgdqtLxhx0isMKXFKlehYz7XKIc_WkkkF34NeJT7G6MoRKYD0VE-LniRsKNKYdLs8W9yYcg7qytniHJOTP7hAxDvtMCE_HL8_JKV3FH8d1_Mv8DROt4hEA=w705-h937-no?authuser=0"/>
          <p:cNvPicPr>
            <a:picLocks noChangeAspect="1" noChangeArrowheads="1"/>
          </p:cNvPicPr>
          <p:nvPr/>
        </p:nvPicPr>
        <p:blipFill>
          <a:blip r:embed="rId3"/>
          <a:srcRect b="2461"/>
          <a:stretch>
            <a:fillRect/>
          </a:stretch>
        </p:blipFill>
        <p:spPr bwMode="auto">
          <a:xfrm>
            <a:off x="4643439" y="945522"/>
            <a:ext cx="4286248" cy="5555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3" descr="https://lh3.googleusercontent.com/pQZU5DTAtRJp_yEsBldTN-G--leaFKDaekyIKKLVZflJgLTzPlMNnuUeMPxuSDNH9T3A0qj60pP4EnRnnt5G0BpyC4E3Tpu1cebq3ZhlP9ckyPV-lfrQyZtXK63QVttrkdrE9xqXdmKG_gXy9ceHGNA7jakZDcrZ9j7_XmVi1QKi3okucG_4WYYh9jq_OnLAUbcNxYvktNltnSoB4bj-N_wZTO8HdgfhUnVMx-9JG5-MCnfYgSPusVLYPueswEzW_uxCGXRCD1xIAYX185AcdsiYLhgU9ekUJja6aAX-vkt2NfvcseeDqXaRnlwn9CHwI-NM7H1RRz6BR2XMFfOXodswKprddK78ze7INwcszk_a0cvWddwC4YXQoDIWeq46MBNEB2CTfP7fAF9Wpxji-FDtKFzBSr43RWOsAAQj5PKummIgTL7wpQScKcxr1nkDBZVzGk4B0eqnQ1KZSBIpWE1PV59iYFvfLrHmgGzbPKilje4TSmXhQgd0CIjY1rpa4mx2mxQX_-BifyWy2QCK6xVTYT-JaZDNJFAHVfmRSc0NW6No_DQcIwjg865hHiEwjch82-SS7HFLfWbnSrEBk9i2HholiW33a4nXHwsd6xi3xcMFChpV1zLhaJpX-2Jr2ByICQIO2zBOwLhQO7wuAREfMMTrtYZnc7m0CJIY-idnh6B1S6x95RXT2iYcimHUjDfWTUAVnB7FmtnAieMV7T4guQ=w705-h937-no?authuser=0"/>
          <p:cNvPicPr>
            <a:picLocks noChangeAspect="1" noChangeArrowheads="1"/>
          </p:cNvPicPr>
          <p:nvPr/>
        </p:nvPicPr>
        <p:blipFill>
          <a:blip r:embed="rId4"/>
          <a:srcRect l="3856" b="14409"/>
          <a:stretch>
            <a:fillRect/>
          </a:stretch>
        </p:blipFill>
        <p:spPr bwMode="auto">
          <a:xfrm>
            <a:off x="0" y="933930"/>
            <a:ext cx="4643438" cy="5495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9286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Технологии и </a:t>
            </a:r>
            <a:r>
              <a:rPr lang="ru-RU" sz="3600" b="1" dirty="0" err="1" smtClean="0">
                <a:solidFill>
                  <a:srgbClr val="C00000"/>
                </a:solidFill>
              </a:rPr>
              <a:t>онлайн-ресурсы</a:t>
            </a:r>
            <a:r>
              <a:rPr lang="ru-RU" sz="3600" b="1" dirty="0" smtClean="0">
                <a:solidFill>
                  <a:srgbClr val="C00000"/>
                </a:solidFill>
              </a:rPr>
              <a:t>: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882" y="714356"/>
            <a:ext cx="44386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Виртуальные экологические экскурсии: Виртуальная реальность(</a:t>
            </a:r>
            <a:r>
              <a:rPr lang="en-US" sz="2800" b="1" dirty="0" smtClean="0">
                <a:solidFill>
                  <a:srgbClr val="002060"/>
                </a:solidFill>
              </a:rPr>
              <a:t>VR</a:t>
            </a:r>
            <a:r>
              <a:rPr lang="ru-RU" sz="2800" b="1" dirty="0" smtClean="0">
                <a:solidFill>
                  <a:srgbClr val="002060"/>
                </a:solidFill>
              </a:rPr>
              <a:t>)</a:t>
            </a:r>
          </a:p>
        </p:txBody>
      </p:sp>
      <p:pic>
        <p:nvPicPr>
          <p:cNvPr id="3074" name="Picture 2" descr="D:\Desktop\7e5495b9e77ee294d9cbf04e535b65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71480"/>
            <a:ext cx="4357718" cy="2700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D:\Desktop\10f0abb4d224f488c185603a6cd39dce.jpg"/>
          <p:cNvPicPr>
            <a:picLocks noChangeAspect="1" noChangeArrowheads="1"/>
          </p:cNvPicPr>
          <p:nvPr/>
        </p:nvPicPr>
        <p:blipFill>
          <a:blip r:embed="rId4"/>
          <a:srcRect l="6933"/>
          <a:stretch>
            <a:fillRect/>
          </a:stretch>
        </p:blipFill>
        <p:spPr bwMode="auto">
          <a:xfrm>
            <a:off x="1" y="2928934"/>
            <a:ext cx="5572132" cy="3929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D:\Desktop\фото\scanlite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643314"/>
            <a:ext cx="4080625" cy="2935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87154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Интерактивные обучающие приложения</a:t>
            </a:r>
          </a:p>
        </p:txBody>
      </p:sp>
      <p:pic>
        <p:nvPicPr>
          <p:cNvPr id="4098" name="Picture 2" descr="D:\Desktop\25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00504"/>
            <a:ext cx="9143999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D:\Desktop\learnis-site.png"/>
          <p:cNvPicPr>
            <a:picLocks noChangeAspect="1" noChangeArrowheads="1"/>
          </p:cNvPicPr>
          <p:nvPr/>
        </p:nvPicPr>
        <p:blipFill>
          <a:blip r:embed="rId4"/>
          <a:srcRect l="6849"/>
          <a:stretch>
            <a:fillRect/>
          </a:stretch>
        </p:blipFill>
        <p:spPr bwMode="auto">
          <a:xfrm>
            <a:off x="4286248" y="714356"/>
            <a:ext cx="485775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714356"/>
            <a:ext cx="4281246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1674870688_top-fon-com-p-foni-dlya-ekologicheskikh-prezentatsii-kra-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Цифровые данные  и учебники</a:t>
            </a:r>
          </a:p>
        </p:txBody>
      </p:sp>
      <p:pic>
        <p:nvPicPr>
          <p:cNvPr id="5122" name="Picture 2" descr="D:\Desktop\1675224049_top-fon-com-p-kartinki-dlya-prezentatsii-ekologiya-bez-f-7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71480"/>
            <a:ext cx="6357982" cy="37515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429132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1.Федеральная служба по гидрометеорологии и мониторингу окружающей среды (Росгидромет):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www.meteorf.ru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2.Фонд "Экология и право":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www.ecopravo.ru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Информационный портал "Экология России":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www.ecorussia.info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3.Российское экологическое образование: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www.ecolearning.ru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Этот ресурс предлагает обучающие материалы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онлайн-курсы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экологии.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4.Экологическая организация "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Greenpeace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России":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www.greenpeace.org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russia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Сайт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Greenpeace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России с информацией о экологических кампаниях и проблемах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362</Words>
  <PresentationFormat>Экран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Hitech</cp:lastModifiedBy>
  <cp:revision>27</cp:revision>
  <dcterms:modified xsi:type="dcterms:W3CDTF">2023-09-26T19:51:22Z</dcterms:modified>
</cp:coreProperties>
</file>