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8" r:id="rId4"/>
    <p:sldId id="279" r:id="rId5"/>
    <p:sldId id="258" r:id="rId6"/>
    <p:sldId id="259" r:id="rId7"/>
    <p:sldId id="293" r:id="rId8"/>
    <p:sldId id="289" r:id="rId9"/>
    <p:sldId id="291" r:id="rId10"/>
    <p:sldId id="260" r:id="rId11"/>
    <p:sldId id="292" r:id="rId12"/>
    <p:sldId id="29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4AD64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7" d="100"/>
          <a:sy n="67" d="100"/>
        </p:scale>
        <p:origin x="-606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 algn="ctr">
              <a:defRPr/>
            </a:pPr>
            <a:r>
              <a:rPr lang="ru-RU" dirty="0" smtClean="0"/>
              <a:t>Добавляете в</a:t>
            </a:r>
            <a:r>
              <a:rPr lang="ru-RU" baseline="0" dirty="0" smtClean="0"/>
              <a:t> корм    «Несушку»?         </a:t>
            </a:r>
            <a:endParaRPr lang="ru-RU" dirty="0"/>
          </a:p>
        </c:rich>
      </c:tx>
      <c:layout>
        <c:manualLayout>
          <c:xMode val="edge"/>
          <c:yMode val="edge"/>
          <c:x val="3.2385389326334252E-2"/>
          <c:y val="1.3333296004770579E-2"/>
        </c:manualLayout>
      </c:layout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2"/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</c:v>
                </c:pt>
                <c:pt idx="1">
                  <c:v>3</c:v>
                </c:pt>
              </c:numCache>
            </c:numRef>
          </c:val>
        </c:ser>
        <c:dLbls>
          <c:showPercent val="1"/>
        </c:dLbls>
      </c:pie3DChart>
    </c:plotArea>
    <c:legend>
      <c:legendPos val="t"/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0.19090363090939952"/>
          <c:y val="0.91518756812236191"/>
          <c:w val="0.33690330234899635"/>
          <c:h val="8.3630892925524114E-2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 algn="ctr">
              <a:defRPr/>
            </a:pPr>
            <a:r>
              <a:rPr lang="ru-RU" baseline="0" dirty="0" smtClean="0"/>
              <a:t>У вас зимой несутся куры?        </a:t>
            </a:r>
            <a:endParaRPr lang="ru-RU" dirty="0"/>
          </a:p>
        </c:rich>
      </c:tx>
      <c:layout>
        <c:manualLayout>
          <c:xMode val="edge"/>
          <c:yMode val="edge"/>
          <c:x val="3.2385389326334196E-2"/>
          <c:y val="1.3333296004770578E-2"/>
        </c:manualLayout>
      </c:layout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9"/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</c:v>
                </c:pt>
                <c:pt idx="1">
                  <c:v>4</c:v>
                </c:pt>
              </c:numCache>
            </c:numRef>
          </c:val>
        </c:ser>
        <c:dLbls>
          <c:showPercent val="1"/>
        </c:dLbls>
      </c:pie3DChart>
    </c:plotArea>
    <c:legend>
      <c:legendPos val="t"/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0.19090363090939921"/>
          <c:y val="0.91518756812236146"/>
          <c:w val="0.34314225239249552"/>
          <c:h val="8.3630892925524072E-2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первая группа(опытная)</c:v>
                </c:pt>
              </c:strCache>
            </c:strRef>
          </c:tx>
          <c:marker>
            <c:symbol val="none"/>
          </c:marker>
          <c:cat>
            <c:strRef>
              <c:f>Лист1!$A$2:$A$30</c:f>
              <c:strCache>
                <c:ptCount val="29"/>
                <c:pt idx="0">
                  <c:v>1 день</c:v>
                </c:pt>
                <c:pt idx="7">
                  <c:v>8 день</c:v>
                </c:pt>
                <c:pt idx="14">
                  <c:v>15 день</c:v>
                </c:pt>
                <c:pt idx="21">
                  <c:v>22 день</c:v>
                </c:pt>
                <c:pt idx="28">
                  <c:v>29 день</c:v>
                </c:pt>
              </c:strCache>
            </c:strRef>
          </c:cat>
          <c:val>
            <c:numRef>
              <c:f>Лист1!$B$2:$B$30</c:f>
              <c:numCache>
                <c:formatCode>General</c:formatCode>
                <c:ptCount val="2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</c:v>
                </c:pt>
                <c:pt idx="5">
                  <c:v>2</c:v>
                </c:pt>
                <c:pt idx="6">
                  <c:v>2</c:v>
                </c:pt>
                <c:pt idx="7">
                  <c:v>3</c:v>
                </c:pt>
                <c:pt idx="8">
                  <c:v>2</c:v>
                </c:pt>
                <c:pt idx="9">
                  <c:v>3</c:v>
                </c:pt>
                <c:pt idx="10">
                  <c:v>5</c:v>
                </c:pt>
                <c:pt idx="11">
                  <c:v>4</c:v>
                </c:pt>
                <c:pt idx="12">
                  <c:v>3</c:v>
                </c:pt>
                <c:pt idx="13">
                  <c:v>5</c:v>
                </c:pt>
                <c:pt idx="14">
                  <c:v>4</c:v>
                </c:pt>
                <c:pt idx="15">
                  <c:v>5</c:v>
                </c:pt>
                <c:pt idx="16">
                  <c:v>4</c:v>
                </c:pt>
                <c:pt idx="17">
                  <c:v>5</c:v>
                </c:pt>
                <c:pt idx="18">
                  <c:v>4</c:v>
                </c:pt>
                <c:pt idx="19">
                  <c:v>4</c:v>
                </c:pt>
                <c:pt idx="20">
                  <c:v>5</c:v>
                </c:pt>
                <c:pt idx="21">
                  <c:v>4</c:v>
                </c:pt>
                <c:pt idx="22">
                  <c:v>5</c:v>
                </c:pt>
                <c:pt idx="23">
                  <c:v>4</c:v>
                </c:pt>
                <c:pt idx="24">
                  <c:v>4</c:v>
                </c:pt>
                <c:pt idx="25">
                  <c:v>5</c:v>
                </c:pt>
                <c:pt idx="26">
                  <c:v>4</c:v>
                </c:pt>
                <c:pt idx="27">
                  <c:v>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вторая группа</c:v>
                </c:pt>
              </c:strCache>
            </c:strRef>
          </c:tx>
          <c:marker>
            <c:symbol val="none"/>
          </c:marker>
          <c:cat>
            <c:strRef>
              <c:f>Лист1!$A$2:$A$30</c:f>
              <c:strCache>
                <c:ptCount val="29"/>
                <c:pt idx="0">
                  <c:v>1 день</c:v>
                </c:pt>
                <c:pt idx="7">
                  <c:v>8 день</c:v>
                </c:pt>
                <c:pt idx="14">
                  <c:v>15 день</c:v>
                </c:pt>
                <c:pt idx="21">
                  <c:v>22 день</c:v>
                </c:pt>
                <c:pt idx="28">
                  <c:v>29 день</c:v>
                </c:pt>
              </c:strCache>
            </c:strRef>
          </c:cat>
          <c:val>
            <c:numRef>
              <c:f>Лист1!$C$2:$C$30</c:f>
              <c:numCache>
                <c:formatCode>General</c:formatCode>
                <c:ptCount val="2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1</c:v>
                </c:pt>
                <c:pt idx="7">
                  <c:v>0</c:v>
                </c:pt>
                <c:pt idx="8">
                  <c:v>1</c:v>
                </c:pt>
                <c:pt idx="9">
                  <c:v>1</c:v>
                </c:pt>
                <c:pt idx="10">
                  <c:v>0</c:v>
                </c:pt>
                <c:pt idx="11">
                  <c:v>0</c:v>
                </c:pt>
                <c:pt idx="12">
                  <c:v>1</c:v>
                </c:pt>
                <c:pt idx="13">
                  <c:v>0</c:v>
                </c:pt>
                <c:pt idx="14">
                  <c:v>0</c:v>
                </c:pt>
                <c:pt idx="15">
                  <c:v>1</c:v>
                </c:pt>
                <c:pt idx="16">
                  <c:v>1</c:v>
                </c:pt>
                <c:pt idx="17">
                  <c:v>0</c:v>
                </c:pt>
                <c:pt idx="18">
                  <c:v>1</c:v>
                </c:pt>
                <c:pt idx="19">
                  <c:v>1</c:v>
                </c:pt>
                <c:pt idx="20">
                  <c:v>2</c:v>
                </c:pt>
                <c:pt idx="21">
                  <c:v>1</c:v>
                </c:pt>
                <c:pt idx="22">
                  <c:v>3</c:v>
                </c:pt>
                <c:pt idx="23">
                  <c:v>2</c:v>
                </c:pt>
                <c:pt idx="24">
                  <c:v>2</c:v>
                </c:pt>
                <c:pt idx="25">
                  <c:v>3</c:v>
                </c:pt>
                <c:pt idx="26">
                  <c:v>3</c:v>
                </c:pt>
                <c:pt idx="27">
                  <c:v>4</c:v>
                </c:pt>
              </c:numCache>
            </c:numRef>
          </c:val>
        </c:ser>
        <c:marker val="1"/>
        <c:axId val="77281920"/>
        <c:axId val="71123328"/>
      </c:lineChart>
      <c:catAx>
        <c:axId val="77281920"/>
        <c:scaling>
          <c:orientation val="minMax"/>
        </c:scaling>
        <c:axPos val="b"/>
        <c:numFmt formatCode="General" sourceLinked="1"/>
        <c:tickLblPos val="nextTo"/>
        <c:crossAx val="71123328"/>
        <c:crosses val="autoZero"/>
        <c:auto val="1"/>
        <c:lblAlgn val="ctr"/>
        <c:lblOffset val="100"/>
      </c:catAx>
      <c:valAx>
        <c:axId val="71123328"/>
        <c:scaling>
          <c:orientation val="minMax"/>
        </c:scaling>
        <c:axPos val="l"/>
        <c:majorGridlines/>
        <c:numFmt formatCode="General" sourceLinked="1"/>
        <c:tickLblPos val="nextTo"/>
        <c:crossAx val="77281920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E743-7B67-43D8-98EE-CF0E6064CCF5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D0207-6598-4415-959B-D90A0B9F40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E743-7B67-43D8-98EE-CF0E6064CCF5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D0207-6598-4415-959B-D90A0B9F40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E743-7B67-43D8-98EE-CF0E6064CCF5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D0207-6598-4415-959B-D90A0B9F40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E743-7B67-43D8-98EE-CF0E6064CCF5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D0207-6598-4415-959B-D90A0B9F40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E743-7B67-43D8-98EE-CF0E6064CCF5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D0207-6598-4415-959B-D90A0B9F40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E743-7B67-43D8-98EE-CF0E6064CCF5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D0207-6598-4415-959B-D90A0B9F40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E743-7B67-43D8-98EE-CF0E6064CCF5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D0207-6598-4415-959B-D90A0B9F40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E743-7B67-43D8-98EE-CF0E6064CCF5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D0207-6598-4415-959B-D90A0B9F40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E743-7B67-43D8-98EE-CF0E6064CCF5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D0207-6598-4415-959B-D90A0B9F40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E743-7B67-43D8-98EE-CF0E6064CCF5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D0207-6598-4415-959B-D90A0B9F40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AE743-7B67-43D8-98EE-CF0E6064CCF5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D0207-6598-4415-959B-D90A0B9F40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4AE743-7B67-43D8-98EE-CF0E6064CCF5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ED0207-6598-4415-959B-D90A0B9F407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go.mail.ru/frame.html?imgurl=http://www.prifoto.ru/image/gallery/12728/211007-17.jpg&amp;pageurl=http://www.prifoto.ru/gallery_one/2995.htm&amp;id=46400518&amp;iid=4&amp;imgwidth=580&amp;imgheight=546&amp;imgsize=109091&amp;images_links=b" TargetMode="Externa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5536" y="620688"/>
            <a:ext cx="82022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Исследовательская работа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484784"/>
            <a:ext cx="835824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«Влияние кормовых добавок на яйценоскость кур зимой»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4048" y="4357694"/>
            <a:ext cx="38884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i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Работу выполнил:</a:t>
            </a:r>
          </a:p>
          <a:p>
            <a:pPr algn="ctr"/>
            <a:r>
              <a:rPr lang="ru-RU" sz="3200" b="1" i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Ученик </a:t>
            </a:r>
            <a:r>
              <a:rPr lang="ru-RU" sz="3200" b="1" i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 </a:t>
            </a:r>
            <a:r>
              <a:rPr lang="ru-RU" sz="3200" b="1" i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класса</a:t>
            </a:r>
          </a:p>
          <a:p>
            <a:pPr algn="ctr"/>
            <a:r>
              <a:rPr lang="ru-RU" sz="3200" b="1" i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Заболотин</a:t>
            </a:r>
            <a:r>
              <a:rPr lang="ru-RU" sz="3200" b="1" i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Антон</a:t>
            </a:r>
            <a:endParaRPr lang="ru-RU" sz="3200" b="1" i="1" cap="none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35696" y="260648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МБОУ </a:t>
            </a:r>
            <a:r>
              <a:rPr lang="ru-RU" sz="2800" b="1" dirty="0" err="1" smtClean="0"/>
              <a:t>Мурзицкая</a:t>
            </a:r>
            <a:r>
              <a:rPr lang="ru-RU" sz="2800" b="1" dirty="0" smtClean="0"/>
              <a:t> средняя школа</a:t>
            </a:r>
            <a:endParaRPr lang="ru-RU" sz="2000" b="1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4214818"/>
            <a:ext cx="342902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/>
        </p:nvGraphicFramePr>
        <p:xfrm>
          <a:off x="428596" y="2214554"/>
          <a:ext cx="8358246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000100" y="642918"/>
            <a:ext cx="707745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2"/>
                </a:solidFill>
              </a:rPr>
              <a:t>Результаты эксперимента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Выводы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142985"/>
            <a:ext cx="8258204" cy="107157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tx2"/>
                </a:solidFill>
              </a:rPr>
              <a:t>Кормовая добавка «Несушка» повышает яйценоскость кур</a:t>
            </a:r>
            <a:endParaRPr lang="ru-RU" b="1" dirty="0">
              <a:solidFill>
                <a:schemeClr val="tx2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643446"/>
            <a:ext cx="3000396" cy="2000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3098418" y="3616698"/>
            <a:ext cx="3268885" cy="2179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82" y="2500306"/>
            <a:ext cx="3000564" cy="200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2198" y="4572008"/>
            <a:ext cx="2762301" cy="2071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 descr="G:\фото антон\IMG_640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00760" y="2357430"/>
            <a:ext cx="2893435" cy="1928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Результат эксперимента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Picture 2" descr="G:\DCIM\168___03\IMG_644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747988" y="1966732"/>
            <a:ext cx="5572140" cy="421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169277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000" b="1" u="sng" cap="none" spc="50" dirty="0" smtClean="0">
                <a:ln w="1143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Цель работы:</a:t>
            </a:r>
            <a:r>
              <a:rPr lang="ru-RU" sz="5000" dirty="0" smtClean="0"/>
              <a:t> </a:t>
            </a:r>
          </a:p>
          <a:p>
            <a:pPr algn="just"/>
            <a:r>
              <a:rPr lang="ru-RU" sz="5400" b="1" i="1" cap="none" spc="50" dirty="0" smtClean="0">
                <a:ln w="1143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i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b="1" i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14282" y="2714620"/>
            <a:ext cx="932452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u="sng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Задачи: </a:t>
            </a:r>
            <a:endParaRPr lang="ru-RU" sz="4000" dirty="0" smtClean="0"/>
          </a:p>
          <a:p>
            <a:endParaRPr lang="ru-RU" sz="3200" b="1" i="1" u="sng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ea typeface="Meiryo UI" pitchFamily="34" charset="-128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928670"/>
            <a:ext cx="850112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Повысить яйценоскость кур зимой, используя  кормовую добавку «Несушку»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ru-RU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214282" y="3857628"/>
            <a:ext cx="8929718" cy="2354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Изучить литературу о домашних курах.</a:t>
            </a:r>
          </a:p>
          <a:p>
            <a:pPr lvl="0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Наблюдать за  содержанием кур в домашних условиях.</a:t>
            </a:r>
          </a:p>
          <a:p>
            <a:pPr lvl="0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Провести опрос соседей.</a:t>
            </a:r>
          </a:p>
          <a:p>
            <a:pPr lvl="0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Доказать  влияние «Несушки» в ходе эксперимента.</a:t>
            </a:r>
          </a:p>
          <a:p>
            <a:pPr lvl="0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Сделать выводы по работе.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85728"/>
            <a:ext cx="8786874" cy="3100433"/>
          </a:xfrm>
        </p:spPr>
        <p:txBody>
          <a:bodyPr>
            <a:normAutofit/>
          </a:bodyPr>
          <a:lstStyle/>
          <a:p>
            <a:r>
              <a:rPr lang="ru-RU" sz="5300" b="1" dirty="0" smtClean="0">
                <a:solidFill>
                  <a:schemeClr val="accent2"/>
                </a:solidFill>
              </a:rPr>
              <a:t>Гипотеза: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Если добавлять в корм «Несушку», 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то куры будут зимой нести яйца.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 flipH="1" flipV="1">
            <a:off x="4714876" y="3214686"/>
            <a:ext cx="4250562" cy="2833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214686"/>
            <a:ext cx="4286278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+mn-lt"/>
              </a:rPr>
              <a:t>Изучение литературы</a:t>
            </a:r>
            <a:endParaRPr lang="ru-RU" sz="4000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04" y="2857496"/>
            <a:ext cx="3619526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 descr="F:\DCIM\101MSDCF\DSC089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89" y="2857496"/>
            <a:ext cx="3619525" cy="271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3643306" y="5000636"/>
            <a:ext cx="2000264" cy="1414466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214290"/>
            <a:ext cx="84296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Породы кур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Рисунок 5" descr="русские белые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928670"/>
            <a:ext cx="2124075" cy="233362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 flipH="1">
            <a:off x="642910" y="3500438"/>
            <a:ext cx="15259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Леггорн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9" name="Рисунок 8" descr="курица леггорн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1643050"/>
            <a:ext cx="2514600" cy="1914525"/>
          </a:xfrm>
          <a:prstGeom prst="rect">
            <a:avLst/>
          </a:prstGeom>
          <a:noFill/>
        </p:spPr>
      </p:pic>
      <p:pic>
        <p:nvPicPr>
          <p:cNvPr id="10" name="Рисунок 9" descr="i?id=44724623&amp;tov=2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64" y="1071546"/>
            <a:ext cx="2124075" cy="2214578"/>
          </a:xfrm>
          <a:prstGeom prst="rect">
            <a:avLst/>
          </a:prstGeom>
          <a:noFill/>
        </p:spPr>
      </p:pic>
      <p:pic>
        <p:nvPicPr>
          <p:cNvPr id="11" name="Рисунок 10" descr="C:\Users\gjkmpjdfntkm\Desktop\антон\737749_1.jpe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0" y="4000504"/>
            <a:ext cx="2357454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3357554" y="3714752"/>
            <a:ext cx="20588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Белая русская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43636" y="3500438"/>
            <a:ext cx="27835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Черная московская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357290" y="6143644"/>
            <a:ext cx="19525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Ломан Браун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429388" y="6215082"/>
            <a:ext cx="16267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Пеструшка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6" name="Picture 12" descr="i?id=46400518&amp;tov=4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29322" y="4000504"/>
            <a:ext cx="2323855" cy="2079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3714744" y="5286388"/>
            <a:ext cx="1857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Рекорд - 370 яиц за год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9" name="Стрелка вниз 18"/>
          <p:cNvSpPr/>
          <p:nvPr/>
        </p:nvSpPr>
        <p:spPr>
          <a:xfrm rot="7387894">
            <a:off x="3751813" y="4370378"/>
            <a:ext cx="316569" cy="843795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643042" y="428604"/>
            <a:ext cx="643214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Чтобы куры неслись зимой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0034" y="1928802"/>
            <a:ext cx="1771656" cy="135732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Свет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571868" y="1142984"/>
            <a:ext cx="1771656" cy="135732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Тепло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858016" y="1857364"/>
            <a:ext cx="1771656" cy="135732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</a:rPr>
              <a:t>Питание</a:t>
            </a:r>
            <a:endParaRPr lang="ru-RU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2571744"/>
            <a:ext cx="1857388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429000"/>
            <a:ext cx="3000396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3357562"/>
            <a:ext cx="3071802" cy="2047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Скругленный прямоугольник 8"/>
          <p:cNvSpPr/>
          <p:nvPr/>
        </p:nvSpPr>
        <p:spPr>
          <a:xfrm>
            <a:off x="785754" y="5643578"/>
            <a:ext cx="8358246" cy="121442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    Кормовые добавки   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6512" y="5732852"/>
            <a:ext cx="1500198" cy="1125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14546" y="642918"/>
            <a:ext cx="471680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Опрос соседей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I:\20200307_1702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4776023" y="2288873"/>
            <a:ext cx="4128458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I:\20200307_1701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98326" y="2286050"/>
            <a:ext cx="4105872" cy="3079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accent2"/>
                </a:solidFill>
              </a:rPr>
              <a:t>Результаты опроса</a:t>
            </a:r>
            <a:endParaRPr lang="ru-RU" sz="5400" b="1" dirty="0">
              <a:solidFill>
                <a:schemeClr val="accent2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1714488"/>
          <a:ext cx="3786214" cy="42148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Содержимое 3"/>
          <p:cNvGraphicFramePr>
            <a:graphicFrameLocks/>
          </p:cNvGraphicFramePr>
          <p:nvPr/>
        </p:nvGraphicFramePr>
        <p:xfrm>
          <a:off x="4786314" y="1643050"/>
          <a:ext cx="3786214" cy="4286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14678" y="428604"/>
            <a:ext cx="31186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Эксперимент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4190982"/>
            <a:ext cx="4000528" cy="2667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28406">
            <a:off x="179209" y="1364166"/>
            <a:ext cx="3429025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875968">
            <a:off x="5414607" y="1473832"/>
            <a:ext cx="3405058" cy="2270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трелка вверх 5"/>
          <p:cNvSpPr/>
          <p:nvPr/>
        </p:nvSpPr>
        <p:spPr>
          <a:xfrm rot="13592160">
            <a:off x="3156958" y="994208"/>
            <a:ext cx="296005" cy="726179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верх 7"/>
          <p:cNvSpPr/>
          <p:nvPr/>
        </p:nvSpPr>
        <p:spPr>
          <a:xfrm rot="8264887">
            <a:off x="6151168" y="997195"/>
            <a:ext cx="283362" cy="75577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4190980"/>
            <a:ext cx="4000528" cy="2667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1174</TotalTime>
  <Words>132</Words>
  <Application>Microsoft Office PowerPoint</Application>
  <PresentationFormat>Экран (4:3)</PresentationFormat>
  <Paragraphs>38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Гипотеза:  Если добавлять в корм «Несушку»,  то куры будут зимой нести яйца. </vt:lpstr>
      <vt:lpstr>Изучение литературы</vt:lpstr>
      <vt:lpstr>Слайд 5</vt:lpstr>
      <vt:lpstr>Слайд 6</vt:lpstr>
      <vt:lpstr>Слайд 7</vt:lpstr>
      <vt:lpstr>Результаты опроса</vt:lpstr>
      <vt:lpstr>Слайд 9</vt:lpstr>
      <vt:lpstr>Слайд 10</vt:lpstr>
      <vt:lpstr>Выводы</vt:lpstr>
      <vt:lpstr>Результат эксперимента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KompMaster</dc:creator>
  <cp:lastModifiedBy>Галина Александровна</cp:lastModifiedBy>
  <cp:revision>101</cp:revision>
  <dcterms:created xsi:type="dcterms:W3CDTF">2016-02-09T07:42:54Z</dcterms:created>
  <dcterms:modified xsi:type="dcterms:W3CDTF">2021-02-03T07:51:16Z</dcterms:modified>
</cp:coreProperties>
</file>