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1" r:id="rId3"/>
    <p:sldId id="272" r:id="rId4"/>
    <p:sldId id="298" r:id="rId5"/>
    <p:sldId id="299" r:id="rId6"/>
    <p:sldId id="300" r:id="rId7"/>
    <p:sldId id="257" r:id="rId8"/>
    <p:sldId id="280" r:id="rId9"/>
    <p:sldId id="260" r:id="rId10"/>
    <p:sldId id="279" r:id="rId11"/>
    <p:sldId id="282" r:id="rId12"/>
    <p:sldId id="283" r:id="rId13"/>
    <p:sldId id="281" r:id="rId14"/>
    <p:sldId id="284" r:id="rId15"/>
    <p:sldId id="262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74" r:id="rId30"/>
    <p:sldId id="27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66CCFF"/>
    <a:srgbClr val="6FED8D"/>
    <a:srgbClr val="B0DD7F"/>
    <a:srgbClr val="895D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380" autoAdjust="0"/>
  </p:normalViewPr>
  <p:slideViewPr>
    <p:cSldViewPr>
      <p:cViewPr varScale="1">
        <p:scale>
          <a:sx n="57" d="100"/>
          <a:sy n="57" d="100"/>
        </p:scale>
        <p:origin x="105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7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55E38C2-B117-4B1A-82EF-1FCE20C329F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EFC1BB-094A-4FFA-878D-26E24F723D43}">
      <dgm:prSet phldrT="[Текст]"/>
      <dgm:spPr/>
      <dgm:t>
        <a:bodyPr/>
        <a:lstStyle/>
        <a:p>
          <a:r>
            <a:rPr lang="ru-RU" b="1" dirty="0" smtClean="0"/>
            <a:t>1</a:t>
          </a:r>
          <a:endParaRPr lang="ru-RU" b="1" dirty="0"/>
        </a:p>
      </dgm:t>
    </dgm:pt>
    <dgm:pt modelId="{2EA9009A-1E75-4986-969C-B90F6CBA5D6E}" type="parTrans" cxnId="{C409F300-5331-41FB-B6ED-272088B3D102}">
      <dgm:prSet/>
      <dgm:spPr/>
      <dgm:t>
        <a:bodyPr/>
        <a:lstStyle/>
        <a:p>
          <a:endParaRPr lang="ru-RU"/>
        </a:p>
      </dgm:t>
    </dgm:pt>
    <dgm:pt modelId="{DC53B43B-4558-4E69-BF53-9A3966C182C2}" type="sibTrans" cxnId="{C409F300-5331-41FB-B6ED-272088B3D102}">
      <dgm:prSet/>
      <dgm:spPr/>
      <dgm:t>
        <a:bodyPr/>
        <a:lstStyle/>
        <a:p>
          <a:endParaRPr lang="ru-RU"/>
        </a:p>
      </dgm:t>
    </dgm:pt>
    <dgm:pt modelId="{994DF295-E7AB-4770-9E58-780AC83E72AD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Образовательная.</a:t>
          </a:r>
          <a:r>
            <a:rPr lang="ru-RU" sz="3000" dirty="0" smtClean="0"/>
            <a:t> </a:t>
          </a:r>
          <a:r>
            <a:rPr lang="ru-RU" sz="2800" b="0" i="0" dirty="0" smtClean="0"/>
            <a:t>Систематизировать теоретические и практические знания.</a:t>
          </a:r>
          <a:endParaRPr lang="ru-RU" sz="3000" dirty="0"/>
        </a:p>
      </dgm:t>
    </dgm:pt>
    <dgm:pt modelId="{5745B243-656C-4D0B-8D13-8CB8A2B7D46C}" type="parTrans" cxnId="{6AAF85BA-C13F-4BE8-B481-D4A61B81A5C8}">
      <dgm:prSet/>
      <dgm:spPr/>
      <dgm:t>
        <a:bodyPr/>
        <a:lstStyle/>
        <a:p>
          <a:endParaRPr lang="ru-RU"/>
        </a:p>
      </dgm:t>
    </dgm:pt>
    <dgm:pt modelId="{1178F7FB-88A5-446C-B408-E0CDFEB3DA8B}" type="sibTrans" cxnId="{6AAF85BA-C13F-4BE8-B481-D4A61B81A5C8}">
      <dgm:prSet/>
      <dgm:spPr/>
      <dgm:t>
        <a:bodyPr/>
        <a:lstStyle/>
        <a:p>
          <a:endParaRPr lang="ru-RU"/>
        </a:p>
      </dgm:t>
    </dgm:pt>
    <dgm:pt modelId="{B999B934-C7E5-47A6-B0EC-EC2C68179004}">
      <dgm:prSet phldrT="[Текст]"/>
      <dgm:spPr/>
      <dgm:t>
        <a:bodyPr/>
        <a:lstStyle/>
        <a:p>
          <a:r>
            <a:rPr lang="ru-RU" b="1" dirty="0" smtClean="0"/>
            <a:t>2</a:t>
          </a:r>
          <a:endParaRPr lang="ru-RU" b="1" dirty="0"/>
        </a:p>
      </dgm:t>
    </dgm:pt>
    <dgm:pt modelId="{6EB650A0-1BA9-47BF-86F3-8008CEC897A0}" type="parTrans" cxnId="{133B6520-1777-4270-B6A6-7A354CBEC732}">
      <dgm:prSet/>
      <dgm:spPr/>
      <dgm:t>
        <a:bodyPr/>
        <a:lstStyle/>
        <a:p>
          <a:endParaRPr lang="ru-RU"/>
        </a:p>
      </dgm:t>
    </dgm:pt>
    <dgm:pt modelId="{9833CC54-4905-4B21-8530-1FF65A0D83FA}" type="sibTrans" cxnId="{133B6520-1777-4270-B6A6-7A354CBEC732}">
      <dgm:prSet/>
      <dgm:spPr/>
      <dgm:t>
        <a:bodyPr/>
        <a:lstStyle/>
        <a:p>
          <a:endParaRPr lang="ru-RU"/>
        </a:p>
      </dgm:t>
    </dgm:pt>
    <dgm:pt modelId="{FC7ECB05-09CF-4615-808B-906479D211DE}">
      <dgm:prSet phldrT="[Текст]" custT="1"/>
      <dgm:spPr/>
      <dgm:t>
        <a:bodyPr/>
        <a:lstStyle/>
        <a:p>
          <a:r>
            <a:rPr lang="ru-RU" sz="2800" b="1" dirty="0" smtClean="0">
              <a:latin typeface="Times New Roman" pitchFamily="18" charset="0"/>
              <a:cs typeface="Times New Roman" pitchFamily="18" charset="0"/>
            </a:rPr>
            <a:t>Развивающая.</a:t>
          </a:r>
          <a:r>
            <a:rPr lang="ru-RU" sz="2400" dirty="0" smtClean="0"/>
            <a:t> </a:t>
          </a:r>
          <a:r>
            <a:rPr lang="ru-RU" sz="2800" b="0" i="0" dirty="0" smtClean="0"/>
            <a:t>Актуализировать знания в рамках междисциплинарных связей.</a:t>
          </a:r>
          <a:endParaRPr lang="ru-RU" sz="2400" dirty="0"/>
        </a:p>
      </dgm:t>
    </dgm:pt>
    <dgm:pt modelId="{32807618-4613-4BB2-B358-7AA2E34211D5}" type="parTrans" cxnId="{84C1EBB6-134B-44FD-A00F-429C577068F7}">
      <dgm:prSet/>
      <dgm:spPr/>
      <dgm:t>
        <a:bodyPr/>
        <a:lstStyle/>
        <a:p>
          <a:endParaRPr lang="ru-RU"/>
        </a:p>
      </dgm:t>
    </dgm:pt>
    <dgm:pt modelId="{8D98EA58-D64C-43BC-8A09-DFCB44887C51}" type="sibTrans" cxnId="{84C1EBB6-134B-44FD-A00F-429C577068F7}">
      <dgm:prSet/>
      <dgm:spPr/>
      <dgm:t>
        <a:bodyPr/>
        <a:lstStyle/>
        <a:p>
          <a:endParaRPr lang="ru-RU"/>
        </a:p>
      </dgm:t>
    </dgm:pt>
    <dgm:pt modelId="{5B0A5FDD-B675-4EED-82B4-65C27E94617F}">
      <dgm:prSet phldrT="[Текст]"/>
      <dgm:spPr/>
      <dgm:t>
        <a:bodyPr/>
        <a:lstStyle/>
        <a:p>
          <a:r>
            <a:rPr lang="ru-RU" b="1" dirty="0" smtClean="0"/>
            <a:t>3</a:t>
          </a:r>
          <a:endParaRPr lang="ru-RU" b="1" dirty="0"/>
        </a:p>
      </dgm:t>
    </dgm:pt>
    <dgm:pt modelId="{87DDDA01-4A61-453F-ADFE-7F4BD931F3BA}" type="parTrans" cxnId="{711813BD-3D33-4A3D-9D87-1E374A15FF5E}">
      <dgm:prSet/>
      <dgm:spPr/>
      <dgm:t>
        <a:bodyPr/>
        <a:lstStyle/>
        <a:p>
          <a:endParaRPr lang="ru-RU"/>
        </a:p>
      </dgm:t>
    </dgm:pt>
    <dgm:pt modelId="{4EE73580-7C56-447F-B987-CE28FB699A7D}" type="sibTrans" cxnId="{711813BD-3D33-4A3D-9D87-1E374A15FF5E}">
      <dgm:prSet/>
      <dgm:spPr/>
      <dgm:t>
        <a:bodyPr/>
        <a:lstStyle/>
        <a:p>
          <a:endParaRPr lang="ru-RU"/>
        </a:p>
      </dgm:t>
    </dgm:pt>
    <dgm:pt modelId="{18074AF7-4400-477F-82F6-5870899C6CBB}">
      <dgm:prSet phldrT="[Текст]" custT="1"/>
      <dgm:spPr/>
      <dgm:t>
        <a:bodyPr anchor="t"/>
        <a:lstStyle/>
        <a:p>
          <a:r>
            <a:rPr lang="ru-RU" sz="2800" b="1" dirty="0" smtClean="0"/>
            <a:t>Воспитательная.</a:t>
          </a:r>
          <a:r>
            <a:rPr lang="ru-RU" sz="2400" dirty="0" smtClean="0"/>
            <a:t> </a:t>
          </a:r>
          <a:r>
            <a:rPr lang="ru-RU" sz="2400" b="0" i="0" dirty="0" smtClean="0"/>
            <a:t>Повысить профессиональный уровень и стимулировать стремление к самообразованию</a:t>
          </a:r>
          <a:endParaRPr lang="ru-RU" sz="2400" dirty="0"/>
        </a:p>
      </dgm:t>
    </dgm:pt>
    <dgm:pt modelId="{CE4AEA13-3A2A-447E-B133-8BED6C71062B}" type="parTrans" cxnId="{EE4E75C9-1D27-43F4-BB3E-9FBD9A9DC206}">
      <dgm:prSet/>
      <dgm:spPr/>
      <dgm:t>
        <a:bodyPr/>
        <a:lstStyle/>
        <a:p>
          <a:endParaRPr lang="ru-RU"/>
        </a:p>
      </dgm:t>
    </dgm:pt>
    <dgm:pt modelId="{D2C6F725-A52E-44E2-90C5-C8800608802A}" type="sibTrans" cxnId="{EE4E75C9-1D27-43F4-BB3E-9FBD9A9DC206}">
      <dgm:prSet/>
      <dgm:spPr/>
      <dgm:t>
        <a:bodyPr/>
        <a:lstStyle/>
        <a:p>
          <a:endParaRPr lang="ru-RU"/>
        </a:p>
      </dgm:t>
    </dgm:pt>
    <dgm:pt modelId="{7047FD96-91B9-49A4-BCC7-375AD814DA76}" type="pres">
      <dgm:prSet presAssocID="{055E38C2-B117-4B1A-82EF-1FCE20C329F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448BAD-6364-44C9-A7FC-23787954265D}" type="pres">
      <dgm:prSet presAssocID="{D6EFC1BB-094A-4FFA-878D-26E24F723D43}" presName="composite" presStyleCnt="0"/>
      <dgm:spPr/>
    </dgm:pt>
    <dgm:pt modelId="{48125859-787D-4DA8-876C-07D5B4CFCB69}" type="pres">
      <dgm:prSet presAssocID="{D6EFC1BB-094A-4FFA-878D-26E24F723D43}" presName="parentText" presStyleLbl="alignNode1" presStyleIdx="0" presStyleCnt="3" custLinFactNeighborX="2768" custLinFactNeighborY="-101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EFDC9-7B03-42CD-A0C8-F055EE5529A7}" type="pres">
      <dgm:prSet presAssocID="{D6EFC1BB-094A-4FFA-878D-26E24F723D43}" presName="descendantText" presStyleLbl="alignAcc1" presStyleIdx="0" presStyleCnt="3" custScaleY="1333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58687-E175-4D15-9FD8-0787861961C6}" type="pres">
      <dgm:prSet presAssocID="{DC53B43B-4558-4E69-BF53-9A3966C182C2}" presName="sp" presStyleCnt="0"/>
      <dgm:spPr/>
    </dgm:pt>
    <dgm:pt modelId="{4A886E62-183D-4748-AD4A-CE04D8F56D33}" type="pres">
      <dgm:prSet presAssocID="{B999B934-C7E5-47A6-B0EC-EC2C68179004}" presName="composite" presStyleCnt="0"/>
      <dgm:spPr/>
    </dgm:pt>
    <dgm:pt modelId="{F5BACBA6-07E6-432C-B209-F3BDBD37F34E}" type="pres">
      <dgm:prSet presAssocID="{B999B934-C7E5-47A6-B0EC-EC2C68179004}" presName="parentText" presStyleLbl="alignNode1" presStyleIdx="1" presStyleCnt="3" custLinFactNeighborX="-3657" custLinFactNeighborY="-227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84D8E-A69F-408C-9667-E17FE2935E22}" type="pres">
      <dgm:prSet presAssocID="{B999B934-C7E5-47A6-B0EC-EC2C68179004}" presName="descendantText" presStyleLbl="alignAcc1" presStyleIdx="1" presStyleCnt="3" custScaleY="140402" custLinFactNeighborX="-140" custLinFactNeighborY="-14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A7B8FE-FC65-4FD7-A120-7F2020DC32E4}" type="pres">
      <dgm:prSet presAssocID="{9833CC54-4905-4B21-8530-1FF65A0D83FA}" presName="sp" presStyleCnt="0"/>
      <dgm:spPr/>
    </dgm:pt>
    <dgm:pt modelId="{F69091C3-31F6-42AA-B410-A75B4545D1C0}" type="pres">
      <dgm:prSet presAssocID="{5B0A5FDD-B675-4EED-82B4-65C27E94617F}" presName="composite" presStyleCnt="0"/>
      <dgm:spPr/>
    </dgm:pt>
    <dgm:pt modelId="{9E56C247-6D9E-4DEE-A203-68798832749B}" type="pres">
      <dgm:prSet presAssocID="{5B0A5FDD-B675-4EED-82B4-65C27E94617F}" presName="parentText" presStyleLbl="alignNode1" presStyleIdx="2" presStyleCnt="3" custLinFactNeighborX="2768" custLinFactNeighborY="-2613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77CA93-8BD4-404C-B01C-B15E24484EAB}" type="pres">
      <dgm:prSet presAssocID="{5B0A5FDD-B675-4EED-82B4-65C27E94617F}" presName="descendantText" presStyleLbl="alignAcc1" presStyleIdx="2" presStyleCnt="3" custScaleY="139885" custLinFactNeighborX="-140" custLinFactNeighborY="-202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33B6520-1777-4270-B6A6-7A354CBEC732}" srcId="{055E38C2-B117-4B1A-82EF-1FCE20C329FA}" destId="{B999B934-C7E5-47A6-B0EC-EC2C68179004}" srcOrd="1" destOrd="0" parTransId="{6EB650A0-1BA9-47BF-86F3-8008CEC897A0}" sibTransId="{9833CC54-4905-4B21-8530-1FF65A0D83FA}"/>
    <dgm:cxn modelId="{C409F300-5331-41FB-B6ED-272088B3D102}" srcId="{055E38C2-B117-4B1A-82EF-1FCE20C329FA}" destId="{D6EFC1BB-094A-4FFA-878D-26E24F723D43}" srcOrd="0" destOrd="0" parTransId="{2EA9009A-1E75-4986-969C-B90F6CBA5D6E}" sibTransId="{DC53B43B-4558-4E69-BF53-9A3966C182C2}"/>
    <dgm:cxn modelId="{EE4E75C9-1D27-43F4-BB3E-9FBD9A9DC206}" srcId="{5B0A5FDD-B675-4EED-82B4-65C27E94617F}" destId="{18074AF7-4400-477F-82F6-5870899C6CBB}" srcOrd="0" destOrd="0" parTransId="{CE4AEA13-3A2A-447E-B133-8BED6C71062B}" sibTransId="{D2C6F725-A52E-44E2-90C5-C8800608802A}"/>
    <dgm:cxn modelId="{BA1BF39D-21A5-421D-968F-F15E8965C0BD}" type="presOf" srcId="{FC7ECB05-09CF-4615-808B-906479D211DE}" destId="{3BF84D8E-A69F-408C-9667-E17FE2935E22}" srcOrd="0" destOrd="0" presId="urn:microsoft.com/office/officeart/2005/8/layout/chevron2"/>
    <dgm:cxn modelId="{C51FECAD-95CB-4536-B8BE-5841CA7636B4}" type="presOf" srcId="{18074AF7-4400-477F-82F6-5870899C6CBB}" destId="{1477CA93-8BD4-404C-B01C-B15E24484EAB}" srcOrd="0" destOrd="0" presId="urn:microsoft.com/office/officeart/2005/8/layout/chevron2"/>
    <dgm:cxn modelId="{ED1F01D3-F1AB-4761-B08F-BFC12E16B308}" type="presOf" srcId="{5B0A5FDD-B675-4EED-82B4-65C27E94617F}" destId="{9E56C247-6D9E-4DEE-A203-68798832749B}" srcOrd="0" destOrd="0" presId="urn:microsoft.com/office/officeart/2005/8/layout/chevron2"/>
    <dgm:cxn modelId="{4270FC8C-2490-423A-8646-EB248EBAB82E}" type="presOf" srcId="{994DF295-E7AB-4770-9E58-780AC83E72AD}" destId="{DE9EFDC9-7B03-42CD-A0C8-F055EE5529A7}" srcOrd="0" destOrd="0" presId="urn:microsoft.com/office/officeart/2005/8/layout/chevron2"/>
    <dgm:cxn modelId="{84C1EBB6-134B-44FD-A00F-429C577068F7}" srcId="{B999B934-C7E5-47A6-B0EC-EC2C68179004}" destId="{FC7ECB05-09CF-4615-808B-906479D211DE}" srcOrd="0" destOrd="0" parTransId="{32807618-4613-4BB2-B358-7AA2E34211D5}" sibTransId="{8D98EA58-D64C-43BC-8A09-DFCB44887C51}"/>
    <dgm:cxn modelId="{6AAF85BA-C13F-4BE8-B481-D4A61B81A5C8}" srcId="{D6EFC1BB-094A-4FFA-878D-26E24F723D43}" destId="{994DF295-E7AB-4770-9E58-780AC83E72AD}" srcOrd="0" destOrd="0" parTransId="{5745B243-656C-4D0B-8D13-8CB8A2B7D46C}" sibTransId="{1178F7FB-88A5-446C-B408-E0CDFEB3DA8B}"/>
    <dgm:cxn modelId="{711813BD-3D33-4A3D-9D87-1E374A15FF5E}" srcId="{055E38C2-B117-4B1A-82EF-1FCE20C329FA}" destId="{5B0A5FDD-B675-4EED-82B4-65C27E94617F}" srcOrd="2" destOrd="0" parTransId="{87DDDA01-4A61-453F-ADFE-7F4BD931F3BA}" sibTransId="{4EE73580-7C56-447F-B987-CE28FB699A7D}"/>
    <dgm:cxn modelId="{9913C5F3-3B05-475D-8AA0-62F7700B0881}" type="presOf" srcId="{D6EFC1BB-094A-4FFA-878D-26E24F723D43}" destId="{48125859-787D-4DA8-876C-07D5B4CFCB69}" srcOrd="0" destOrd="0" presId="urn:microsoft.com/office/officeart/2005/8/layout/chevron2"/>
    <dgm:cxn modelId="{1D095ED2-24DE-40CA-BAEE-75BC3F4025AA}" type="presOf" srcId="{055E38C2-B117-4B1A-82EF-1FCE20C329FA}" destId="{7047FD96-91B9-49A4-BCC7-375AD814DA76}" srcOrd="0" destOrd="0" presId="urn:microsoft.com/office/officeart/2005/8/layout/chevron2"/>
    <dgm:cxn modelId="{1267D2C2-700A-4F58-BABD-3B667A0FCB17}" type="presOf" srcId="{B999B934-C7E5-47A6-B0EC-EC2C68179004}" destId="{F5BACBA6-07E6-432C-B209-F3BDBD37F34E}" srcOrd="0" destOrd="0" presId="urn:microsoft.com/office/officeart/2005/8/layout/chevron2"/>
    <dgm:cxn modelId="{622C4778-0906-424A-9965-A507E14613D7}" type="presParOf" srcId="{7047FD96-91B9-49A4-BCC7-375AD814DA76}" destId="{D5448BAD-6364-44C9-A7FC-23787954265D}" srcOrd="0" destOrd="0" presId="urn:microsoft.com/office/officeart/2005/8/layout/chevron2"/>
    <dgm:cxn modelId="{09502553-76EB-409C-A872-5B3DA1C8276A}" type="presParOf" srcId="{D5448BAD-6364-44C9-A7FC-23787954265D}" destId="{48125859-787D-4DA8-876C-07D5B4CFCB69}" srcOrd="0" destOrd="0" presId="urn:microsoft.com/office/officeart/2005/8/layout/chevron2"/>
    <dgm:cxn modelId="{B18904B1-EE06-465F-96FC-89E1FECDBDBE}" type="presParOf" srcId="{D5448BAD-6364-44C9-A7FC-23787954265D}" destId="{DE9EFDC9-7B03-42CD-A0C8-F055EE5529A7}" srcOrd="1" destOrd="0" presId="urn:microsoft.com/office/officeart/2005/8/layout/chevron2"/>
    <dgm:cxn modelId="{6544E414-D6C9-40DC-91A5-407B9C081272}" type="presParOf" srcId="{7047FD96-91B9-49A4-BCC7-375AD814DA76}" destId="{74F58687-E175-4D15-9FD8-0787861961C6}" srcOrd="1" destOrd="0" presId="urn:microsoft.com/office/officeart/2005/8/layout/chevron2"/>
    <dgm:cxn modelId="{3E4AB29B-ADEE-4479-9F29-63D688EF956F}" type="presParOf" srcId="{7047FD96-91B9-49A4-BCC7-375AD814DA76}" destId="{4A886E62-183D-4748-AD4A-CE04D8F56D33}" srcOrd="2" destOrd="0" presId="urn:microsoft.com/office/officeart/2005/8/layout/chevron2"/>
    <dgm:cxn modelId="{322B7F0A-8C99-45EE-9A53-BA2BBBC27A6B}" type="presParOf" srcId="{4A886E62-183D-4748-AD4A-CE04D8F56D33}" destId="{F5BACBA6-07E6-432C-B209-F3BDBD37F34E}" srcOrd="0" destOrd="0" presId="urn:microsoft.com/office/officeart/2005/8/layout/chevron2"/>
    <dgm:cxn modelId="{6C53E18A-E03C-48C5-ACC2-EAD977BC3A9E}" type="presParOf" srcId="{4A886E62-183D-4748-AD4A-CE04D8F56D33}" destId="{3BF84D8E-A69F-408C-9667-E17FE2935E22}" srcOrd="1" destOrd="0" presId="urn:microsoft.com/office/officeart/2005/8/layout/chevron2"/>
    <dgm:cxn modelId="{B85C604A-13D8-4F54-BA80-54A183CFC49E}" type="presParOf" srcId="{7047FD96-91B9-49A4-BCC7-375AD814DA76}" destId="{BBA7B8FE-FC65-4FD7-A120-7F2020DC32E4}" srcOrd="3" destOrd="0" presId="urn:microsoft.com/office/officeart/2005/8/layout/chevron2"/>
    <dgm:cxn modelId="{9C835D09-DF01-4F80-BB90-7589B49DCE2C}" type="presParOf" srcId="{7047FD96-91B9-49A4-BCC7-375AD814DA76}" destId="{F69091C3-31F6-42AA-B410-A75B4545D1C0}" srcOrd="4" destOrd="0" presId="urn:microsoft.com/office/officeart/2005/8/layout/chevron2"/>
    <dgm:cxn modelId="{DF1B51D9-76A4-4BE0-8A1A-B5B6DB4D2888}" type="presParOf" srcId="{F69091C3-31F6-42AA-B410-A75B4545D1C0}" destId="{9E56C247-6D9E-4DEE-A203-68798832749B}" srcOrd="0" destOrd="0" presId="urn:microsoft.com/office/officeart/2005/8/layout/chevron2"/>
    <dgm:cxn modelId="{B29047CA-34DD-4859-99E4-1027430FC640}" type="presParOf" srcId="{F69091C3-31F6-42AA-B410-A75B4545D1C0}" destId="{1477CA93-8BD4-404C-B01C-B15E24484EA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82B044-A3FA-4194-A128-0599B872833E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8AA275-0165-4AC5-A86A-6C84E2BCCD51}">
      <dgm:prSet custT="1"/>
      <dgm:spPr/>
      <dgm:t>
        <a:bodyPr anchor="t"/>
        <a:lstStyle/>
        <a:p>
          <a:pPr algn="ctr" rtl="0"/>
          <a:r>
            <a:rPr lang="ru-RU" sz="2400" b="1" i="0" dirty="0" smtClean="0">
              <a:latin typeface="Times New Roman" pitchFamily="18" charset="0"/>
              <a:cs typeface="Times New Roman" pitchFamily="18" charset="0"/>
            </a:rPr>
            <a:t>Основное назначение холодных блюд и закусок – возбуждение аппетита. Красиво оформленные холодные блюда и закуски не только возбуждают аппетит, но и способствуют лучшему пищеварению. 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0376010-2380-4762-AB49-A6C06D8DD872}" type="parTrans" cxnId="{9CAE1BDC-8B85-42B7-A871-4204D125E0E3}">
      <dgm:prSet/>
      <dgm:spPr/>
      <dgm:t>
        <a:bodyPr/>
        <a:lstStyle/>
        <a:p>
          <a:endParaRPr lang="ru-RU"/>
        </a:p>
      </dgm:t>
    </dgm:pt>
    <dgm:pt modelId="{E3C810AD-53B1-4542-9BCC-9922FB502A54}" type="sibTrans" cxnId="{9CAE1BDC-8B85-42B7-A871-4204D125E0E3}">
      <dgm:prSet/>
      <dgm:spPr/>
      <dgm:t>
        <a:bodyPr/>
        <a:lstStyle/>
        <a:p>
          <a:endParaRPr lang="ru-RU"/>
        </a:p>
      </dgm:t>
    </dgm:pt>
    <dgm:pt modelId="{7246396F-9845-4201-8559-505F4766ED6D}" type="pres">
      <dgm:prSet presAssocID="{E682B044-A3FA-4194-A128-0599B872833E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EC4950E-FB13-487B-89D0-EC679DB4DB1A}" type="pres">
      <dgm:prSet presAssocID="{E682B044-A3FA-4194-A128-0599B872833E}" presName="pyramid" presStyleLbl="node1" presStyleIdx="0" presStyleCnt="1" custLinFactNeighborX="16529" custLinFactNeighborY="2469"/>
      <dgm:spPr/>
    </dgm:pt>
    <dgm:pt modelId="{698FB186-E9C7-4695-8632-14D18E9F4B82}" type="pres">
      <dgm:prSet presAssocID="{E682B044-A3FA-4194-A128-0599B872833E}" presName="theList" presStyleCnt="0"/>
      <dgm:spPr/>
    </dgm:pt>
    <dgm:pt modelId="{55663455-0E58-4A19-A9DD-A6E4228EF14D}" type="pres">
      <dgm:prSet presAssocID="{C48AA275-0165-4AC5-A86A-6C84E2BCCD51}" presName="aNode" presStyleLbl="fgAcc1" presStyleIdx="0" presStyleCnt="1" custScaleX="175403" custScaleY="47179" custLinFactY="-5036" custLinFactNeighborX="-2344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1F3429-F1E3-4889-A12A-EDD72C5B236C}" type="pres">
      <dgm:prSet presAssocID="{C48AA275-0165-4AC5-A86A-6C84E2BCCD51}" presName="aSpace" presStyleCnt="0"/>
      <dgm:spPr/>
    </dgm:pt>
  </dgm:ptLst>
  <dgm:cxnLst>
    <dgm:cxn modelId="{F6AE631B-EDE1-47EE-BD0A-9F121C6E0E02}" type="presOf" srcId="{C48AA275-0165-4AC5-A86A-6C84E2BCCD51}" destId="{55663455-0E58-4A19-A9DD-A6E4228EF14D}" srcOrd="0" destOrd="0" presId="urn:microsoft.com/office/officeart/2005/8/layout/pyramid2"/>
    <dgm:cxn modelId="{DA3DCEE2-3033-4671-9150-08ED3610CC1C}" type="presOf" srcId="{E682B044-A3FA-4194-A128-0599B872833E}" destId="{7246396F-9845-4201-8559-505F4766ED6D}" srcOrd="0" destOrd="0" presId="urn:microsoft.com/office/officeart/2005/8/layout/pyramid2"/>
    <dgm:cxn modelId="{9CAE1BDC-8B85-42B7-A871-4204D125E0E3}" srcId="{E682B044-A3FA-4194-A128-0599B872833E}" destId="{C48AA275-0165-4AC5-A86A-6C84E2BCCD51}" srcOrd="0" destOrd="0" parTransId="{C0376010-2380-4762-AB49-A6C06D8DD872}" sibTransId="{E3C810AD-53B1-4542-9BCC-9922FB502A54}"/>
    <dgm:cxn modelId="{1F88D9B6-AB42-4DA6-8D07-9BA117C16360}" type="presParOf" srcId="{7246396F-9845-4201-8559-505F4766ED6D}" destId="{5EC4950E-FB13-487B-89D0-EC679DB4DB1A}" srcOrd="0" destOrd="0" presId="urn:microsoft.com/office/officeart/2005/8/layout/pyramid2"/>
    <dgm:cxn modelId="{8B3F58A8-2435-4F32-B2EE-AC53730FACF7}" type="presParOf" srcId="{7246396F-9845-4201-8559-505F4766ED6D}" destId="{698FB186-E9C7-4695-8632-14D18E9F4B82}" srcOrd="1" destOrd="0" presId="urn:microsoft.com/office/officeart/2005/8/layout/pyramid2"/>
    <dgm:cxn modelId="{CE0A2E64-A6FE-4CD9-B0A3-C0DEB96DC2CB}" type="presParOf" srcId="{698FB186-E9C7-4695-8632-14D18E9F4B82}" destId="{55663455-0E58-4A19-A9DD-A6E4228EF14D}" srcOrd="0" destOrd="0" presId="urn:microsoft.com/office/officeart/2005/8/layout/pyramid2"/>
    <dgm:cxn modelId="{6FFEE9CF-B81E-4638-82B9-074B7C416B6A}" type="presParOf" srcId="{698FB186-E9C7-4695-8632-14D18E9F4B82}" destId="{661F3429-F1E3-4889-A12A-EDD72C5B236C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82B044-A3FA-4194-A128-0599B872833E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8AA275-0165-4AC5-A86A-6C84E2BCCD51}">
      <dgm:prSet custT="1"/>
      <dgm:spPr/>
      <dgm:t>
        <a:bodyPr anchor="t"/>
        <a:lstStyle/>
        <a:p>
          <a:pPr algn="ctr" rtl="0"/>
          <a:r>
            <a:rPr lang="ru-RU" sz="3200" b="1" i="0" dirty="0" smtClean="0">
              <a:latin typeface="Times New Roman" pitchFamily="18" charset="0"/>
              <a:cs typeface="Times New Roman" pitchFamily="18" charset="0"/>
            </a:rPr>
            <a:t>раз­де­ление мно­жес­тва объек­тов на под­мно­жес­тва по сходс­тву или раз­ли­чию с уче­том оп­ре­делен­ных приз­на­ков.</a:t>
          </a:r>
        </a:p>
        <a:p>
          <a:pPr algn="l" rtl="0"/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0376010-2380-4762-AB49-A6C06D8DD872}" type="parTrans" cxnId="{9CAE1BDC-8B85-42B7-A871-4204D125E0E3}">
      <dgm:prSet/>
      <dgm:spPr/>
      <dgm:t>
        <a:bodyPr/>
        <a:lstStyle/>
        <a:p>
          <a:endParaRPr lang="ru-RU"/>
        </a:p>
      </dgm:t>
    </dgm:pt>
    <dgm:pt modelId="{E3C810AD-53B1-4542-9BCC-9922FB502A54}" type="sibTrans" cxnId="{9CAE1BDC-8B85-42B7-A871-4204D125E0E3}">
      <dgm:prSet/>
      <dgm:spPr/>
      <dgm:t>
        <a:bodyPr/>
        <a:lstStyle/>
        <a:p>
          <a:endParaRPr lang="ru-RU"/>
        </a:p>
      </dgm:t>
    </dgm:pt>
    <dgm:pt modelId="{7246396F-9845-4201-8559-505F4766ED6D}" type="pres">
      <dgm:prSet presAssocID="{E682B044-A3FA-4194-A128-0599B872833E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EC4950E-FB13-487B-89D0-EC679DB4DB1A}" type="pres">
      <dgm:prSet presAssocID="{E682B044-A3FA-4194-A128-0599B872833E}" presName="pyramid" presStyleLbl="node1" presStyleIdx="0" presStyleCnt="1" custLinFactNeighborX="16529" custLinFactNeighborY="2469"/>
      <dgm:spPr/>
    </dgm:pt>
    <dgm:pt modelId="{698FB186-E9C7-4695-8632-14D18E9F4B82}" type="pres">
      <dgm:prSet presAssocID="{E682B044-A3FA-4194-A128-0599B872833E}" presName="theList" presStyleCnt="0"/>
      <dgm:spPr/>
    </dgm:pt>
    <dgm:pt modelId="{55663455-0E58-4A19-A9DD-A6E4228EF14D}" type="pres">
      <dgm:prSet presAssocID="{C48AA275-0165-4AC5-A86A-6C84E2BCCD51}" presName="aNode" presStyleLbl="fgAcc1" presStyleIdx="0" presStyleCnt="1" custScaleX="175403" custScaleY="50793" custLinFactY="-9451" custLinFactNeighborX="-2153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1F3429-F1E3-4889-A12A-EDD72C5B236C}" type="pres">
      <dgm:prSet presAssocID="{C48AA275-0165-4AC5-A86A-6C84E2BCCD51}" presName="aSpace" presStyleCnt="0"/>
      <dgm:spPr/>
    </dgm:pt>
  </dgm:ptLst>
  <dgm:cxnLst>
    <dgm:cxn modelId="{E1981F83-854F-4EDE-9665-7BB429BA5C21}" type="presOf" srcId="{C48AA275-0165-4AC5-A86A-6C84E2BCCD51}" destId="{55663455-0E58-4A19-A9DD-A6E4228EF14D}" srcOrd="0" destOrd="0" presId="urn:microsoft.com/office/officeart/2005/8/layout/pyramid2"/>
    <dgm:cxn modelId="{29F71A38-83CB-4EEC-8B43-E98482D3306B}" type="presOf" srcId="{E682B044-A3FA-4194-A128-0599B872833E}" destId="{7246396F-9845-4201-8559-505F4766ED6D}" srcOrd="0" destOrd="0" presId="urn:microsoft.com/office/officeart/2005/8/layout/pyramid2"/>
    <dgm:cxn modelId="{9CAE1BDC-8B85-42B7-A871-4204D125E0E3}" srcId="{E682B044-A3FA-4194-A128-0599B872833E}" destId="{C48AA275-0165-4AC5-A86A-6C84E2BCCD51}" srcOrd="0" destOrd="0" parTransId="{C0376010-2380-4762-AB49-A6C06D8DD872}" sibTransId="{E3C810AD-53B1-4542-9BCC-9922FB502A54}"/>
    <dgm:cxn modelId="{8AD6D93F-BB0E-4DFB-AAFA-E042A919AA7E}" type="presParOf" srcId="{7246396F-9845-4201-8559-505F4766ED6D}" destId="{5EC4950E-FB13-487B-89D0-EC679DB4DB1A}" srcOrd="0" destOrd="0" presId="urn:microsoft.com/office/officeart/2005/8/layout/pyramid2"/>
    <dgm:cxn modelId="{9C58268F-40F0-46BF-8A75-924A7DFEB5CF}" type="presParOf" srcId="{7246396F-9845-4201-8559-505F4766ED6D}" destId="{698FB186-E9C7-4695-8632-14D18E9F4B82}" srcOrd="1" destOrd="0" presId="urn:microsoft.com/office/officeart/2005/8/layout/pyramid2"/>
    <dgm:cxn modelId="{D0F6F341-63ED-4E00-BAA3-08B9F00B3532}" type="presParOf" srcId="{698FB186-E9C7-4695-8632-14D18E9F4B82}" destId="{55663455-0E58-4A19-A9DD-A6E4228EF14D}" srcOrd="0" destOrd="0" presId="urn:microsoft.com/office/officeart/2005/8/layout/pyramid2"/>
    <dgm:cxn modelId="{0DA464B3-C11E-4638-9F4A-4BEF30BEBEED}" type="presParOf" srcId="{698FB186-E9C7-4695-8632-14D18E9F4B82}" destId="{661F3429-F1E3-4889-A12A-EDD72C5B236C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682B044-A3FA-4194-A128-0599B872833E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8AA275-0165-4AC5-A86A-6C84E2BCCD51}">
      <dgm:prSet custT="1"/>
      <dgm:spPr/>
      <dgm:t>
        <a:bodyPr anchor="t"/>
        <a:lstStyle/>
        <a:p>
          <a:pPr algn="ctr" rtl="0"/>
          <a:r>
            <a:rPr lang="ru-RU" sz="2400" b="1" i="0" dirty="0" smtClean="0">
              <a:latin typeface="Times New Roman" pitchFamily="18" charset="0"/>
              <a:cs typeface="Times New Roman" pitchFamily="18" charset="0"/>
            </a:rPr>
            <a:t>В современной кулинарии появились новые виды пищевого сырья и уникальные </a:t>
          </a:r>
          <a:r>
            <a:rPr lang="ru-RU" sz="2400" b="1" i="0" dirty="0" err="1" smtClean="0">
              <a:latin typeface="Times New Roman" pitchFamily="18" charset="0"/>
              <a:cs typeface="Times New Roman" pitchFamily="18" charset="0"/>
            </a:rPr>
            <a:t>биопродукты</a:t>
          </a:r>
          <a:r>
            <a:rPr lang="ru-RU" sz="2400" b="1" i="0" dirty="0" smtClean="0">
              <a:latin typeface="Times New Roman" pitchFamily="18" charset="0"/>
              <a:cs typeface="Times New Roman" pitchFamily="18" charset="0"/>
            </a:rPr>
            <a:t>, иное оборудование и новые технологии. Новая подача, новая посуда, оформление кулинарной продукции способствовали введению новых методов ее обработки, новых кулинарных рецептов и рецептур на основе научного подхода к технологии приготовления блюд.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0376010-2380-4762-AB49-A6C06D8DD872}" type="parTrans" cxnId="{9CAE1BDC-8B85-42B7-A871-4204D125E0E3}">
      <dgm:prSet/>
      <dgm:spPr/>
      <dgm:t>
        <a:bodyPr/>
        <a:lstStyle/>
        <a:p>
          <a:endParaRPr lang="ru-RU"/>
        </a:p>
      </dgm:t>
    </dgm:pt>
    <dgm:pt modelId="{E3C810AD-53B1-4542-9BCC-9922FB502A54}" type="sibTrans" cxnId="{9CAE1BDC-8B85-42B7-A871-4204D125E0E3}">
      <dgm:prSet/>
      <dgm:spPr/>
      <dgm:t>
        <a:bodyPr/>
        <a:lstStyle/>
        <a:p>
          <a:endParaRPr lang="ru-RU"/>
        </a:p>
      </dgm:t>
    </dgm:pt>
    <dgm:pt modelId="{7246396F-9845-4201-8559-505F4766ED6D}" type="pres">
      <dgm:prSet presAssocID="{E682B044-A3FA-4194-A128-0599B872833E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5EC4950E-FB13-487B-89D0-EC679DB4DB1A}" type="pres">
      <dgm:prSet presAssocID="{E682B044-A3FA-4194-A128-0599B872833E}" presName="pyramid" presStyleLbl="node1" presStyleIdx="0" presStyleCnt="1" custLinFactNeighborX="16529" custLinFactNeighborY="2469"/>
      <dgm:spPr/>
    </dgm:pt>
    <dgm:pt modelId="{698FB186-E9C7-4695-8632-14D18E9F4B82}" type="pres">
      <dgm:prSet presAssocID="{E682B044-A3FA-4194-A128-0599B872833E}" presName="theList" presStyleCnt="0"/>
      <dgm:spPr/>
    </dgm:pt>
    <dgm:pt modelId="{55663455-0E58-4A19-A9DD-A6E4228EF14D}" type="pres">
      <dgm:prSet presAssocID="{C48AA275-0165-4AC5-A86A-6C84E2BCCD51}" presName="aNode" presStyleLbl="fgAcc1" presStyleIdx="0" presStyleCnt="1" custScaleX="175403" custScaleY="74152" custLinFactNeighborX="9116" custLinFactNeighborY="-82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1F3429-F1E3-4889-A12A-EDD72C5B236C}" type="pres">
      <dgm:prSet presAssocID="{C48AA275-0165-4AC5-A86A-6C84E2BCCD51}" presName="aSpace" presStyleCnt="0"/>
      <dgm:spPr/>
    </dgm:pt>
  </dgm:ptLst>
  <dgm:cxnLst>
    <dgm:cxn modelId="{AF27F6E2-5754-4AD2-A5A4-95DD36245233}" type="presOf" srcId="{E682B044-A3FA-4194-A128-0599B872833E}" destId="{7246396F-9845-4201-8559-505F4766ED6D}" srcOrd="0" destOrd="0" presId="urn:microsoft.com/office/officeart/2005/8/layout/pyramid2"/>
    <dgm:cxn modelId="{2CA27EEA-B0AE-4CCC-A36B-BFD247E89E40}" type="presOf" srcId="{C48AA275-0165-4AC5-A86A-6C84E2BCCD51}" destId="{55663455-0E58-4A19-A9DD-A6E4228EF14D}" srcOrd="0" destOrd="0" presId="urn:microsoft.com/office/officeart/2005/8/layout/pyramid2"/>
    <dgm:cxn modelId="{9CAE1BDC-8B85-42B7-A871-4204D125E0E3}" srcId="{E682B044-A3FA-4194-A128-0599B872833E}" destId="{C48AA275-0165-4AC5-A86A-6C84E2BCCD51}" srcOrd="0" destOrd="0" parTransId="{C0376010-2380-4762-AB49-A6C06D8DD872}" sibTransId="{E3C810AD-53B1-4542-9BCC-9922FB502A54}"/>
    <dgm:cxn modelId="{2742B12F-B622-4FD1-825E-815EA832C08A}" type="presParOf" srcId="{7246396F-9845-4201-8559-505F4766ED6D}" destId="{5EC4950E-FB13-487B-89D0-EC679DB4DB1A}" srcOrd="0" destOrd="0" presId="urn:microsoft.com/office/officeart/2005/8/layout/pyramid2"/>
    <dgm:cxn modelId="{33212F34-38C9-414F-9664-2E1CEC3C0836}" type="presParOf" srcId="{7246396F-9845-4201-8559-505F4766ED6D}" destId="{698FB186-E9C7-4695-8632-14D18E9F4B82}" srcOrd="1" destOrd="0" presId="urn:microsoft.com/office/officeart/2005/8/layout/pyramid2"/>
    <dgm:cxn modelId="{7F239453-F04A-486B-81B7-C8C9B3132A50}" type="presParOf" srcId="{698FB186-E9C7-4695-8632-14D18E9F4B82}" destId="{55663455-0E58-4A19-A9DD-A6E4228EF14D}" srcOrd="0" destOrd="0" presId="urn:microsoft.com/office/officeart/2005/8/layout/pyramid2"/>
    <dgm:cxn modelId="{B801C48B-3264-402E-A9BA-EAD5C1F22197}" type="presParOf" srcId="{698FB186-E9C7-4695-8632-14D18E9F4B82}" destId="{661F3429-F1E3-4889-A12A-EDD72C5B236C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BF1D4A9-2F3E-4E55-B78B-8D29F6858B3C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DF585BF-36FC-444E-AE63-9B90C9F9CD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9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24844" y="1405375"/>
            <a:ext cx="6858000" cy="1894362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000" i="1" dirty="0" smtClean="0">
                <a:solidFill>
                  <a:schemeClr val="tx1"/>
                </a:solidFill>
              </a:rPr>
              <a:t/>
            </a:r>
            <a:br>
              <a:rPr lang="ru-RU" sz="2000" i="1" dirty="0" smtClean="0">
                <a:solidFill>
                  <a:schemeClr val="tx1"/>
                </a:solidFill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МДК. 03.01 </a:t>
            </a:r>
            <a:r>
              <a:rPr lang="ru-RU" sz="2400" cap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Организация процессов приготовления и подготовки к реализации холодных блюд, кулинарных изделий, закусок сложного ассортимента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solidFill>
                  <a:schemeClr val="tx1"/>
                </a:solidFill>
              </a:rPr>
              <a:t/>
            </a:r>
            <a:br>
              <a:rPr lang="ru-RU" sz="2000" i="1" dirty="0" smtClean="0">
                <a:solidFill>
                  <a:schemeClr val="tx1"/>
                </a:solidFill>
              </a:rPr>
            </a:b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24844" y="3147773"/>
            <a:ext cx="7119156" cy="2568729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теме: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Классификация, ассортимент  холодной кулинарной продукции, значение в питании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15140" y="5929330"/>
            <a:ext cx="2245928" cy="7394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Преподаватель: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Мицкевич О. В.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0"/>
            <a:ext cx="7380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ОГБПОУ 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Шарьинский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политехнический техникум Костромской области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367744" y="877363"/>
            <a:ext cx="6776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специальности 43.02.15 «Поварское и кондитерское дело»</a:t>
            </a:r>
          </a:p>
          <a:p>
            <a:endParaRPr lang="ru-RU" dirty="0"/>
          </a:p>
        </p:txBody>
      </p:sp>
      <p:pic>
        <p:nvPicPr>
          <p:cNvPr id="1026" name="Picture 2" descr="https://cdn.kitchen-time.ru/products/original/46e3b153f72feb3c4c66248a18900c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184068"/>
            <a:ext cx="1673932" cy="16739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foodandsens.com/wp-content/uploads/2018/06/Capture-d%E2%80%99%C3%A9cran-2018-06-12-%C3%A0-14.39.12-370x25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795" y="5245903"/>
            <a:ext cx="2276177" cy="155026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11" y="162783"/>
            <a:ext cx="2341033" cy="17014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885828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Бу­тер­бро­ды: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от­кры­тые (прос­тые, за­кусоч­ные, ас­сорти);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закры­тые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(сэн­дви­чи). Су­щес­тву­ет ог­ромное ко­личес­тво ви­дов бу­тер­бро­дов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клас­си­чес­ких с кол­ба­сой или сы­ром до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многос­лойных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раз­личных сор­тов мя­са, ово­щей, зе­лени и со­усов или паш­те­тов.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Бан­кетные за­кус­ки: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ка­напе, тар­та­лет­ки (кор­зи­ноч­ки),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валова­ны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Гас­тро­номи­чес­кие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то­вары и кон­сервы: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сыр, мяс­ная, рыб­ная гас­тро­номия; овощ­ные и рыб­ные кон­сервы.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Са­латы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ви­нег­ре­ты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из ово­щей (сы­рых, ва­реных, со­леных, ква­шеных, ма­рино­ван­ных) и их сме­сей. По­мимо ово­щей в са­латах и ви­нег­ре­тах мо­гут ис­пользо­ваться пти­ца, мяс­ные и рыб­ные про­дук­ты, не­рыб­ные про­дук­ты мор­ско­го про­мыс­ла (кра­бы, кре­вет­ки, кальма­ры и др.), сыр, брын­за, яйца и др.</a:t>
            </a:r>
          </a:p>
          <a:p>
            <a:pPr indent="355600"/>
            <a:endParaRPr lang="ru-RU" dirty="0"/>
          </a:p>
        </p:txBody>
      </p:sp>
      <p:pic>
        <p:nvPicPr>
          <p:cNvPr id="3074" name="Picture 2" descr="https://mykaleidoscope.ru/x/uploads/posts/2022-10/1666202948_26-mykaleidoscope-ru-p-kanape-dlya-fursheta-na-shpazhkakh-krasivo-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96851"/>
            <a:ext cx="2520279" cy="16801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lmode.ru/uploads/posts/2021-12/1640641036_52-almode-ru-p-kholodnie-blyuda-i-zakuski-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89"/>
          <a:stretch/>
        </p:blipFill>
        <p:spPr bwMode="auto">
          <a:xfrm>
            <a:off x="2987825" y="5204387"/>
            <a:ext cx="4392488" cy="15726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885828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Блю­да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за­кус­ки из ово­щей и гри­бов: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сы­рых ово­щей и гри­бов, ово­щей с фрук­та­ми, фрук­тов, из ква­шеных и ма­рино­ван­ных ово­щей и гри­бов.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Блю­да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за­кус­ки из ры­бы и рыб­ных гас­тро­номи­чес­ких про­дук­тов: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ас­сорти рыб­ное, ры­ба фар­ши­рован­ная, за­лив­ная, за­кус­ки из сельди и пр. Для при­готов­ле­ния рыб­ных за­кусок ис­пользу­ют ва­реную или жа­реную ры­бу и раз­личные рыб­ные про­дук­ты.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Блю­да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за­кус­ки из мя­са и мяс­ной гас­тро­номии: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от­варной язык, за­лив­ное мя­со, мел­кая дичь и пти­ца жа­реные, от­варные по­рося­та, ас­сорти мяс­ное и пр. Для хо­лод­ных за­кусок ис­пользу­ют пре­иму­щес­твен­но вы­рез­ку, тон­кий или тол­стый края, ко­рейку, сви­ные, ба­раньи, те­лячьи око­рока и мо­лодую упи­тан­ную пти­цу.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Ас­сорти­мент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хо­лод­ных блюд и за­кусок за­висит от се­зона, ти­па пред­при­ятия, на­личия сырья и дру­гих ус­ло­вий.</a:t>
            </a:r>
          </a:p>
          <a:p>
            <a:endParaRPr lang="ru-RU" dirty="0"/>
          </a:p>
        </p:txBody>
      </p:sp>
      <p:pic>
        <p:nvPicPr>
          <p:cNvPr id="4098" name="Picture 2" descr="https://eda-land.ru/images/article/orig/2018/11/recepty-prigotovleniya-holodnyh-i-goryachih-zakusok-iz-moreprodukt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786594"/>
            <a:ext cx="1608113" cy="10714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12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41" y="0"/>
            <a:ext cx="8758237" cy="1124744"/>
          </a:xfrm>
        </p:spPr>
        <p:txBody>
          <a:bodyPr anchor="t"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технологии приготовления холодных блюд и закусок в ресторанной кухне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06250640"/>
              </p:ext>
            </p:extLst>
          </p:nvPr>
        </p:nvGraphicFramePr>
        <p:xfrm>
          <a:off x="214282" y="928670"/>
          <a:ext cx="8543956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 descr="https://event.top/images/detailed/31/34_djpw-5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5252"/>
            <a:ext cx="2452653" cy="163469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tatic.tildacdn.com/tild3461-6262-4837-b531-303538336139/eda-buterbrody--gamb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938510"/>
            <a:ext cx="2622677" cy="174845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mykaleidoscope.ru/x/uploads/posts/2022-09/1663709756_21-mykaleidoscope-ru-p-restorannie-zakuski-vkontakte-2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45580"/>
            <a:ext cx="2597048" cy="17306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05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7868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Изоб­ре­тены раз­личные 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ку­линар­ные ме­тоди­ки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позволяющие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го­товить не только вкус­ные, но и по­лез­ные блю­да, обо­гащен­ные ви­тами­нами и мик­ро­эле­мен­та­ми,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необхо­димы­ми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здо­ровья че­лове­ка: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Ø </a:t>
            </a:r>
            <a:r>
              <a:rPr lang="ru-RU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ва­ку­уми­рова­ние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прод­ле­ва­ет уро­вень при­год­ности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продук­тов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упот­ребле­нию и об­легча­ет ло­гис­ти­ку то­варов;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Ø низ­ко­тем­пе­ратур­ная теп­ло­вая об­ра­бот­ка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поз­во­ля­ет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сохра­нить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ка­чес­тво про­дук­та, ви­тами­ны и по­лез­ные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со­дер­жа­щи­еся в нем;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Ø при­мене­ние жид­ко­го азо­та и су­хого льда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да­ет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усо­вер­шенс­тво­вать струк­ту­ру про­дук­та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сократить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вре­мя при­готов­ле­ния блю­да прак­ти­чес­ки в 2 ра­за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i.ebayimg.com/00/s/MTUwMlgxNTAy/z/XqMAAOSw~odcPLYe/$_57.JPG?set_id=8800005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59793"/>
            <a:ext cx="2376264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g1.hochu.ua/uploads/18/80/11/18801113-dc0a-415f-b44a-71d4ef84b11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915" y="4395600"/>
            <a:ext cx="2885040" cy="2429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click-or-die.ru/app/uploads/2023/06/dry_ice_with_strawberry_1024x1024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9" r="9877"/>
          <a:stretch/>
        </p:blipFill>
        <p:spPr bwMode="auto">
          <a:xfrm>
            <a:off x="5874149" y="4448540"/>
            <a:ext cx="2637498" cy="22596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78684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Ø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ис­пользо­вание ис­кусс­твен­ных за­гус­ти­телей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альгинатнат­рия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мальто­декс­трин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хло­рид кальция) при производс­тве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майоне­за, со­усов в большей сте­пени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предохраня­ет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рас­сло­ения, чем при­мене­ние за­гус­ти­телей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дру­гих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ви­дов, а так­же прод­ле­ва­ет срок год­ности про­дук­та;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Ø </a:t>
            </a:r>
            <a:r>
              <a:rPr lang="ru-RU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сфе­рифи­кация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(спо­соб по­луче­ния сфе­ричес­ких «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икринок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 поз­во­ля­ет при­давать блю­дам не­обыч­ный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внешний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с сох­ра­нени­ем их пи­щевой и би­оло­гичес­кой цен­ности.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Рас­смот­рим под­робнее не­кото­рые пе­редо­вые ме­тоды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приготов­ле­ния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блюд.</a:t>
            </a:r>
          </a:p>
        </p:txBody>
      </p:sp>
      <p:pic>
        <p:nvPicPr>
          <p:cNvPr id="3074" name="Picture 2" descr="https://st22.stpulscen.ru/images/product/445/615/962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33" y="4154984"/>
            <a:ext cx="3604021" cy="270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pinimg.com/originals/13/61/ea/1361ea38a5eb402f9bbe1537ef32d3d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7" r="18495"/>
          <a:stretch/>
        </p:blipFill>
        <p:spPr bwMode="auto">
          <a:xfrm>
            <a:off x="4139952" y="3789040"/>
            <a:ext cx="3312368" cy="2733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96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Шо­ковая за­мороз­ка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39738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При­мене­ние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хо­лода при хра­нении и об­ра­бот­ке сырья,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полуфаб­ри­катов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го­товой про­дук­ции. Слиш­ком низ­кая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темпе­рату­ра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поз­во­ля­ет жид­кости, на­ходя­щейся в про­дук­те, не об­ра­зовы­вать круп­ные крис­таллы. В ре­зульта­те обо­лоч­ка кле­ток ос­та­ет­ся це­лой и сок­ра­ща­ют­ся по­тери вла­ги при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размо­роз­ке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про­дук­та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098" name="Picture 2" descr="https://www.iceshop.fr/guide/wp-content/uploads/2016/08/cellule-de-refroidissement-rapi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1" t="8811" r="1938" b="4835"/>
          <a:stretch/>
        </p:blipFill>
        <p:spPr bwMode="auto">
          <a:xfrm>
            <a:off x="1763688" y="2347578"/>
            <a:ext cx="6336704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vatars.dzeninfra.ru/get-zen_doc/2436983/pub_605776bd7aafb756833db992_60577714277cb60abf923f1a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026642"/>
            <a:ext cx="2739209" cy="1845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Приготовление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 при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низких температурах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(тех­но­логия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sous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vide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вид). Эта тех­но­логия ос­но­вана на при­готов­ле­нии про­дук­тов в спе­ци­альной ва­ку­ум­ной упа­ков­ке при по­мощи во­дяной ба­ни (или во­дяной пе­чи), в ко­торой ус­та­нав­ли­ва­ет­ся кон­крет­ная пос­то­ян­ная тем­пе­рату­ра. При­готов­ля­емые в за­печа­тан­ном па­кете про­дук­ты сох­ра­ня­ют все вку­сы и аро­маты, ко­торые час­тично ут­ра­чива­ют­ся в про­цес­се обыч­ной тер­ми­чес­кой об­ра­бот­ки, го­товое ку­линар­ное из­де­лие по­луча­ет­ся нам­но­го бо­лее соч­ным.</a:t>
            </a:r>
          </a:p>
        </p:txBody>
      </p:sp>
      <p:pic>
        <p:nvPicPr>
          <p:cNvPr id="5122" name="Picture 2" descr="https://avatars.dzeninfra.ru/get-zen_doc/1918821/pub_5db97c8a8d5b5f00b1fe9710_5db97de3c31e4900ad11d4f4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73016"/>
            <a:ext cx="3336181" cy="30868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techno-press.ru/wp-content/uploads/2/a/5/2a55b564c29d63eb5b940c29e968c216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22414"/>
            <a:ext cx="4223519" cy="2815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95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водяного насыщенного пара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теп­ло­носи­теля. При та­ком спо­собе теп­ло­вой об­ра­бот­ки про­дук­ты не соп­ри­каса­ют­ся с во­дой, от­сутс­тву­ет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осмотический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про­цесс, что пре­дуп­режда­ет сни­жение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пи­тательных ве­ществ.</a:t>
            </a:r>
          </a:p>
        </p:txBody>
      </p:sp>
      <p:pic>
        <p:nvPicPr>
          <p:cNvPr id="6146" name="Picture 2" descr="https://zdrav-nsp.ru/wp-content/uploads/2022/05/32913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24944"/>
            <a:ext cx="3809185" cy="2540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www.cmp24.ru/images/prodacts/sourse/15246/15246870_parovarka-blender-polaris-pfs-0305a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0" r="11415"/>
          <a:stretch/>
        </p:blipFill>
        <p:spPr bwMode="auto">
          <a:xfrm>
            <a:off x="755576" y="2225280"/>
            <a:ext cx="3384376" cy="462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12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Приготовление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 с 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использованием 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пароконвектоматов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Па­рокон­векто­мат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за­меня­ет сра­зу нес­колько ви­дов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технологи­чес­ко­го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обо­рудо­вания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пли­ту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жа­роч­ный шкаф, кон­векци­он­ную печь, оп­ро­киды­ва­ющу­юся ско­воро­ду,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пищева­роч­ный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ко­тел, фри­тюр­ни­цу и др. Осо­бен­ностью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парокон­векто­матов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яв­ля­ет­ся спо­соб­ность сох­ра­нять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практичес­ки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по­лез­ные ве­щес­тва при­готов­ля­емо­го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Бла­года­ря при­готов­ле­нию без жи­ра ре­али­зу­ет­ся кон­цепция здо­рово­го пи­тания.</a:t>
            </a:r>
          </a:p>
        </p:txBody>
      </p:sp>
      <p:pic>
        <p:nvPicPr>
          <p:cNvPr id="6" name="Picture 4" descr="https://www.kbfastfood.ru/catalog/items_pics/19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876752"/>
            <a:ext cx="4359829" cy="3011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16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технология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PacoJet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пакоджеттинг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этой тех­но­логии зак­лю­ча­ет­ся в сме­шива­нии 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гомогениза­ции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све­жих не­замо­рожен­ных про­дук­тов (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сырого/го­тово­го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мя­са, ры­бы, зе­лени, ово­щей) с глу­боко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заморо­жен­ны­ми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пи­щевы­ми про­дук­та­ми (без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размораживания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Ультраз­ву­ковой го­моге­низа­тор раз­би­ва­ет мельчайшие час­ти­цы про­дук­та, тем са­мым соз­да­вая еди­ную смесь, из­вле­ка­ет аро­мат и сох­ра­ня­ет цвет и по­лез­ные свойства про­дук­тов. </a:t>
            </a:r>
          </a:p>
        </p:txBody>
      </p:sp>
      <p:pic>
        <p:nvPicPr>
          <p:cNvPr id="9218" name="Picture 2" descr="https://images-na.ssl-images-amazon.com/images/I/513E%2BJs99W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918" y="3748581"/>
            <a:ext cx="3226395" cy="32263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www.hotelier.de/1200/bilder/pressebericht/812092/Pacojet-Einsatzmoeglichkeiten-Pacojet-Coupe-Se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96" b="14602"/>
          <a:stretch/>
        </p:blipFill>
        <p:spPr bwMode="auto">
          <a:xfrm>
            <a:off x="220700" y="4031873"/>
            <a:ext cx="4475078" cy="2349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239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</a:rPr>
              <a:t>Вопросы урока:</a:t>
            </a:r>
            <a:endParaRPr lang="ru-RU" sz="4000" b="1" i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340768"/>
            <a:ext cx="8429684" cy="37444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indent="360363">
              <a:buFont typeface="Wingdings" pitchFamily="2" charset="2"/>
              <a:buChar char="v"/>
            </a:pPr>
            <a:r>
              <a:rPr lang="ru-RU" sz="3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Значение в питании холодных блюд и закусок.</a:t>
            </a:r>
          </a:p>
          <a:p>
            <a:pPr indent="360363">
              <a:buFont typeface="Wingdings" pitchFamily="2" charset="2"/>
              <a:buChar char="v"/>
            </a:pP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Классификация холодной кулинарной продукции;</a:t>
            </a: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360363">
              <a:buFont typeface="Wingdings" pitchFamily="2" charset="2"/>
              <a:buChar char="v"/>
            </a:pP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Новые технологии приготовления холодных блюд в ресторанной кухне; </a:t>
            </a:r>
          </a:p>
          <a:p>
            <a:pPr indent="360363">
              <a:buFont typeface="Wingdings" pitchFamily="2" charset="2"/>
              <a:buChar char="v"/>
            </a:pPr>
            <a:endParaRPr lang="ru-RU" sz="4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технология </a:t>
            </a:r>
            <a:r>
              <a:rPr lang="en-US" sz="32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PacoJet</a:t>
            </a:r>
            <a:r>
              <a:rPr lang="en-US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пакоджеттинг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Тех­но­логия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PacoJet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поз­во­ля­ет по­лучить ох­лажден­ную ку­линар­ную про­дук­цию с сильным ес­тес­твен­ным вку­сом, от­личной кон­систен­ци­ей и иде­альной тем­пе­рату­рой по­дачи. Кро­ме то­го, с по­мощью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PacoJet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мож­но из­мельчать про­дук­ты, де­лать фар­ши и пю­ре, при­давать блю­дам од­но­род­ную кон­систен­цию, взби­вать кре­мы, слив­ки, бел­ки я­иц, кок­тейли на фрук­то­вой ос­но­ве, до­водить про­дукт до нуж­ной тек­сту­ры за 60 с без его наг­ре­ва. Го­моген­ность про­дук­ции дос­ти­га­ет­ся за счет мельчайше­го дроб­ле­ния про­дук­тов без ис­пользо­вания хи­мичес­ких аген­тов.</a:t>
            </a:r>
          </a:p>
        </p:txBody>
      </p:sp>
      <p:pic>
        <p:nvPicPr>
          <p:cNvPr id="8194" name="Picture 2" descr="https://profkitchen.store/media/com_wmart/catalog/2019-02-04-22-34-58-314-svtools_taurus_food_processor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5" t="2653"/>
          <a:stretch/>
        </p:blipFill>
        <p:spPr bwMode="auto">
          <a:xfrm>
            <a:off x="4067944" y="4239274"/>
            <a:ext cx="2544217" cy="25977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59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Молекулярная кулинария</a:t>
            </a:r>
          </a:p>
          <a:p>
            <a:pPr indent="439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 уни­кальная тех­но­логия из­ме­ня­ет кон­систен­цию и фор­му про­дук­тов до не­уз­на­ва­емос­ти (яйцо с бел­ком внут­ри и жел­тком сна­ружи, вспе­нен­ное мя­со с гар­ни­ром из вспе­нен­но­го кар­то­феля и т.п.).</a:t>
            </a:r>
          </a:p>
          <a:p>
            <a:pPr indent="439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Вмес­то ши­роко прак­ти­ку­емо­го в нас­то­ящее вре­мя при­готов­ле­ния са­латов из ово­щей, пред­ва­рительно сва­рен­ных в ко­жице, ре­комен­ду­ет­ся из­го­тав­ли­вать их из ово­щей, сва­рен­ных в очи­щен­ном и на­резан­ном ви­де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sun9-15.userapi.com/GNOzxVQPlbrAts5WBgH0-o0uzpzJmxS1OfM7gw/n3C-8g3eA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75984"/>
            <a:ext cx="5104927" cy="33820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140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9738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Сы­рую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мор­ковь, свек­лу очи­ща­ют, на­реза­ют лом­ти­ками или ку­бика­ми и при­пус­ка­ют с не­большим ко­личес­твом во­ды (20% от мас­сы ово­щей) в кас­трю­ле или со­тейни­ке с плот­но зак­ры­той крыш­кой или ва­рят на па­ру (в кас­трю­ле с сет­ча­тым вкла­дышем). Для сох­ра­нения ок­раски свек­лы в кон­це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при­пус­ка­ния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до­бав­ля­ют 3%-й ук­сус или 2%-й рас­твор ли­мон­ной кис­ло­ты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39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Кар­то­фель так­же ва­рят очи­щен­ным. Что­бы он не раз­ва­рил­ся и клуб­ни не по­теря­ли сво­ей фор­мы, его ва­рят до по­луго­тов­ности в во­де, а за­тем сли­ва­ют во­ду и до­вари­ва­ют на па­ру. Для вар­ки та­ким спо­собом пред­ла­га­ет­ся при­менять ко­тел со встав­ной сет­кой и кра­ном для спус­ка во­ды.</a:t>
            </a:r>
          </a:p>
          <a:p>
            <a:pPr indent="439738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emosurff.com/i/0006cw006Keh0g8/untitled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5" y="4501034"/>
            <a:ext cx="3528392" cy="2356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7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об­щес­твен­ном пи­тании ста­ли ши­ре при­меняться кон­серви­рован­ные и быс­тро­замо­рожен­ные про­дук­ты, об­ра­ботан­ные на сов­ре­мен­ных ма­шинах со слож­ным ме­хани­че­ским, теп­ло­вым и хо­лодильным обо­рудо­вани­ем. На­ряду с внед­ре­ни­ем но­вых тех­но­логий в при­готов­ле­нии блюд на­чали ис­пользо­вать дру­гие ви­ды про­дук­тов (нап­ри­мер, лук-по­рей, лук-ша­лот вмес­то реп­ча­того лу­ка), вво­дить в ре­цепт раз­но­об­разные фрук­ты (ман­го, ко­кос, айва, пер­си­ки и пр.), сы­ры (рок­фор, пар­ме­зан) и йогур­ты. Блю­да с та­кими про­дук­та­ми при­об­ре­та­ют не­обыч­ный вкус.</a:t>
            </a:r>
          </a:p>
        </p:txBody>
      </p:sp>
      <p:pic>
        <p:nvPicPr>
          <p:cNvPr id="12290" name="Picture 2" descr="https://bogatyr.club/uploads/posts/2023-02/1677608233_bogatyr-club-p-molekulyarnaya-kukhnya-foni-instagram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429000"/>
            <a:ext cx="5328592" cy="35523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68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По­пуляр­ные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нап­равле­ния при­готов­ле­ния ку­линар­ной про­дукции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эко­ном­ное ис­пользо­вание но­вых ви­дов сырья, спе­ций, прип­рав; их нет­ра­дици­он­ные со­чета­ния, спо­собс­тву­ющие соз­да­нию осо­бых тек­стур, вку­совых ощу­щений;</a:t>
            </a:r>
          </a:p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прод­ви­жение но­вой рус­ской (рос­сийской) ре­ги­ональной (ло­кальной) кух­ни и а­утен­тичных оте­чес­твен­ных ре­ги­ональных се­зон­ных про­дук­тов. С целью адап­та­ции блюд рус­ской кух­ни под сов­ре­мен­ную ку­лина­рию их час­то ви­до­из­ме­ня­ют. Так, ви­нег­рет из ово­щей офор­мля­ют в ви­де рол­ла, ви­нег­рет с килькой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ви­де тор­та с ими­таци­ей вол­ны из кильки на по­вер­хнос­ти ли­бо с по­мощью тех­но­логии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PacoJet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го­товят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сор­бет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ви­нег­ре­та с кре­мом из нер­ки;</a:t>
            </a:r>
          </a:p>
        </p:txBody>
      </p:sp>
      <p:pic>
        <p:nvPicPr>
          <p:cNvPr id="13314" name="Picture 2" descr="https://i.pinimg.com/originals/23/95/f0/2395f0b75374ad260857794e0992c9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085" y="4978093"/>
            <a:ext cx="2832249" cy="18799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mykaleidoscope.ru/uploads/posts/2023-05/1684692894_mykaleidoscope-ru-p-tort-salat-krasivo-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9" r="4545"/>
          <a:stretch/>
        </p:blipFill>
        <p:spPr bwMode="auto">
          <a:xfrm>
            <a:off x="2898240" y="5115957"/>
            <a:ext cx="2448272" cy="17821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recpty.ru/salaty/salat-pod-shuboi/salat-rulet-seld-pod-shuboi-s-syrom/salat-rulet-seld-pod-shuboi-s-syrom-ready0-w888h5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478" y="5115957"/>
            <a:ext cx="2564123" cy="1709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94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1463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ис­пользо­вание ком­би­нации руб­ле­ных масс с плот­ны­ми ин­гре­ди­ен­та­ми (ку­соч­ка­ми тер­ми­чес­ки об­ра­ботан­но­го мя­са, пе­чени, оре­хов, ово­щей), рас­по­ложе­ние руб­ле­ных масс меж­ду тон­ки­ми обо­лоч­ка­ми мя­са, ры­бы;</a:t>
            </a:r>
          </a:p>
          <a:p>
            <a:pPr indent="271463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при­готов­ле­ние слож­ных ру­летов, паш­те­тов,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тер­ри­нов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Рулеты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тер­ри­ны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раз­но­вари­ан­тны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(раз­ное сырье, тех­но­логия, кон­фи­гура­ция, ок­раска, вкус), бе­зуп­речно на­реза­ны и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же­лиро­ваны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4338" name="Picture 2" descr="https://windowman.ru/wp-content/uploads/7/c/5/7c59cc426c3cca100385a1c8d255d1dc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46988"/>
            <a:ext cx="4967263" cy="27940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windowman.ru/wp-content/uploads/f/d/9/fd98cc7925e4a743564672d4c9fa938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079" y="2636912"/>
            <a:ext cx="3024336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80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 офор­мле­нии ку­линар­ной про­дук­ции </a:t>
            </a:r>
            <a:endParaRPr lang="ru-RU" sz="32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не­мало­важ­ную роль иг­ра­ет удач­но по­доб­ранная по­суда раз­но­об­разных форм и рас­цве­ток: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та­рел­ки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са­лат­ни­ки с кра­сиво изог­ну­тыми фор­ма­ми, ви­зу­ально сме­щен­ным цен­тром;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ме­тал­ли­чес­кие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под­но­сы, стек­лянные, фар­фо­ровые блю­да и пла­то раз­личной кон­фи­гура­ции и тек­сту­ры;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та­рел­ки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блю­да с ин­крус­та­ци­ей на бор­тах, ри­сун­ка­ми, ор­на­мен­та­ми, со­от­ветс­тву­ющи­ми за­дан­ной те­ме;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шо­ты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бо­калы, стек­лянные ста­каны;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бе­лая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по­суда раз­но­об­разной фор­мы (круг­лой, овальной, пря­мо­угольной), поз­во­ля­ющая сос­ре­дото­чить вни­мание на ди­зайне яр­ких по па­лит­ре блюд.</a:t>
            </a:r>
          </a:p>
        </p:txBody>
      </p:sp>
      <p:pic>
        <p:nvPicPr>
          <p:cNvPr id="15362" name="Picture 2" descr="https://podacha-blud.com/uploads/posts/2022-10/1665063989_47-podacha-blud-com-p-posuda-dlya-servirovki-fursheta-foto-4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/>
          <a:stretch/>
        </p:blipFill>
        <p:spPr bwMode="auto">
          <a:xfrm>
            <a:off x="251520" y="5129808"/>
            <a:ext cx="2921816" cy="17281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podacha-blud.com/uploads/posts/2022-10/1665089805_1-podacha-blud-com-p-podstavka-dlya-blyud-dlya-servirovki-stola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3"/>
          <a:stretch/>
        </p:blipFill>
        <p:spPr bwMode="auto">
          <a:xfrm>
            <a:off x="6228184" y="4517214"/>
            <a:ext cx="1823039" cy="2340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ttps://static.tuugo.ru/images/935/886/%D0%BF%D1%80%D0%BE%D1%84%D0%B5%D1%81%D1%81%D0%B8%D0%BE%D0%BD%D0%B0%D0%BB%D1%8C%D0%BD%D1%8B%D0%B9_%D1%84%D0%B0%D1%80%D1%84%D0%BE%D1%80_-seiler_porcela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829478"/>
            <a:ext cx="3052566" cy="2028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489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39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Ви­ти­ева­тые фор­мы по­суды не ак­ту­альны; по­суда и рас­по­ложен­ные из­де­лия в ней дол­жны быть про­пор­ци­ональны.</a:t>
            </a:r>
          </a:p>
          <a:p>
            <a:pPr indent="439738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ди­зайне блюд по­лучи­ли рас­простра­нение но­вые спо­собы рас­по­ложе­ния гар­ни­ров, ко­торые ук­ла­дыва­ют в ви­де пос­та­мен­та, по­душ­ки, под­ложки, вы­сокой гор­ки, сбо­ку от ос­новно­го из­де­лия или в цен­тре, пря­мыми, пе­ресе­ка­ющи­мися, па­рал­лельны­ми ли­ни­ями. Со­усы рас­по­лага­ют ря­дом с блю­дом в по­суде со спе­ци­альным уг­лубле­ни­ем или в со­ус­ни­ках, ста­кан­чи­ках, ча­шеч­ках, лож­ках. Под­би­ра­ют со­усы яр­ких или спо­койных то­нов, с на­сыщен­ным или, на­обо­рот, очень неж­ным вку­сом. С по­мощью со­усов де­кори­ру­ют та­рел­ки, что при­да­ет блю­дам осо­бую ори­гинальность.</a:t>
            </a:r>
          </a:p>
        </p:txBody>
      </p:sp>
      <p:pic>
        <p:nvPicPr>
          <p:cNvPr id="16386" name="Picture 2" descr="https://cs2.livemaster.ru/storage/1c/76/f45aeda86306d72d669e3d5c4eqa--posuda-tarelochka-dlya-servirovk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28018"/>
            <a:ext cx="3384376" cy="242998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s://kazan.ural-mart.ru/media/cache/d7/49/d7496a2d84971d67c012384986aaff7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125" y="4428018"/>
            <a:ext cx="4042149" cy="209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39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Бан­кетные блю­да из­ме­нились ко­рен­ным об­ра­зом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ка­чес­тве их ос­новных ком­по­нен­тов ис­пользу­ет­ся нес­колько ви­дов мя­са, ры­бы, пти­цы, мо­реп­ро­дук­тов. Ком­по­нен­ты блюд мо­гут иметь раз­ную фор­му, внеш­ний вид, тер­ми­чес­кую об­ра­бот­ку. Это поз­во­ля­ет в од­ном блю­де ощу­тить нес­колько вку­сов и тек­стур, оце­нить их эс­те­тичес­кое сво­еоб­ра­зие. Блю­да не пе­рег­ру­жа­ют ос­новны­ми ком­по­нен­та­ми, вы­ход мя­са, ры­бы со­от­ветс­тву­ет ко­личес­тву пред­ло­жен­но­го гар­ни­ра и со­уса. Ком­по­нен­ты не за­камуф­ли­рова­ны, ап­пе­тит­но смот­рятся во всей сво­ей ес­тес­твен­ности. Под­чи­нен­ные эле­мен­ты блюд ак­центи­ру­ют глав­ные, до­пол­ня­ют их.</a:t>
            </a:r>
          </a:p>
        </p:txBody>
      </p:sp>
      <p:pic>
        <p:nvPicPr>
          <p:cNvPr id="17410" name="Picture 2" descr="https://grand-lux.ru/upload/iblock/dcd/dcd5e6b47a9e2c84b673a0c1f4da98e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645024"/>
            <a:ext cx="4074894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kartinki.pics/uploads/posts/2022-12/1669942773_6-kartinkin-net-p-zakuski-na-svadebnii-furshet-pinterest-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5"/>
          <a:stretch/>
        </p:blipFill>
        <p:spPr bwMode="auto">
          <a:xfrm>
            <a:off x="395536" y="4083980"/>
            <a:ext cx="3439214" cy="27535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60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повторения: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000108"/>
            <a:ext cx="86056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понятие классификация. Назовите основные группы холодной кулинарной продукции. 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чем состоят преимущества и недостатки инновационных технологий?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современные направления в оформлении холодных блюд и закусок вам известны?</a:t>
            </a:r>
          </a:p>
        </p:txBody>
      </p:sp>
      <p:pic>
        <p:nvPicPr>
          <p:cNvPr id="22530" name="Picture 2" descr="https://fitnessclub-beauty.ru/wp-content/uploads/7/3/1/731fd08a3ecebd2bfb0bb84e3f79699f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3255841"/>
            <a:ext cx="5400601" cy="36021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4286280" cy="7060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Цели урока:</a:t>
            </a:r>
            <a:endParaRPr lang="ru-RU" sz="40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683568" y="1397000"/>
          <a:ext cx="7920880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506" name="Picture 2" descr="https://avatars.mds.yandex.net/get-mpic/3749045/img_id820164499492689330.jpeg/ori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" t="8842" r="5169" b="11078"/>
          <a:stretch/>
        </p:blipFill>
        <p:spPr bwMode="auto">
          <a:xfrm>
            <a:off x="5796135" y="0"/>
            <a:ext cx="2808313" cy="13681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https://kartinkin.net/uploads/posts/2021-08/thumbs/1629619679_12-kartinkin-com-p-podnos-dlya-shashlika-yeda-krasivo-foto-1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" b="10199"/>
          <a:stretch/>
        </p:blipFill>
        <p:spPr bwMode="auto">
          <a:xfrm>
            <a:off x="5292080" y="5445490"/>
            <a:ext cx="2735164" cy="14844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467600" cy="7060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642918"/>
            <a:ext cx="8358246" cy="487375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Т.А.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Качурина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Организация и ведение процессов приготовления. Оформления и подготовки к реализации холодных блюд, кулинарных изделий, закусок сложного ассортимента – М.: Издательский центр «Академия», 2018. – 256 с.: ил.,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вкл.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Усов В.В. Организация производства и обслуживания на предприятиях общественного питания: учеб. пособие для  нач. проф. образования. – М.: Издательский центр «Академия», 2008. – 432 с. </a:t>
            </a:r>
          </a:p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Елхина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В.Д. Механическое оборудование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предприятий общественного питания. .– М.: Издательский центр «Академия», 2008. –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336 с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 descr="https://cdn1.ozone.ru/s3/multimedia-6/6621200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645024"/>
            <a:ext cx="2066266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41" y="0"/>
            <a:ext cx="8758237" cy="1124744"/>
          </a:xfrm>
        </p:spPr>
        <p:txBody>
          <a:bodyPr anchor="t"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холодных блюд в питании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66913631"/>
              </p:ext>
            </p:extLst>
          </p:nvPr>
        </p:nvGraphicFramePr>
        <p:xfrm>
          <a:off x="214282" y="928670"/>
          <a:ext cx="8543956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11760" y="4005064"/>
            <a:ext cx="3672408" cy="2449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8008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Холодное блюдо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кулинарное изделие, являющееся самостоятельной частью пищевого рациона, т.е. это может быть первое или второе блюдо. </a:t>
            </a:r>
          </a:p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Закуски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вступительный раздел классического меню, обозначающий холодные кушанья, в состав которых входит основной продукт (рыба, колбаса, мясо, птица, овощи) и отсутствует гарнир или он дается в ограниченном количестве и ассортименте.</a:t>
            </a:r>
          </a:p>
          <a:p>
            <a:pPr indent="355600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физиологическими нормами закуски готовят из расчета по 50 – 100 г. на порцию, в том числе 20 – 50 г. отводится на основной продукт – остальное соус и гарнир.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Отличие закуски от других блюд, состоит в том, что она не содержит несъедобных частей (кости, хрящи).</a:t>
            </a:r>
          </a:p>
          <a:p>
            <a:pPr indent="355600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8" name="Picture 2" descr="https://vk-vibor.ru/assets/images/Valovany/thumbs/%D0%B1%D0%BE%D0%BB%D1%8C%D1%88%D0%B0%D1%8F%20%D0%BC%D0%BE%D1%80%D1%81%D0%BA%D0%B8%D0%B5%20%D0%B3%D1%80%D0%B5%D0%B1%D0%B5%D1%88%D0%BA%D0%B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202584"/>
            <a:ext cx="2520280" cy="1690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i.pinimg.com/236x/6a/7c/59/6a7c591a58e4b411f0f9e0679edc3dc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114155"/>
            <a:ext cx="1743844" cy="17438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120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88582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Ингредиентами холодных блюд и закусок являются овощные гарниры, салаты, свежие, соленые и маринованные огурцы, помидоры, сладкий маринованный перец и маслины в количестве 5 – 10 г. 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Четкого различия между холодным блюдом и закуской не существует. Закуски по объему и массе, меньше чем блюдо и подают их  без гарнира. </a:t>
            </a:r>
          </a:p>
          <a:p>
            <a:pPr indent="355600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2" name="Picture 2" descr="https://bartrest.ru/upload/iblock/6a1/ewfkiu7a3gd7nqx947yyqhf7wmrg9rt0/40d7b4ec418511e8a15500259035bb67_4a5f2bd63bb911ebbbdf005056921cc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482" y="3202549"/>
            <a:ext cx="3759367" cy="3626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s://i.siteapi.org/mIZ4jAQvGzWQD7bvv_Uv6aLzj_E=/fit-in/900x1000/center/top/filters:format(png)/42e297f1d65adbb.ru.s.siteapi.org/img/4012ead198ce3722e64e2fb62622c059cdaa7ed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3955962" cy="3173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271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5897" y="260078"/>
            <a:ext cx="5500726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endParaRPr lang="ru-RU" sz="4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47786818"/>
              </p:ext>
            </p:extLst>
          </p:nvPr>
        </p:nvGraphicFramePr>
        <p:xfrm>
          <a:off x="214282" y="928670"/>
          <a:ext cx="8543956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s://helpiks.su/imgart/baza3/7858253824993.files/image0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645024"/>
            <a:ext cx="4328018" cy="28853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0"/>
            <a:ext cx="8715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0363"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Ос­новны­ми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приз­на­ками клас­си­фика­ции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кулинарной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про­дук­ции яв­ля­ют­ся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04611" y="663041"/>
            <a:ext cx="2520280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вид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ис­пользу­емо­го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сырья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43404" y="909550"/>
            <a:ext cx="2843651" cy="31272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спо­соб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теп­ло­вой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ку­линар­ной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об­ра­бот­ки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ха­рак­тер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пот­ребле­ния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за­кус­ки, су­пы и пр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6651" y="663041"/>
            <a:ext cx="2520280" cy="22492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наз­на­чение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(для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ди­ети­чес­ко­го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дет­ско­го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пи­тания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др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0528" y="4252540"/>
            <a:ext cx="2520280" cy="26054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тер­ми­чес­кое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сос­то­яние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хо­лод­ная,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го­рячая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ох­лажден­ная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за­моро­жен­ная)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20072" y="4336160"/>
            <a:ext cx="2808312" cy="24382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кон­систен­ция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(жид­кая, 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по­лужид­кая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густая, </a:t>
            </a:r>
            <a:r>
              <a:rPr lang="ru-RU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пюреобразная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пр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www.passion.ru/thumb/860x483/smart/filters:quality%2875%29/imgs/2018/04/23/14/2026002/1f6418a20658801fe832d271d1fe429e656656d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041" y="4604888"/>
            <a:ext cx="3384376" cy="19007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lmode.ru/uploads/posts/2021-12/1640636702_12-almode-ru-p-ukrashenie-kholodnikh-zakusok-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1" r="9141"/>
          <a:stretch/>
        </p:blipFill>
        <p:spPr bwMode="auto">
          <a:xfrm>
            <a:off x="296213" y="2414882"/>
            <a:ext cx="2448272" cy="19808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mykaleidoscope.ru/x/uploads/posts/2022-09/1663748144_27-mykaleidoscope-ru-p-kholodnie-blyuda-iz-ptitsi-yeda-krasivo-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036" y="2764270"/>
            <a:ext cx="2562054" cy="17059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2844" y="0"/>
            <a:ext cx="864399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/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Ас­сорти­мент ку­линар­ной про­дук­ции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ре­али­зу­емых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пред­при­яти­ях пи­тания и пред­назна­чен­ных для удов­летво­рения зап­ро­сов пот­ре­бите­лей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355600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за­виси­мос­ти от ви­да ис­пользу­емо­го сырья, тех­но­логии при­готов­ле­ния, спо­соба от­пуска и т.д. хо­лод­ная про­дук­ция под­разде­ля­ет­ся на нес­колько групп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86642" y="2746364"/>
            <a:ext cx="1792098" cy="331236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Холодные блюда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закуски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152432" y="2275196"/>
            <a:ext cx="4464496" cy="47601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Бутерброды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65587" y="2873308"/>
            <a:ext cx="4502757" cy="46717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Банкетные закуски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65587" y="3477043"/>
            <a:ext cx="4502757" cy="5567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Гастрономические товары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консервы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48654" y="4161928"/>
            <a:ext cx="4519690" cy="48124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Салаты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винегреты 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165587" y="4769558"/>
            <a:ext cx="4502757" cy="50982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закуски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овощей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грибов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48654" y="5378984"/>
            <a:ext cx="4519690" cy="7042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закуски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рыбы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рыбной гастрономии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165587" y="6219774"/>
            <a:ext cx="4502757" cy="57307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Блюда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закуски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мясной гастрономии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Прямая соединительная линия 11"/>
          <p:cNvCxnSpPr>
            <a:stCxn id="3" idx="1"/>
            <a:endCxn id="2" idx="3"/>
          </p:cNvCxnSpPr>
          <p:nvPr/>
        </p:nvCxnSpPr>
        <p:spPr>
          <a:xfrm flipH="1">
            <a:off x="1978740" y="2513206"/>
            <a:ext cx="1173692" cy="1889342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5" idx="1"/>
            <a:endCxn id="2" idx="3"/>
          </p:cNvCxnSpPr>
          <p:nvPr/>
        </p:nvCxnSpPr>
        <p:spPr>
          <a:xfrm flipH="1">
            <a:off x="1978740" y="3106896"/>
            <a:ext cx="1186847" cy="129565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6" idx="1"/>
            <a:endCxn id="2" idx="3"/>
          </p:cNvCxnSpPr>
          <p:nvPr/>
        </p:nvCxnSpPr>
        <p:spPr>
          <a:xfrm flipH="1">
            <a:off x="1978740" y="3755393"/>
            <a:ext cx="1186847" cy="6471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7" idx="1"/>
            <a:endCxn id="2" idx="3"/>
          </p:cNvCxnSpPr>
          <p:nvPr/>
        </p:nvCxnSpPr>
        <p:spPr>
          <a:xfrm flipH="1" flipV="1">
            <a:off x="1978740" y="4402548"/>
            <a:ext cx="1169914" cy="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9" idx="1"/>
            <a:endCxn id="2" idx="3"/>
          </p:cNvCxnSpPr>
          <p:nvPr/>
        </p:nvCxnSpPr>
        <p:spPr>
          <a:xfrm flipH="1" flipV="1">
            <a:off x="1978740" y="4402548"/>
            <a:ext cx="1186847" cy="62192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10" idx="1"/>
            <a:endCxn id="2" idx="3"/>
          </p:cNvCxnSpPr>
          <p:nvPr/>
        </p:nvCxnSpPr>
        <p:spPr>
          <a:xfrm flipH="1" flipV="1">
            <a:off x="1978740" y="4402548"/>
            <a:ext cx="1169914" cy="132855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11" idx="1"/>
            <a:endCxn id="2" idx="3"/>
          </p:cNvCxnSpPr>
          <p:nvPr/>
        </p:nvCxnSpPr>
        <p:spPr>
          <a:xfrm flipH="1" flipV="1">
            <a:off x="1978740" y="4402548"/>
            <a:ext cx="1186847" cy="210376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1621</TotalTime>
  <Words>1335</Words>
  <Application>Microsoft Office PowerPoint</Application>
  <PresentationFormat>Экран (4:3)</PresentationFormat>
  <Paragraphs>120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Century Schoolbook</vt:lpstr>
      <vt:lpstr>Times New Roman</vt:lpstr>
      <vt:lpstr>Wingdings</vt:lpstr>
      <vt:lpstr>Wingdings 2</vt:lpstr>
      <vt:lpstr>Эркер</vt:lpstr>
      <vt:lpstr>  МДК. 03.01 Организация процессов приготовления и подготовки к реализации холодных блюд, кулинарных изделий, закусок сложного ассортимента  </vt:lpstr>
      <vt:lpstr>Вопросы урока:</vt:lpstr>
      <vt:lpstr>Цели урока:</vt:lpstr>
      <vt:lpstr>Значение холодных блюд в питании</vt:lpstr>
      <vt:lpstr>Презентация PowerPoint</vt:lpstr>
      <vt:lpstr>Презентация PowerPoint</vt:lpstr>
      <vt:lpstr>Классификация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Новые технологии приготовления холодных блюд и закусок в ресторанной кухне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Вопросы для повторения:</vt:lpstr>
      <vt:lpstr>источники</vt:lpstr>
    </vt:vector>
  </TitlesOfParts>
  <Company>SimartSOFT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работы овощного цеха</dc:title>
  <dc:creator>Skif</dc:creator>
  <cp:lastModifiedBy>user</cp:lastModifiedBy>
  <cp:revision>164</cp:revision>
  <dcterms:created xsi:type="dcterms:W3CDTF">2015-01-03T11:32:39Z</dcterms:created>
  <dcterms:modified xsi:type="dcterms:W3CDTF">2023-11-13T09:11:54Z</dcterms:modified>
</cp:coreProperties>
</file>