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85" r:id="rId3"/>
    <p:sldId id="257" r:id="rId4"/>
    <p:sldId id="258" r:id="rId5"/>
    <p:sldId id="302" r:id="rId6"/>
    <p:sldId id="287" r:id="rId7"/>
    <p:sldId id="265" r:id="rId8"/>
    <p:sldId id="286" r:id="rId9"/>
    <p:sldId id="264" r:id="rId10"/>
    <p:sldId id="288" r:id="rId11"/>
    <p:sldId id="267" r:id="rId12"/>
    <p:sldId id="270" r:id="rId13"/>
    <p:sldId id="274" r:id="rId14"/>
    <p:sldId id="269" r:id="rId15"/>
    <p:sldId id="271" r:id="rId16"/>
    <p:sldId id="290" r:id="rId17"/>
    <p:sldId id="289" r:id="rId18"/>
    <p:sldId id="276" r:id="rId19"/>
    <p:sldId id="278" r:id="rId20"/>
    <p:sldId id="277" r:id="rId21"/>
    <p:sldId id="280" r:id="rId22"/>
    <p:sldId id="292" r:id="rId23"/>
    <p:sldId id="293" r:id="rId24"/>
    <p:sldId id="294" r:id="rId25"/>
    <p:sldId id="295" r:id="rId26"/>
    <p:sldId id="296" r:id="rId27"/>
    <p:sldId id="299" r:id="rId28"/>
    <p:sldId id="297" r:id="rId29"/>
    <p:sldId id="298" r:id="rId30"/>
    <p:sldId id="300" r:id="rId31"/>
    <p:sldId id="30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9900"/>
    <a:srgbClr val="9999FF"/>
    <a:srgbClr val="660066"/>
    <a:srgbClr val="0000FF"/>
    <a:srgbClr val="FF0066"/>
    <a:srgbClr val="008000"/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A9E40-8071-40AE-96C2-8A9751C9B206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D06C1-B546-469E-B3D8-A2A36F93A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5604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D06C1-B546-469E-B3D8-A2A36F93A4E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72C58DF-E5E0-4F08-9239-F32BF447212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8246123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70CC96-B1F0-4B41-BF4A-85A62E19165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4521236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6769F4-9056-428C-8105-776D2D5E0DF3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1337210"/>
      </p:ext>
    </p:extLst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FDD416-36F5-4902-84FA-F09404E08FB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2210214"/>
      </p:ext>
    </p:extLst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A8532-98FC-46D1-871C-4D530757D46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5963590"/>
      </p:ext>
    </p:extLst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DA953D-1796-4328-9BE5-0475FA59D5A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144607"/>
      </p:ext>
    </p:extLst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54E700-1414-455A-B8C1-072E8BBFE63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8695167"/>
      </p:ext>
    </p:extLst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4A85B-DB3F-42CF-A971-37FF0A2A0E3B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2103253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C15A1-3789-42EC-8629-C5D28FB6E64F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715546"/>
      </p:ext>
    </p:extLst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44446-E415-4C8C-930F-8A3820D7E18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3460906"/>
      </p:ext>
    </p:extLst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7F79B-C321-4105-9378-46E73E6E264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2195998"/>
      </p:ext>
    </p:extLst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56300077-BEF6-4F8A-A60F-5113F27FC1B7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8099519"/>
      </p:ext>
    </p:extLst>
  </p:cSld>
  <p:clrMapOvr>
    <a:masterClrMapping/>
  </p:clrMapOvr>
  <p:transition advClick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CEF7878D-1D69-4D42-8CEF-0E09B75E9B3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7714355"/>
      </p:ext>
    </p:extLst>
  </p:cSld>
  <p:clrMapOvr>
    <a:masterClrMapping/>
  </p:clrMapOvr>
  <p:transition advClick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625" y="1676400"/>
            <a:ext cx="4194175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4194175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301625" y="3963988"/>
            <a:ext cx="8540750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D282FA69-5019-4C6E-9C0F-860B488C8C5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6408355"/>
      </p:ext>
    </p:extLst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625" y="1676400"/>
            <a:ext cx="4194175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76400"/>
            <a:ext cx="4194175" cy="21351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301625" y="3963988"/>
            <a:ext cx="4194175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200" y="3963988"/>
            <a:ext cx="4194175" cy="2135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fld id="{B7A2A9AD-29EC-4776-A48A-96C3D5DE335A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0325473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EB0209-1B77-404E-836F-EA3DC8E1F01F}" type="datetimeFigureOut">
              <a:rPr lang="ru-RU" smtClean="0"/>
              <a:pPr/>
              <a:t>09.11.2023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A8C4FA-38C7-4D2A-A211-4B19EC9549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8B49C2-2456-4D8F-A5B4-44307A012B32}" type="slidenum">
              <a:rPr lang="ru-RU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178494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32.jpeg"/><Relationship Id="rId7" Type="http://schemas.openxmlformats.org/officeDocument/2006/relationships/image" Target="../media/image4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32.jpeg"/><Relationship Id="rId7" Type="http://schemas.openxmlformats.org/officeDocument/2006/relationships/image" Target="../media/image49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media1.mp3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Rot="1" noChangeArrowheads="1"/>
          </p:cNvSpPr>
          <p:nvPr/>
        </p:nvSpPr>
        <p:spPr bwMode="auto">
          <a:xfrm>
            <a:off x="179388" y="260350"/>
            <a:ext cx="87852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>
                        <a:alpha val="44000"/>
                      </a:schemeClr>
                    </a:gs>
                    <a:gs pos="100000">
                      <a:schemeClr val="accent1">
                        <a:gamma/>
                        <a:tint val="45882"/>
                        <a:invGamma/>
                        <a:alpha val="45000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54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851275" y="5589588"/>
            <a:ext cx="50419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indent="-342900" algn="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6600CC"/>
              </a:solidFill>
              <a:latin typeface="Tahoma" pitchFamily="34" charset="0"/>
            </a:endParaRPr>
          </a:p>
        </p:txBody>
      </p:sp>
      <p:sp>
        <p:nvSpPr>
          <p:cNvPr id="4" name="Rectangle 2"/>
          <p:cNvSpPr>
            <a:spLocks noRot="1" noChangeArrowheads="1"/>
          </p:cNvSpPr>
          <p:nvPr/>
        </p:nvSpPr>
        <p:spPr bwMode="auto">
          <a:xfrm>
            <a:off x="179388" y="2420888"/>
            <a:ext cx="87852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>
                        <a:alpha val="44000"/>
                      </a:schemeClr>
                    </a:gs>
                    <a:gs pos="100000">
                      <a:schemeClr val="accent1">
                        <a:gamma/>
                        <a:tint val="45882"/>
                        <a:invGamma/>
                        <a:alpha val="45000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6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2"/>
          <p:cNvSpPr>
            <a:spLocks noRot="1" noChangeArrowheads="1"/>
          </p:cNvSpPr>
          <p:nvPr/>
        </p:nvSpPr>
        <p:spPr bwMode="auto">
          <a:xfrm>
            <a:off x="358775" y="3645024"/>
            <a:ext cx="87852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>
                        <a:alpha val="44000"/>
                      </a:schemeClr>
                    </a:gs>
                    <a:gs pos="100000">
                      <a:schemeClr val="accent1">
                        <a:gamma/>
                        <a:tint val="45882"/>
                        <a:invGamma/>
                        <a:alpha val="45000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026" name="Picture 2" descr="C:\Users\Irina\Desktop\sa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0" y="95250"/>
            <a:ext cx="6667500" cy="666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238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solidFill>
            <a:srgbClr val="99CCFF"/>
          </a:solidFill>
          <a:ln w="38100">
            <a:solidFill>
              <a:srgbClr val="00B0F0"/>
            </a:solidFill>
          </a:ln>
        </p:spPr>
        <p:txBody>
          <a:bodyPr>
            <a:normAutofit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  <a:latin typeface="Comic Sans MS" pitchFamily="66" charset="0"/>
              </a:rPr>
              <a:t>Арктика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Comic Sans MS" pitchFamily="66" charset="0"/>
              </a:rPr>
              <a:t>– 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это всё огромное пространство Северного Ледовитого океана вместе с </a:t>
            </a:r>
            <a:r>
              <a:rPr lang="ru-RU" sz="2800" u="sng" dirty="0" smtClean="0">
                <a:solidFill>
                  <a:srgbClr val="000099"/>
                </a:solidFill>
                <a:latin typeface="Comic Sans MS" pitchFamily="66" charset="0"/>
              </a:rPr>
              <a:t>морями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 и </a:t>
            </a:r>
            <a:r>
              <a:rPr lang="ru-RU" sz="2800" u="sng" dirty="0" smtClean="0">
                <a:solidFill>
                  <a:srgbClr val="000099"/>
                </a:solidFill>
                <a:latin typeface="Comic Sans MS" pitchFamily="66" charset="0"/>
              </a:rPr>
              <a:t>океанами</a:t>
            </a: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.</a:t>
            </a:r>
            <a:endParaRPr lang="ru-RU" sz="28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6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07504" y="1844824"/>
            <a:ext cx="4794323" cy="47525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Содержимое 12" descr="7.jpg"/>
          <p:cNvPicPr>
            <a:picLocks noGrp="1" noChangeAspect="1"/>
          </p:cNvPicPr>
          <p:nvPr>
            <p:ph sz="half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4644008" y="2204864"/>
            <a:ext cx="4326056" cy="3960440"/>
          </a:xfr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3968" y="260648"/>
            <a:ext cx="4680520" cy="6408712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	</a:t>
            </a:r>
            <a:r>
              <a:rPr lang="ru-RU" sz="3000" dirty="0" smtClean="0">
                <a:solidFill>
                  <a:srgbClr val="000099"/>
                </a:solidFill>
                <a:latin typeface="Comic Sans MS" pitchFamily="66" charset="0"/>
              </a:rPr>
              <a:t>Зимой наступает </a:t>
            </a:r>
            <a:r>
              <a:rPr lang="ru-RU" sz="3000" u="sng" dirty="0" smtClean="0">
                <a:solidFill>
                  <a:srgbClr val="C00000"/>
                </a:solidFill>
                <a:latin typeface="Comic Sans MS" pitchFamily="66" charset="0"/>
              </a:rPr>
              <a:t>полярная ночь</a:t>
            </a:r>
            <a:r>
              <a:rPr lang="ru-RU" sz="3000" dirty="0" smtClean="0">
                <a:solidFill>
                  <a:srgbClr val="000099"/>
                </a:solidFill>
                <a:latin typeface="Comic Sans MS" pitchFamily="66" charset="0"/>
              </a:rPr>
              <a:t>.</a:t>
            </a:r>
          </a:p>
          <a:p>
            <a:pPr>
              <a:buNone/>
            </a:pPr>
            <a:r>
              <a:rPr lang="ru-RU" sz="3000" dirty="0" smtClean="0">
                <a:solidFill>
                  <a:srgbClr val="000099"/>
                </a:solidFill>
                <a:latin typeface="Comic Sans MS" pitchFamily="66" charset="0"/>
              </a:rPr>
              <a:t>	Несколько месяцев подряд солнце совсем не показывается – темнота. Только светит луна и мерцают звёзды.</a:t>
            </a:r>
          </a:p>
          <a:p>
            <a:pPr>
              <a:buNone/>
            </a:pPr>
            <a:r>
              <a:rPr lang="ru-RU" sz="3000" dirty="0" smtClean="0">
                <a:solidFill>
                  <a:srgbClr val="000099"/>
                </a:solidFill>
                <a:latin typeface="Comic Sans MS" pitchFamily="66" charset="0"/>
              </a:rPr>
              <a:t>	</a:t>
            </a:r>
          </a:p>
          <a:p>
            <a:pPr>
              <a:buNone/>
            </a:pPr>
            <a:r>
              <a:rPr lang="ru-RU" sz="3000" dirty="0" smtClean="0">
                <a:solidFill>
                  <a:srgbClr val="000099"/>
                </a:solidFill>
                <a:latin typeface="Comic Sans MS" pitchFamily="66" charset="0"/>
              </a:rPr>
              <a:t>	</a:t>
            </a:r>
            <a:r>
              <a:rPr lang="ru-RU" sz="3000" dirty="0" smtClean="0">
                <a:solidFill>
                  <a:srgbClr val="008000"/>
                </a:solidFill>
                <a:latin typeface="Comic Sans MS" pitchFamily="66" charset="0"/>
              </a:rPr>
              <a:t>Дуют сильные ветры, часто бушует пурга. Температура понижается до -60°С. </a:t>
            </a:r>
          </a:p>
          <a:p>
            <a:pPr>
              <a:buNone/>
            </a:pPr>
            <a:r>
              <a:rPr lang="ru-RU" sz="3000" dirty="0" smtClean="0">
                <a:solidFill>
                  <a:srgbClr val="000099"/>
                </a:solidFill>
                <a:latin typeface="Comic Sans MS" pitchFamily="66" charset="0"/>
              </a:rPr>
              <a:t>	</a:t>
            </a:r>
          </a:p>
          <a:p>
            <a:pPr algn="ctr">
              <a:buNone/>
            </a:pPr>
            <a:r>
              <a:rPr lang="ru-RU" sz="3000" dirty="0" smtClean="0">
                <a:solidFill>
                  <a:srgbClr val="000099"/>
                </a:solidFill>
                <a:latin typeface="Comic Sans MS" pitchFamily="66" charset="0"/>
              </a:rPr>
              <a:t>	</a:t>
            </a:r>
            <a:r>
              <a:rPr lang="ru-RU" sz="3000" dirty="0" smtClean="0">
                <a:solidFill>
                  <a:srgbClr val="FF0066"/>
                </a:solidFill>
                <a:latin typeface="Comic Sans MS" pitchFamily="66" charset="0"/>
              </a:rPr>
              <a:t>Иногда возникают </a:t>
            </a:r>
            <a:r>
              <a:rPr lang="ru-RU" sz="3000" u="sng" dirty="0" smtClean="0">
                <a:solidFill>
                  <a:srgbClr val="FF0066"/>
                </a:solidFill>
                <a:latin typeface="Comic Sans MS" pitchFamily="66" charset="0"/>
              </a:rPr>
              <a:t>полярные сияния</a:t>
            </a:r>
            <a:r>
              <a:rPr lang="ru-RU" sz="3000" dirty="0" smtClean="0">
                <a:solidFill>
                  <a:srgbClr val="FF0066"/>
                </a:solidFill>
                <a:latin typeface="Comic Sans MS" pitchFamily="66" charset="0"/>
              </a:rPr>
              <a:t>.</a:t>
            </a:r>
            <a:endParaRPr lang="ru-RU" sz="3000" dirty="0">
              <a:solidFill>
                <a:srgbClr val="FF0066"/>
              </a:solidFill>
              <a:latin typeface="Comic Sans MS" pitchFamily="66" charset="0"/>
            </a:endParaRPr>
          </a:p>
        </p:txBody>
      </p:sp>
      <p:pic>
        <p:nvPicPr>
          <p:cNvPr id="12" name="Рисунок 11" descr="1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51520" y="3356992"/>
            <a:ext cx="4339153" cy="324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 descr="18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51520" y="188640"/>
            <a:ext cx="4320000" cy="3240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2"/>
          <p:cNvSpPr txBox="1">
            <a:spLocks/>
          </p:cNvSpPr>
          <p:nvPr/>
        </p:nvSpPr>
        <p:spPr>
          <a:xfrm>
            <a:off x="4644008" y="260648"/>
            <a:ext cx="4320480" cy="626469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	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Летом в Арктике </a:t>
            </a:r>
            <a:r>
              <a:rPr kumimoji="0" lang="ru-RU" sz="2800" b="0" i="0" u="sng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полярный день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. </a:t>
            </a:r>
          </a:p>
          <a:p>
            <a:pPr marL="342900" lvl="0" indent="-342900" algn="ctr">
              <a:spcBef>
                <a:spcPct val="20000"/>
              </a:spcBef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Несколько месяцев не заходит солнце и круглые сутки светло. Но не тепло.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</a:rPr>
              <a:t> </a:t>
            </a:r>
          </a:p>
          <a:p>
            <a:pPr marL="342900" lvl="0" indent="-342900" algn="ctr">
              <a:spcBef>
                <a:spcPct val="20000"/>
              </a:spcBef>
            </a:pPr>
            <a:endParaRPr lang="ru-RU" sz="2800" b="1" dirty="0" smtClean="0">
              <a:solidFill>
                <a:srgbClr val="000099"/>
              </a:solidFill>
              <a:latin typeface="Times New Roman" pitchFamily="18" charset="0"/>
            </a:endParaRPr>
          </a:p>
          <a:p>
            <a:pPr marL="342900" lvl="0" indent="-342900" algn="ctr">
              <a:spcBef>
                <a:spcPct val="20000"/>
              </a:spcBef>
            </a:pPr>
            <a:r>
              <a:rPr lang="ru-RU" sz="2800" dirty="0" smtClean="0">
                <a:solidFill>
                  <a:srgbClr val="008000"/>
                </a:solidFill>
                <a:latin typeface="Comic Sans MS" pitchFamily="66" charset="0"/>
              </a:rPr>
              <a:t>Температура лишь на несколько градусов выше нуля.</a:t>
            </a:r>
            <a:r>
              <a:rPr lang="ru-RU" sz="2800" b="1" dirty="0" smtClean="0">
                <a:solidFill>
                  <a:srgbClr val="008000"/>
                </a:solidFill>
                <a:latin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8000"/>
                </a:solidFill>
                <a:latin typeface="Comic Sans MS" pitchFamily="66" charset="0"/>
              </a:rPr>
              <a:t>В самый теплый месяц температура воздуха не превышает + 5 °C. </a:t>
            </a:r>
            <a:endParaRPr kumimoji="0" lang="ru-RU" sz="2800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pic>
        <p:nvPicPr>
          <p:cNvPr id="6" name="Рисунок 5" descr="1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79512" y="116632"/>
            <a:ext cx="4560000" cy="3420000"/>
          </a:xfrm>
          <a:prstGeom prst="roundRect">
            <a:avLst/>
          </a:prstGeom>
          <a:effectLst>
            <a:softEdge rad="317500"/>
          </a:effectLst>
        </p:spPr>
      </p:pic>
      <p:pic>
        <p:nvPicPr>
          <p:cNvPr id="7" name="Рисунок 6" descr="13.1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79512" y="3284984"/>
            <a:ext cx="4560000" cy="3420000"/>
          </a:xfrm>
          <a:prstGeom prst="round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0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tretch>
            <a:fillRect/>
          </a:stretch>
        </p:blipFill>
        <p:spPr>
          <a:xfrm>
            <a:off x="107504" y="189000"/>
            <a:ext cx="4628570" cy="3240000"/>
          </a:xfrm>
          <a:prstGeom prst="roundRect">
            <a:avLst/>
          </a:prstGeom>
          <a:effectLst>
            <a:softEdge rad="127000"/>
          </a:effectLst>
        </p:spPr>
      </p:pic>
      <p:pic>
        <p:nvPicPr>
          <p:cNvPr id="7" name="Рисунок 6" descr="10.3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79513" y="3429360"/>
            <a:ext cx="4628578" cy="3240000"/>
          </a:xfrm>
          <a:prstGeom prst="roundRect">
            <a:avLst/>
          </a:prstGeom>
          <a:effectLst>
            <a:softEdge rad="127000"/>
          </a:effectLst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499992" y="692696"/>
            <a:ext cx="4536504" cy="56166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	Океан и острова покрыты толстым ледяным панцирем. </a:t>
            </a:r>
          </a:p>
          <a:p>
            <a:pPr>
              <a:buNone/>
            </a:pP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	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omic Sans MS" pitchFamily="66" charset="0"/>
              </a:rPr>
              <a:t>	Лишь кое-где на островах его нет, но и здесь суша промерзает на много метров в глубину. </a:t>
            </a:r>
          </a:p>
          <a:p>
            <a:pPr>
              <a:buNone/>
            </a:pP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	</a:t>
            </a:r>
          </a:p>
          <a:p>
            <a:pPr>
              <a:buNone/>
            </a:pP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	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Почва на арктических островах почти совсем не образуется.</a:t>
            </a:r>
            <a:endParaRPr lang="ru-RU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3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936104"/>
          </a:xfrm>
          <a:noFill/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Растения арктических пустынь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8" name="Содержимое 7" descr="19.jpeg"/>
          <p:cNvPicPr>
            <a:picLocks noGrp="1" noChangeAspect="1"/>
          </p:cNvPicPr>
          <p:nvPr>
            <p:ph sz="half" idx="2"/>
          </p:nvPr>
        </p:nvPicPr>
        <p:blipFill>
          <a:blip r:embed="rId4" cstate="screen"/>
          <a:stretch>
            <a:fillRect/>
          </a:stretch>
        </p:blipFill>
        <p:spPr>
          <a:xfrm>
            <a:off x="6228184" y="1268760"/>
            <a:ext cx="2304256" cy="3456383"/>
          </a:xfrm>
          <a:effectLst>
            <a:softEdge rad="317500"/>
          </a:effectLst>
        </p:spPr>
      </p:pic>
      <p:pic>
        <p:nvPicPr>
          <p:cNvPr id="10" name="Рисунок 9" descr="20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539552" y="1052736"/>
            <a:ext cx="2249010" cy="334346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Рисунок 12" descr="11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3635896" y="1268760"/>
            <a:ext cx="2196448" cy="334787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Picture 2" descr="d:\Users\Горская Ирина\Desktop\1677078685_klau-club-p-yadovitie-vodorosli-oboi-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4653136"/>
            <a:ext cx="3164733" cy="1780042"/>
          </a:xfrm>
          <a:prstGeom prst="rect">
            <a:avLst/>
          </a:prstGeom>
          <a:noFill/>
        </p:spPr>
      </p:pic>
      <p:pic>
        <p:nvPicPr>
          <p:cNvPr id="16" name="Picture 3" descr="d:\Users\Горская Ирина\Desktop\1675215733_klau-club-p-kamnelomka-v-arktike-rastenie-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20072" y="4653136"/>
            <a:ext cx="2633889" cy="1762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36104"/>
          </a:xfrm>
          <a:noFill/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Животные   арктических  пустынь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2" name="Рисунок 11" descr="37.jpg"/>
          <p:cNvPicPr/>
          <p:nvPr/>
        </p:nvPicPr>
        <p:blipFill>
          <a:blip r:embed="rId3" cstate="screen"/>
          <a:stretch>
            <a:fillRect/>
          </a:stretch>
        </p:blipFill>
        <p:spPr>
          <a:xfrm>
            <a:off x="467544" y="1628800"/>
            <a:ext cx="3240360" cy="2304256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 descr="d:\Users\Горская Ирина\Desktop\1618440815_3-krasivosti_pro-p-ribi-severnikh-morei-ribi-krasivo-foto-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140968"/>
            <a:ext cx="330575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36104"/>
          </a:xfrm>
          <a:noFill/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Животные   арктических  пустынь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8" name="Рисунок 17" descr="23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29362" y="980727"/>
            <a:ext cx="2286453" cy="324036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1" name="Рисунок 20" descr="25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635896" y="1124744"/>
            <a:ext cx="2088232" cy="318105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5" name="TextBox 24"/>
          <p:cNvSpPr txBox="1"/>
          <p:nvPr/>
        </p:nvSpPr>
        <p:spPr>
          <a:xfrm>
            <a:off x="7020272" y="5930116"/>
            <a:ext cx="263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ʹ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28" name="Рисунок 27" descr="1386_3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156176" y="2132856"/>
            <a:ext cx="2068845" cy="313063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 descr="C:\Users\Irina\Desktop\1662824725_43-pofoto-club-p-yevropeiskaya-chernozobaya-gagara-4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437112"/>
            <a:ext cx="2762272" cy="19442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pic>
        <p:nvPicPr>
          <p:cNvPr id="12" name="Рисунок 11" descr="2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59446" y="692696"/>
            <a:ext cx="4628578" cy="3240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936104"/>
          </a:xfrm>
          <a:noFill/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Животные   арктических  пустынь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20272" y="5930116"/>
            <a:ext cx="2632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ʹ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3" name="Рисунок 12" descr="10.2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16016" y="764704"/>
            <a:ext cx="4158000" cy="5940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6" name="Рисунок 15" descr="28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179512" y="3501008"/>
            <a:ext cx="4725000" cy="324000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14" name="TextBox 13"/>
          <p:cNvSpPr txBox="1"/>
          <p:nvPr/>
        </p:nvSpPr>
        <p:spPr>
          <a:xfrm>
            <a:off x="144488" y="5284365"/>
            <a:ext cx="8856000" cy="1384995"/>
          </a:xfrm>
          <a:prstGeom prst="rect">
            <a:avLst/>
          </a:prstGeom>
          <a:solidFill>
            <a:schemeClr val="bg1"/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Приспособиться к условиям Арктики животным </a:t>
            </a:r>
          </a:p>
          <a:p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помогает толстый слой подкожного жира, густой </a:t>
            </a:r>
          </a:p>
          <a:p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мех, толстые лапы, защитный (белый) цвет меха.</a:t>
            </a:r>
            <a:endParaRPr lang="ru-RU" sz="2800" dirty="0">
              <a:latin typeface="Comic Sans MS" pitchFamily="66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" name="Рисунок 11" descr="32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572000" y="2053772"/>
            <a:ext cx="4536504" cy="322012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Рисунок 12" descr="34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716016" y="44624"/>
            <a:ext cx="4248472" cy="318635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30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179512" y="44624"/>
            <a:ext cx="4347188" cy="309634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0" name="Рисунок 19" descr="35.jp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191006" y="1988840"/>
            <a:ext cx="4512502" cy="3384376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936104"/>
          </a:xfrm>
          <a:noFill/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122" name="Picture 2" descr="d:\Users\Горская Ирина\Desktop\1619154395_2-krasivosti_pro-p-belaya-medveditsa-s-medvezhonkom-medvedi-k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620688"/>
            <a:ext cx="7984255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23528" y="4293096"/>
            <a:ext cx="8496944" cy="2121099"/>
          </a:xfrm>
          <a:prstGeom prst="roundRect">
            <a:avLst/>
          </a:prstGeom>
          <a:ln w="38100"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Comic Sans MS" pitchFamily="66" charset="0"/>
              </a:rPr>
              <a:t>	</a:t>
            </a:r>
            <a:r>
              <a:rPr lang="ru-RU" u="sng" dirty="0" smtClean="0">
                <a:solidFill>
                  <a:srgbClr val="C00000"/>
                </a:solidFill>
                <a:latin typeface="Comic Sans MS" pitchFamily="66" charset="0"/>
              </a:rPr>
              <a:t>Природные зоны 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– это пространства на Земле с одинаковыми температурными условиями, увлажнением, почвами, растительным и животным миром.</a:t>
            </a:r>
            <a:endParaRPr lang="ru-RU" dirty="0">
              <a:solidFill>
                <a:srgbClr val="000099"/>
              </a:solidFill>
            </a:endParaRPr>
          </a:p>
          <a:p>
            <a:pPr algn="ctr">
              <a:buNone/>
            </a:pPr>
            <a:endParaRPr lang="ru-RU" dirty="0">
              <a:latin typeface="Comic Sans MS" pitchFamily="66" charset="0"/>
            </a:endParaRPr>
          </a:p>
        </p:txBody>
      </p:sp>
      <p:pic>
        <p:nvPicPr>
          <p:cNvPr id="9" name="Рисунок 8" descr="5.jpg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09515" y="260649"/>
            <a:ext cx="2808000" cy="15959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5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212515" y="2132856"/>
            <a:ext cx="2713635" cy="158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 descr="5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178845" y="2132856"/>
            <a:ext cx="2713635" cy="158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5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6179906" y="260648"/>
            <a:ext cx="2712574" cy="158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 descr="5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3204160" y="260649"/>
            <a:ext cx="2808000" cy="1596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 descr="5.jpg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3142348" y="2132856"/>
            <a:ext cx="2869812" cy="158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88" y="188728"/>
            <a:ext cx="8784000" cy="792000"/>
          </a:xfrm>
          <a:noFill/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Цепи питания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8" name="Рисунок 17" descr="3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67544" y="4869160"/>
            <a:ext cx="2448272" cy="1548000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19" name="Рисунок 18" descr="mir85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67544" y="980728"/>
            <a:ext cx="2448272" cy="1548000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22" name="Рисунок 21" descr="8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84168" y="944896"/>
            <a:ext cx="2448272" cy="1548000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25" name="Рисунок 24" descr="28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6084168" y="2817112"/>
            <a:ext cx="2448272" cy="1620000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27" name="Рисунок 26" descr="17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477416" y="2852936"/>
            <a:ext cx="2438400" cy="1633728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29" name="Рисунок 28" descr="Polar_Bear_Svalbard_Norwegian_Arctic_1366x768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6228184" y="4761328"/>
            <a:ext cx="2337701" cy="1620000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9" name="Рисунок 8" descr="e26a4a26ffb3245efd507cf74911f8b1_0_500_0.pn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3491880" y="2060848"/>
            <a:ext cx="2160240" cy="29192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88" y="188728"/>
            <a:ext cx="8784000" cy="792000"/>
          </a:xfrm>
          <a:noFill/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   Цепи питания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8" name="Рисунок 17" descr="37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75856" y="2348880"/>
            <a:ext cx="2448272" cy="1548000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19" name="Рисунок 18" descr="mir85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323528" y="2348880"/>
            <a:ext cx="2448272" cy="1548000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22" name="Рисунок 21" descr="82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228184" y="2348880"/>
            <a:ext cx="2448272" cy="1548000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25" name="Рисунок 24" descr="28.jpg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>
            <a:off x="3491880" y="4725144"/>
            <a:ext cx="2448272" cy="1620000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27" name="Рисунок 26" descr="17.JP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6228184" y="260648"/>
            <a:ext cx="2438400" cy="1633728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pic>
        <p:nvPicPr>
          <p:cNvPr id="29" name="Рисунок 28" descr="Polar_Bear_Svalbard_Norwegian_Arctic_1366x768.jpg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6444208" y="4653136"/>
            <a:ext cx="2337701" cy="1620000"/>
          </a:xfrm>
          <a:prstGeom prst="roundRect">
            <a:avLst/>
          </a:prstGeom>
          <a:ln w="28575">
            <a:solidFill>
              <a:schemeClr val="bg1">
                <a:lumMod val="50000"/>
              </a:schemeClr>
            </a:solidFill>
          </a:ln>
        </p:spPr>
      </p:pic>
      <p:cxnSp>
        <p:nvCxnSpPr>
          <p:cNvPr id="31" name="Прямая со стрелкой 30"/>
          <p:cNvCxnSpPr>
            <a:stCxn id="19" idx="3"/>
            <a:endCxn id="18" idx="1"/>
          </p:cNvCxnSpPr>
          <p:nvPr/>
        </p:nvCxnSpPr>
        <p:spPr>
          <a:xfrm>
            <a:off x="2771800" y="3122880"/>
            <a:ext cx="504056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8244408" y="3933056"/>
            <a:ext cx="0" cy="72008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endCxn id="25" idx="0"/>
          </p:cNvCxnSpPr>
          <p:nvPr/>
        </p:nvCxnSpPr>
        <p:spPr>
          <a:xfrm flipH="1">
            <a:off x="4716016" y="3861048"/>
            <a:ext cx="1584176" cy="86409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7452320" y="1916832"/>
            <a:ext cx="0" cy="43204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5724128" y="3140968"/>
            <a:ext cx="504056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5940152" y="5445224"/>
            <a:ext cx="504056" cy="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323491" y="5805264"/>
            <a:ext cx="2568989" cy="510778"/>
          </a:xfrm>
          <a:prstGeom prst="round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  <a:latin typeface="Comic Sans MS" pitchFamily="66" charset="0"/>
              </a:rPr>
              <a:t>Белые медведи</a:t>
            </a:r>
            <a:endParaRPr lang="ru-RU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427984" y="4725144"/>
            <a:ext cx="1446952" cy="510778"/>
          </a:xfrm>
          <a:prstGeom prst="round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0099"/>
                </a:solidFill>
                <a:latin typeface="Comic Sans MS" pitchFamily="66" charset="0"/>
              </a:rPr>
              <a:t>Тюлени</a:t>
            </a:r>
            <a:endParaRPr lang="ru-RU" sz="24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0671" y="3501008"/>
            <a:ext cx="1863097" cy="510778"/>
          </a:xfrm>
          <a:prstGeom prst="round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Водоросли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228184" y="188640"/>
            <a:ext cx="1285725" cy="510778"/>
          </a:xfrm>
          <a:prstGeom prst="round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Птицы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948264" y="3494286"/>
            <a:ext cx="1042258" cy="510778"/>
          </a:xfrm>
          <a:prstGeom prst="round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Рыбы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067944" y="3501008"/>
            <a:ext cx="1062424" cy="510778"/>
          </a:xfrm>
          <a:prstGeom prst="round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</a:rPr>
              <a:t>Рачки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2" grpId="0"/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88" y="188728"/>
            <a:ext cx="8784000" cy="792000"/>
          </a:xfrm>
          <a:noFill/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Научные станции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11" name="Picture 4" descr="222652239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447800"/>
            <a:ext cx="3962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16301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362200"/>
            <a:ext cx="3886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60000" y="3284984"/>
            <a:ext cx="8784000" cy="792000"/>
          </a:xfrm>
          <a:noFill/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" name="Picture 4" descr="23645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458200" cy="642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7"/>
          <p:cNvSpPr txBox="1">
            <a:spLocks/>
          </p:cNvSpPr>
          <p:nvPr/>
        </p:nvSpPr>
        <p:spPr>
          <a:xfrm>
            <a:off x="180488" y="188728"/>
            <a:ext cx="8784000" cy="792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Северный морской путь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60000" y="3284984"/>
            <a:ext cx="8784000" cy="792000"/>
          </a:xfrm>
          <a:noFill/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Заголовок 7"/>
          <p:cNvSpPr txBox="1">
            <a:spLocks/>
          </p:cNvSpPr>
          <p:nvPr/>
        </p:nvSpPr>
        <p:spPr>
          <a:xfrm>
            <a:off x="180488" y="188728"/>
            <a:ext cx="8784000" cy="792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Ледокол «Арктика»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4" descr="arktika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23963"/>
            <a:ext cx="8305800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60000" y="3284984"/>
            <a:ext cx="8784000" cy="792000"/>
          </a:xfrm>
          <a:noFill/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Заголовок 7"/>
          <p:cNvSpPr txBox="1">
            <a:spLocks/>
          </p:cNvSpPr>
          <p:nvPr/>
        </p:nvSpPr>
        <p:spPr>
          <a:xfrm>
            <a:off x="180488" y="188728"/>
            <a:ext cx="8784000" cy="792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25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Заповедник</a:t>
            </a:r>
            <a:r>
              <a:rPr lang="ru-RU" sz="4400" b="1" spc="5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  <a:ea typeface="+mj-ea"/>
                <a:cs typeface="+mj-cs"/>
              </a:rPr>
              <a:t> «Остров Врангеля»</a:t>
            </a: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8" descr="e27933ff661ced0170278722c79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340768"/>
            <a:ext cx="7943800" cy="5300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79512" y="1268760"/>
            <a:ext cx="1299600" cy="3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5013176"/>
            <a:ext cx="331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Содержимое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Users\Горская Ирина\Desktop\2486924865ed7b8cf05dbc678eecbcba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8" y="-26988"/>
            <a:ext cx="9199563" cy="6911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60000" y="3284984"/>
            <a:ext cx="8784000" cy="792000"/>
          </a:xfrm>
          <a:noFill/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Заголовок 7"/>
          <p:cNvSpPr txBox="1">
            <a:spLocks/>
          </p:cNvSpPr>
          <p:nvPr/>
        </p:nvSpPr>
        <p:spPr>
          <a:xfrm>
            <a:off x="180488" y="188728"/>
            <a:ext cx="8784000" cy="792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4" descr="arctic-polar-bear-and-cu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620688"/>
            <a:ext cx="365904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Копия 0055-113-Krupnym-zhivotnym-trudno-zhit-rjadom-s-chelove-kom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548680"/>
            <a:ext cx="3832655" cy="240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Users\Горская Ирина\Desktop\1660823722_1-pofoto-club-p-grenlandskii-kit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3501008"/>
            <a:ext cx="3840427" cy="2880320"/>
          </a:xfrm>
          <a:prstGeom prst="rect">
            <a:avLst/>
          </a:prstGeom>
          <a:noFill/>
        </p:spPr>
      </p:pic>
      <p:pic>
        <p:nvPicPr>
          <p:cNvPr id="12" name="Picture 3" descr="d:\Users\Горская Ирина\Desktop\1660842031_40-pofoto-club-p-belaya-beluga-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645024"/>
            <a:ext cx="4112771" cy="274117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83568" y="548680"/>
            <a:ext cx="3384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БЕЛЫЕ ГУСИ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32040" y="620688"/>
            <a:ext cx="36775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БЕЛЫЕ МЕДВЕДИ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5576" y="3573016"/>
            <a:ext cx="3384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КИТЫ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2240" y="5661248"/>
            <a:ext cx="20162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БЕЛУХИ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9" name="Заголовок 7"/>
          <p:cNvSpPr txBox="1">
            <a:spLocks/>
          </p:cNvSpPr>
          <p:nvPr/>
        </p:nvSpPr>
        <p:spPr>
          <a:xfrm>
            <a:off x="180488" y="188728"/>
            <a:ext cx="8784000" cy="792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0" name="Picture 4" descr="22aee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20688"/>
            <a:ext cx="4627240" cy="294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683568" y="548680"/>
            <a:ext cx="3384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МОРЖИ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101" name="Picture 5" descr="d:\Users\Горская Ирина\Desktop\1638363194_15-celes-club-p-yevropeiskii-severnii-olen-zhivotnie-krasi-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620688"/>
            <a:ext cx="3869087" cy="302433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4607496" y="3356992"/>
            <a:ext cx="45365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СЕВЕРНЫЙ ОЛЕНЬ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14" name="Picture 4" descr="180654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005064"/>
            <a:ext cx="3980993" cy="2509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4788024" y="5301208"/>
            <a:ext cx="33843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ОВЦЕБЫК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9" name="Заголовок 7"/>
          <p:cNvSpPr txBox="1">
            <a:spLocks/>
          </p:cNvSpPr>
          <p:nvPr/>
        </p:nvSpPr>
        <p:spPr>
          <a:xfrm>
            <a:off x="180488" y="188728"/>
            <a:ext cx="8784000" cy="792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3" name="Рисунок 12" descr="29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228184" y="4509120"/>
            <a:ext cx="2187243" cy="1944216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611560" y="1412776"/>
          <a:ext cx="8064900" cy="15279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490"/>
                <a:gridCol w="806490"/>
                <a:gridCol w="806490"/>
                <a:gridCol w="806490"/>
                <a:gridCol w="806490"/>
                <a:gridCol w="806490"/>
                <a:gridCol w="806490"/>
                <a:gridCol w="806490"/>
                <a:gridCol w="806490"/>
                <a:gridCol w="806490"/>
              </a:tblGrid>
              <a:tr h="1527944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/>
                          </a:solidFill>
                        </a:rPr>
                        <a:t>_</a:t>
                      </a:r>
                      <a:endParaRPr lang="ru-RU" sz="4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/>
                          </a:solidFill>
                        </a:rPr>
                        <a:t>+</a:t>
                      </a:r>
                      <a:endParaRPr lang="ru-RU" sz="4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/>
                          </a:solidFill>
                        </a:rPr>
                        <a:t>_</a:t>
                      </a:r>
                      <a:endParaRPr lang="ru-RU" sz="4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/>
                          </a:solidFill>
                        </a:rPr>
                        <a:t>+</a:t>
                      </a:r>
                      <a:endParaRPr lang="ru-RU" sz="4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/>
                          </a:solidFill>
                        </a:rPr>
                        <a:t>_</a:t>
                      </a:r>
                      <a:endParaRPr lang="ru-RU" sz="4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/>
                          </a:solidFill>
                        </a:rPr>
                        <a:t>_</a:t>
                      </a:r>
                      <a:endParaRPr lang="ru-RU" sz="4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/>
                          </a:solidFill>
                        </a:rPr>
                        <a:t>+</a:t>
                      </a:r>
                      <a:endParaRPr lang="ru-RU" sz="4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/>
                          </a:solidFill>
                        </a:rPr>
                        <a:t>_</a:t>
                      </a:r>
                      <a:endParaRPr lang="ru-RU" sz="4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/>
                          </a:solidFill>
                        </a:rPr>
                        <a:t>+</a:t>
                      </a:r>
                      <a:endParaRPr lang="ru-RU" sz="4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>
                          <a:solidFill>
                            <a:schemeClr val="bg1"/>
                          </a:solidFill>
                        </a:rPr>
                        <a:t>+</a:t>
                      </a:r>
                      <a:endParaRPr lang="ru-RU" sz="4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Прямая со стрелкой 45"/>
          <p:cNvCxnSpPr/>
          <p:nvPr/>
        </p:nvCxnSpPr>
        <p:spPr>
          <a:xfrm>
            <a:off x="179512" y="764704"/>
            <a:ext cx="2520280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179512" y="1124744"/>
            <a:ext cx="2016224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179512" y="1412776"/>
            <a:ext cx="1800200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179512" y="1700808"/>
            <a:ext cx="1692188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179512" y="2060848"/>
            <a:ext cx="1584684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179512" y="2780928"/>
            <a:ext cx="1512168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179512" y="2420888"/>
            <a:ext cx="1512168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179512" y="3140968"/>
            <a:ext cx="1584176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179512" y="3501008"/>
            <a:ext cx="1728192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179512" y="3843886"/>
            <a:ext cx="2055649" cy="17162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179512" y="476672"/>
            <a:ext cx="3024336" cy="0"/>
          </a:xfrm>
          <a:prstGeom prst="straightConnector1">
            <a:avLst/>
          </a:prstGeom>
          <a:ln w="57150">
            <a:solidFill>
              <a:srgbClr val="FF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 rot="1913297">
            <a:off x="3135804" y="1948861"/>
            <a:ext cx="1343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omic Sans MS" pitchFamily="66" charset="0"/>
              </a:rPr>
              <a:t>Экватор</a:t>
            </a:r>
            <a:endParaRPr lang="ru-RU" sz="24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5615600" y="332656"/>
            <a:ext cx="2772824" cy="51077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5F5F5F"/>
                </a:solidFill>
                <a:latin typeface="Comic Sans MS" pitchFamily="66" charset="0"/>
              </a:rPr>
              <a:t>Северный полюс</a:t>
            </a:r>
            <a:endParaRPr lang="ru-RU" sz="2400" dirty="0">
              <a:solidFill>
                <a:srgbClr val="5F5F5F"/>
              </a:solidFill>
              <a:latin typeface="Comic Sans MS" pitchFamily="66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179512" y="4005064"/>
            <a:ext cx="2508530" cy="51077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5F5F5F"/>
                </a:solidFill>
                <a:latin typeface="Comic Sans MS" pitchFamily="66" charset="0"/>
              </a:rPr>
              <a:t>Южный полюс</a:t>
            </a:r>
            <a:endParaRPr lang="ru-RU" sz="2400" dirty="0">
              <a:solidFill>
                <a:srgbClr val="5F5F5F"/>
              </a:solidFill>
              <a:latin typeface="Comic Sans MS" pitchFamily="66" charset="0"/>
            </a:endParaRPr>
          </a:p>
        </p:txBody>
      </p:sp>
      <p:pic>
        <p:nvPicPr>
          <p:cNvPr id="124" name="Рисунок 123" descr="fffffff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32240" y="2455465"/>
            <a:ext cx="1990725" cy="3609975"/>
          </a:xfrm>
          <a:prstGeom prst="rect">
            <a:avLst/>
          </a:prstGeom>
        </p:spPr>
      </p:pic>
      <p:grpSp>
        <p:nvGrpSpPr>
          <p:cNvPr id="2" name="Группа 57"/>
          <p:cNvGrpSpPr/>
          <p:nvPr/>
        </p:nvGrpSpPr>
        <p:grpSpPr>
          <a:xfrm>
            <a:off x="395536" y="-1467544"/>
            <a:ext cx="6639586" cy="8499320"/>
            <a:chOff x="395536" y="-1541928"/>
            <a:chExt cx="6639586" cy="8499320"/>
          </a:xfrm>
        </p:grpSpPr>
        <p:pic>
          <p:nvPicPr>
            <p:cNvPr id="43" name="Рисунок 42" descr="Рисунок1 - копия - копия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 rot="1964413">
              <a:off x="1741660" y="426558"/>
              <a:ext cx="4215663" cy="4104000"/>
            </a:xfrm>
            <a:prstGeom prst="rect">
              <a:avLst/>
            </a:prstGeom>
          </p:spPr>
        </p:pic>
        <p:sp>
          <p:nvSpPr>
            <p:cNvPr id="32" name="Дуга 31"/>
            <p:cNvSpPr/>
            <p:nvPr/>
          </p:nvSpPr>
          <p:spPr>
            <a:xfrm rot="11207329">
              <a:off x="3337391" y="-1541928"/>
              <a:ext cx="3697731" cy="3683471"/>
            </a:xfrm>
            <a:prstGeom prst="arc">
              <a:avLst>
                <a:gd name="adj1" fmla="val 14817022"/>
                <a:gd name="adj2" fmla="val 20760142"/>
              </a:avLst>
            </a:prstGeom>
            <a:ln w="57150">
              <a:solidFill>
                <a:schemeClr val="tx2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Дуга 32"/>
            <p:cNvSpPr/>
            <p:nvPr/>
          </p:nvSpPr>
          <p:spPr>
            <a:xfrm>
              <a:off x="395536" y="2780928"/>
              <a:ext cx="3960440" cy="4176464"/>
            </a:xfrm>
            <a:prstGeom prst="arc">
              <a:avLst>
                <a:gd name="adj1" fmla="val 15433317"/>
                <a:gd name="adj2" fmla="val 20542726"/>
              </a:avLst>
            </a:prstGeom>
            <a:ln w="57150">
              <a:solidFill>
                <a:schemeClr val="tx2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Дуга 34"/>
            <p:cNvSpPr/>
            <p:nvPr/>
          </p:nvSpPr>
          <p:spPr>
            <a:xfrm rot="12701827">
              <a:off x="4207466" y="-1341790"/>
              <a:ext cx="2129023" cy="2706065"/>
            </a:xfrm>
            <a:prstGeom prst="arc">
              <a:avLst>
                <a:gd name="adj1" fmla="val 14055285"/>
                <a:gd name="adj2" fmla="val 18317869"/>
              </a:avLst>
            </a:prstGeom>
            <a:ln w="57150">
              <a:solidFill>
                <a:schemeClr val="tx2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Дуга 36"/>
            <p:cNvSpPr/>
            <p:nvPr/>
          </p:nvSpPr>
          <p:spPr>
            <a:xfrm rot="1874313">
              <a:off x="1189079" y="3547422"/>
              <a:ext cx="2265872" cy="2665015"/>
            </a:xfrm>
            <a:prstGeom prst="arc">
              <a:avLst>
                <a:gd name="adj1" fmla="val 14236814"/>
                <a:gd name="adj2" fmla="val 18105135"/>
              </a:avLst>
            </a:prstGeom>
            <a:ln w="57150">
              <a:solidFill>
                <a:schemeClr val="tx2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 flipH="1">
              <a:off x="4860032" y="548680"/>
              <a:ext cx="144016" cy="216024"/>
            </a:xfrm>
            <a:prstGeom prst="line">
              <a:avLst/>
            </a:prstGeom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flipH="1">
              <a:off x="2555776" y="4149080"/>
              <a:ext cx="216024" cy="288032"/>
            </a:xfrm>
            <a:prstGeom prst="line">
              <a:avLst/>
            </a:prstGeom>
            <a:ln w="5715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>
              <a:stCxn id="43" idx="1"/>
            </p:cNvCxnSpPr>
            <p:nvPr/>
          </p:nvCxnSpPr>
          <p:spPr>
            <a:xfrm>
              <a:off x="2076528" y="1338578"/>
              <a:ext cx="3359568" cy="2162430"/>
            </a:xfrm>
            <a:prstGeom prst="line">
              <a:avLst/>
            </a:prstGeom>
            <a:ln w="57150"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Содержимое 4" descr="Рисунок1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tretch>
            <a:fillRect/>
          </a:stretch>
        </p:blipFill>
        <p:spPr>
          <a:xfrm>
            <a:off x="179512" y="188640"/>
            <a:ext cx="8784000" cy="6510494"/>
          </a:xfrm>
        </p:spPr>
      </p:pic>
      <p:sp>
        <p:nvSpPr>
          <p:cNvPr id="9" name="Заголовок 7"/>
          <p:cNvSpPr txBox="1">
            <a:spLocks/>
          </p:cNvSpPr>
          <p:nvPr/>
        </p:nvSpPr>
        <p:spPr>
          <a:xfrm>
            <a:off x="180488" y="188728"/>
            <a:ext cx="8784000" cy="792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3" name="Рисунок 12" descr="29.pn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228184" y="4509120"/>
            <a:ext cx="2187243" cy="1944216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251520" y="476672"/>
            <a:ext cx="83529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</a:rPr>
              <a:t>ДОМАШНЕЕ ЗАДАНИЕ</a:t>
            </a:r>
          </a:p>
          <a:p>
            <a:pPr>
              <a:lnSpc>
                <a:spcPct val="90000"/>
              </a:lnSpc>
            </a:pPr>
            <a:endParaRPr lang="ru-RU" sz="3600" b="1" dirty="0" smtClean="0">
              <a:latin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ru-RU" sz="3200" b="1" dirty="0" smtClean="0">
                <a:latin typeface="Times New Roman" pitchFamily="18" charset="0"/>
              </a:rPr>
              <a:t>Рассказать о природной зоне по </a:t>
            </a:r>
            <a:r>
              <a:rPr lang="ru-RU" sz="3200" b="1" dirty="0" smtClean="0">
                <a:latin typeface="Times New Roman" pitchFamily="18" charset="0"/>
              </a:rPr>
              <a:t>плану (Учебник с. 52-58)</a:t>
            </a:r>
            <a:endParaRPr lang="ru-RU" sz="3200" b="1" dirty="0" smtClean="0">
              <a:latin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ru-RU" sz="3200" b="1" dirty="0" smtClean="0">
                <a:latin typeface="Times New Roman" pitchFamily="18" charset="0"/>
              </a:rPr>
              <a:t>Рабочая тетрадь: № 1, 2</a:t>
            </a:r>
          </a:p>
          <a:p>
            <a:pPr lvl="1">
              <a:lnSpc>
                <a:spcPct val="90000"/>
              </a:lnSpc>
            </a:pP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200" b="1" dirty="0" smtClean="0">
                <a:latin typeface="Times New Roman" pitchFamily="18" charset="0"/>
              </a:rPr>
              <a:t> Составь  кроссворд  «Зона арктических пустынь»</a:t>
            </a:r>
          </a:p>
          <a:p>
            <a:pPr>
              <a:lnSpc>
                <a:spcPct val="90000"/>
              </a:lnSpc>
            </a:pPr>
            <a:r>
              <a:rPr lang="ru-RU" sz="3200" b="1" dirty="0" smtClean="0">
                <a:latin typeface="Times New Roman" pitchFamily="18" charset="0"/>
              </a:rPr>
              <a:t>__________________</a:t>
            </a:r>
            <a:endParaRPr lang="ru-RU" sz="3200" b="1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3200" b="1" dirty="0" smtClean="0">
                <a:latin typeface="Times New Roman" pitchFamily="18" charset="0"/>
              </a:rPr>
              <a:t>        * - по желанию</a:t>
            </a:r>
            <a:endParaRPr lang="en-US" sz="32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Rot="1" noChangeArrowheads="1"/>
          </p:cNvSpPr>
          <p:nvPr/>
        </p:nvSpPr>
        <p:spPr bwMode="auto">
          <a:xfrm>
            <a:off x="179388" y="260350"/>
            <a:ext cx="87852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>
                        <a:alpha val="44000"/>
                      </a:schemeClr>
                    </a:gs>
                    <a:gs pos="100000">
                      <a:schemeClr val="accent1">
                        <a:gamma/>
                        <a:tint val="45882"/>
                        <a:invGamma/>
                        <a:alpha val="45000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Природные зоны России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851275" y="5589588"/>
            <a:ext cx="50419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342900" indent="-342900" algn="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6600CC"/>
              </a:solidFill>
              <a:latin typeface="Tahoma" pitchFamily="34" charset="0"/>
            </a:endParaRPr>
          </a:p>
        </p:txBody>
      </p:sp>
      <p:sp>
        <p:nvSpPr>
          <p:cNvPr id="4" name="Rectangle 2"/>
          <p:cNvSpPr>
            <a:spLocks noRot="1" noChangeArrowheads="1"/>
          </p:cNvSpPr>
          <p:nvPr/>
        </p:nvSpPr>
        <p:spPr bwMode="auto">
          <a:xfrm>
            <a:off x="179388" y="2420888"/>
            <a:ext cx="87852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>
                        <a:alpha val="44000"/>
                      </a:schemeClr>
                    </a:gs>
                    <a:gs pos="100000">
                      <a:schemeClr val="accent1">
                        <a:gamma/>
                        <a:tint val="45882"/>
                        <a:invGamma/>
                        <a:alpha val="45000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60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2"/>
          <p:cNvSpPr>
            <a:spLocks noRot="1" noChangeArrowheads="1"/>
          </p:cNvSpPr>
          <p:nvPr/>
        </p:nvSpPr>
        <p:spPr bwMode="auto">
          <a:xfrm>
            <a:off x="358775" y="3645024"/>
            <a:ext cx="87852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>
                        <a:alpha val="44000"/>
                      </a:schemeClr>
                    </a:gs>
                    <a:gs pos="100000">
                      <a:schemeClr val="accent1">
                        <a:gamma/>
                        <a:tint val="45882"/>
                        <a:invGamma/>
                        <a:alpha val="45000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Арктические пустыни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Тундра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Тайга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Смешанные и широколиственные леса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Степи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Пустыни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Субтропики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254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енка о медведях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028384" y="5877272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Irina\Desktop\17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2061" y="261570"/>
            <a:ext cx="7461123" cy="547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567897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1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980728"/>
            <a:ext cx="2664296" cy="864096"/>
          </a:xfrm>
        </p:spPr>
        <p:txBody>
          <a:bodyPr>
            <a:noAutofit/>
          </a:bodyPr>
          <a:lstStyle/>
          <a:p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ЗОНА</a:t>
            </a:r>
            <a:endParaRPr lang="ru-RU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23728" y="2348880"/>
            <a:ext cx="504056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АРКТИЧЕСКИХ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411760" y="4365104"/>
            <a:ext cx="4737720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ПУСТЫНЬ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 l="8450" t="8621" r="7042" b="5023"/>
          <a:stretch>
            <a:fillRect/>
          </a:stretch>
        </p:blipFill>
        <p:spPr>
          <a:xfrm>
            <a:off x="179512" y="188640"/>
            <a:ext cx="8784976" cy="6480720"/>
          </a:xfrm>
          <a:prstGeom prst="rect">
            <a:avLst/>
          </a:prstGeom>
          <a:noFill/>
        </p:spPr>
      </p:pic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11560" y="3789040"/>
            <a:ext cx="813690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7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Зона арктических пустынь</a:t>
            </a:r>
            <a:r>
              <a:rPr lang="ru-RU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7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72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 характеристики природной зоны</a:t>
            </a:r>
            <a:endParaRPr lang="ru-RU" sz="5400" b="1" dirty="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Rectangle 2"/>
          <p:cNvSpPr>
            <a:spLocks noRot="1" noChangeArrowheads="1"/>
          </p:cNvSpPr>
          <p:nvPr/>
        </p:nvSpPr>
        <p:spPr bwMode="auto">
          <a:xfrm>
            <a:off x="395536" y="3933056"/>
            <a:ext cx="87852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1">
                  <a:gsLst>
                    <a:gs pos="0">
                      <a:schemeClr val="accent1">
                        <a:alpha val="44000"/>
                      </a:schemeClr>
                    </a:gs>
                    <a:gs pos="100000">
                      <a:schemeClr val="accent1">
                        <a:gamma/>
                        <a:tint val="45882"/>
                        <a:invGamma/>
                        <a:alpha val="45000"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Расположение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Климат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Растительный мир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Животный мир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Использование природы данной зоны человеком</a:t>
            </a:r>
          </a:p>
          <a:p>
            <a:pPr marL="742950" indent="-7429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Экологические проблемы и охрана природы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44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835257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34_7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179512" y="1268760"/>
            <a:ext cx="8760146" cy="4536504"/>
          </a:xfrm>
        </p:spPr>
      </p:pic>
      <p:sp>
        <p:nvSpPr>
          <p:cNvPr id="7" name="Прямоугольник 6"/>
          <p:cNvSpPr/>
          <p:nvPr/>
        </p:nvSpPr>
        <p:spPr>
          <a:xfrm>
            <a:off x="179512" y="1268760"/>
            <a:ext cx="1299600" cy="32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5013176"/>
            <a:ext cx="3312000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Природные зоны </a:t>
            </a:r>
            <a:r>
              <a:rPr lang="ru-RU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россии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1" name="Содержимое 4" descr="34_7.jpg"/>
          <p:cNvPicPr>
            <a:picLocks noGrp="1" noChangeAspect="1"/>
          </p:cNvPicPr>
          <p:nvPr>
            <p:ph sz="half" idx="1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251520" y="5013176"/>
            <a:ext cx="3600400" cy="158417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5436096" y="836712"/>
            <a:ext cx="3384376" cy="5184576"/>
          </a:xfrm>
          <a:prstGeom prst="rect">
            <a:avLst/>
          </a:prstGeom>
          <a:solidFill>
            <a:srgbClr val="333333">
              <a:alpha val="46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ru-RU" sz="3600" dirty="0">
                <a:solidFill>
                  <a:schemeClr val="bg1"/>
                </a:solidFill>
              </a:rPr>
              <a:t>		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 греч. </a:t>
            </a:r>
            <a:r>
              <a:rPr lang="ru-RU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arktikos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 — северный, </a:t>
            </a:r>
            <a:r>
              <a:rPr lang="ru-RU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аrctos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 — медведь                                        (по созвездию Малой Медведицы)  </a:t>
            </a:r>
          </a:p>
        </p:txBody>
      </p:sp>
      <p:pic>
        <p:nvPicPr>
          <p:cNvPr id="13" name="Picture 5" descr="Polyarnayzvezda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64704"/>
            <a:ext cx="4936829" cy="5227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блака">
  <a:themeElements>
    <a:clrScheme name="Облака 7">
      <a:dk1>
        <a:srgbClr val="4F4F77"/>
      </a:dk1>
      <a:lt1>
        <a:srgbClr val="FFFFFF"/>
      </a:lt1>
      <a:dk2>
        <a:srgbClr val="7979A5"/>
      </a:dk2>
      <a:lt2>
        <a:srgbClr val="F3F3FF"/>
      </a:lt2>
      <a:accent1>
        <a:srgbClr val="5D5D8B"/>
      </a:accent1>
      <a:accent2>
        <a:srgbClr val="66CCFF"/>
      </a:accent2>
      <a:accent3>
        <a:srgbClr val="BEBECF"/>
      </a:accent3>
      <a:accent4>
        <a:srgbClr val="DADADA"/>
      </a:accent4>
      <a:accent5>
        <a:srgbClr val="B6B6C4"/>
      </a:accent5>
      <a:accent6>
        <a:srgbClr val="5CB9E7"/>
      </a:accent6>
      <a:hlink>
        <a:srgbClr val="CCECFF"/>
      </a:hlink>
      <a:folHlink>
        <a:srgbClr val="FFFFC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1063</TotalTime>
  <Words>183</Words>
  <Application>Microsoft Office PowerPoint</Application>
  <PresentationFormat>Экран (4:3)</PresentationFormat>
  <Paragraphs>88</Paragraphs>
  <Slides>30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Тема Office</vt:lpstr>
      <vt:lpstr>Облака</vt:lpstr>
      <vt:lpstr>Слайд 1</vt:lpstr>
      <vt:lpstr>Слайд 2</vt:lpstr>
      <vt:lpstr>Слайд 3</vt:lpstr>
      <vt:lpstr>Слайд 4</vt:lpstr>
      <vt:lpstr>Слайд 5</vt:lpstr>
      <vt:lpstr>ЗОНА</vt:lpstr>
      <vt:lpstr>Слайд 7</vt:lpstr>
      <vt:lpstr>Природные зоны россии</vt:lpstr>
      <vt:lpstr>Слайд 9</vt:lpstr>
      <vt:lpstr>Арктика – это всё огромное пространство Северного Ледовитого океана вместе с морями и океанами.</vt:lpstr>
      <vt:lpstr>Слайд 11</vt:lpstr>
      <vt:lpstr>Слайд 12</vt:lpstr>
      <vt:lpstr>Слайд 13</vt:lpstr>
      <vt:lpstr>Растения арктических пустынь</vt:lpstr>
      <vt:lpstr>Животные   арктических  пустынь</vt:lpstr>
      <vt:lpstr>Животные   арктических  пустынь</vt:lpstr>
      <vt:lpstr>Животные   арктических  пустынь</vt:lpstr>
      <vt:lpstr>Слайд 18</vt:lpstr>
      <vt:lpstr>Слайд 19</vt:lpstr>
      <vt:lpstr>Цепи питания</vt:lpstr>
      <vt:lpstr>   Цепи питания</vt:lpstr>
      <vt:lpstr>Научные станции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Горская Ирина</cp:lastModifiedBy>
  <cp:revision>104</cp:revision>
  <dcterms:created xsi:type="dcterms:W3CDTF">2012-07-19T08:24:34Z</dcterms:created>
  <dcterms:modified xsi:type="dcterms:W3CDTF">2023-11-09T04:58:02Z</dcterms:modified>
</cp:coreProperties>
</file>