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61" r:id="rId3"/>
    <p:sldId id="285" r:id="rId4"/>
    <p:sldId id="263" r:id="rId5"/>
    <p:sldId id="264" r:id="rId6"/>
    <p:sldId id="286" r:id="rId7"/>
    <p:sldId id="279" r:id="rId8"/>
    <p:sldId id="280" r:id="rId9"/>
    <p:sldId id="281" r:id="rId10"/>
    <p:sldId id="282" r:id="rId11"/>
    <p:sldId id="283" r:id="rId12"/>
    <p:sldId id="267" r:id="rId13"/>
    <p:sldId id="269" r:id="rId14"/>
    <p:sldId id="268" r:id="rId15"/>
    <p:sldId id="270" r:id="rId16"/>
    <p:sldId id="271" r:id="rId17"/>
    <p:sldId id="275" r:id="rId18"/>
    <p:sldId id="27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FF"/>
    <a:srgbClr val="FFCCFF"/>
    <a:srgbClr val="FF99FF"/>
    <a:srgbClr val="DDDDDD"/>
    <a:srgbClr val="CCCCFF"/>
    <a:srgbClr val="CCECFF"/>
    <a:srgbClr val="FF7C80"/>
    <a:srgbClr val="FFFF66"/>
    <a:srgbClr val="99CCFF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2386" y="-79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3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4.xlsx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5.xlsx"/><Relationship Id="rId1" Type="http://schemas.openxmlformats.org/officeDocument/2006/relationships/themeOverride" Target="../theme/themeOverrid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 dirty="0"/>
              <a:t>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Вопрос 1.Какие качества должны преобладать у современного учителя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?</a:t>
            </a:r>
          </a:p>
        </c:rich>
      </c:tx>
      <c:layout>
        <c:manualLayout>
          <c:xMode val="edge"/>
          <c:yMode val="edge"/>
          <c:x val="0.10275754919270039"/>
          <c:y val="4.544729552460345E-2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 Вопрос 1.Какие качества должны преобладать у современного учителя?</c:v>
                </c:pt>
              </c:strCache>
            </c:strRef>
          </c:tx>
          <c:spPr>
            <a:solidFill>
              <a:srgbClr val="C00000"/>
            </a:solidFill>
            <a:ln>
              <a:solidFill>
                <a:srgbClr val="FF0000"/>
              </a:solidFill>
            </a:ln>
          </c:spPr>
          <c:invertIfNegative val="0"/>
          <c:dLbls>
            <c:dLbl>
              <c:idx val="0"/>
              <c:spPr/>
              <c:txPr>
                <a:bodyPr/>
                <a:lstStyle/>
                <a:p>
                  <a:pPr>
                    <a:defRPr sz="2000" baseline="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4.5802027767569498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4.5837917125045834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aseline="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Лист1!$A$2:$A$7</c:f>
              <c:strCache>
                <c:ptCount val="6"/>
                <c:pt idx="0">
                  <c:v>Доброта</c:v>
                </c:pt>
                <c:pt idx="1">
                  <c:v>Взаимопонимание</c:v>
                </c:pt>
                <c:pt idx="2">
                  <c:v>Справедивость</c:v>
                </c:pt>
                <c:pt idx="3">
                  <c:v>Умение вести урок</c:v>
                </c:pt>
                <c:pt idx="4">
                  <c:v>Общение на сленге</c:v>
                </c:pt>
                <c:pt idx="5">
                  <c:v>Чувство юмора</c:v>
                </c:pt>
              </c:strCache>
            </c:strRef>
          </c:cat>
          <c:val>
            <c:numRef>
              <c:f>Лист1!$B$2:$B$7</c:f>
              <c:numCache>
                <c:formatCode>0%</c:formatCode>
                <c:ptCount val="6"/>
                <c:pt idx="0">
                  <c:v>0.2</c:v>
                </c:pt>
                <c:pt idx="1">
                  <c:v>0.14000000000000001</c:v>
                </c:pt>
                <c:pt idx="2">
                  <c:v>0.12</c:v>
                </c:pt>
                <c:pt idx="3">
                  <c:v>0.12</c:v>
                </c:pt>
                <c:pt idx="4">
                  <c:v>0.12</c:v>
                </c:pt>
                <c:pt idx="5">
                  <c:v>0.06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7185280"/>
        <c:axId val="127186816"/>
      </c:barChart>
      <c:catAx>
        <c:axId val="12718528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800" baseline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27186816"/>
        <c:crosses val="autoZero"/>
        <c:auto val="1"/>
        <c:lblAlgn val="ctr"/>
        <c:lblOffset val="100"/>
        <c:noMultiLvlLbl val="0"/>
      </c:catAx>
      <c:valAx>
        <c:axId val="127186816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2000" baseline="0"/>
            </a:pPr>
            <a:endParaRPr lang="ru-RU"/>
          </a:p>
        </c:txPr>
        <c:crossAx val="127185280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algn="l">
              <a:defRPr sz="1680" baseline="0"/>
            </a:pPr>
            <a:r>
              <a:rPr lang="ru-RU" sz="2400" baseline="0" dirty="0"/>
              <a:t>Вопрос 2. Каких качеств </a:t>
            </a:r>
            <a:r>
              <a:rPr lang="ru-RU" sz="2400" baseline="0" dirty="0" smtClean="0"/>
              <a:t> </a:t>
            </a:r>
          </a:p>
          <a:p>
            <a:pPr algn="l">
              <a:defRPr sz="1680" baseline="0"/>
            </a:pPr>
            <a:r>
              <a:rPr lang="ru-RU" sz="2400" baseline="0" dirty="0" smtClean="0"/>
              <a:t>не должно </a:t>
            </a:r>
            <a:r>
              <a:rPr lang="ru-RU" sz="2400" baseline="0" dirty="0"/>
              <a:t>быть у  учителя</a:t>
            </a:r>
            <a:r>
              <a:rPr lang="ru-RU" sz="1680" baseline="0" dirty="0"/>
              <a:t>?</a:t>
            </a:r>
          </a:p>
        </c:rich>
      </c:tx>
      <c:layout>
        <c:manualLayout>
          <c:xMode val="edge"/>
          <c:yMode val="edge"/>
          <c:x val="5.4678837244040754E-2"/>
          <c:y val="1.276577734749049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0947110674571513"/>
          <c:y val="0.24904159311941335"/>
          <c:w val="0.88458345784772718"/>
          <c:h val="0.4078017482034149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Вопрос 2. Каких качеств должно быть у  учителя?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2400" baseline="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агрессивность</c:v>
                </c:pt>
                <c:pt idx="1">
                  <c:v>несдержанность</c:v>
                </c:pt>
                <c:pt idx="2">
                  <c:v>рукоприкладство</c:v>
                </c:pt>
                <c:pt idx="3">
                  <c:v>равнодушие</c:v>
                </c:pt>
                <c:pt idx="4">
                  <c:v>меркантильность </c:v>
                </c:pt>
              </c:strCache>
            </c:strRef>
          </c:cat>
          <c:val>
            <c:numRef>
              <c:f>Лист1!$B$2:$B$6</c:f>
              <c:numCache>
                <c:formatCode>0%</c:formatCode>
                <c:ptCount val="5"/>
                <c:pt idx="0">
                  <c:v>0.38</c:v>
                </c:pt>
                <c:pt idx="1">
                  <c:v>0.16</c:v>
                </c:pt>
                <c:pt idx="2">
                  <c:v>0.08</c:v>
                </c:pt>
                <c:pt idx="3">
                  <c:v>0.06</c:v>
                </c:pt>
                <c:pt idx="4">
                  <c:v>0.06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9735168"/>
        <c:axId val="179393664"/>
      </c:barChart>
      <c:catAx>
        <c:axId val="15973516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2000" baseline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79393664"/>
        <c:crosses val="autoZero"/>
        <c:auto val="1"/>
        <c:lblAlgn val="ctr"/>
        <c:lblOffset val="100"/>
        <c:noMultiLvlLbl val="0"/>
      </c:catAx>
      <c:valAx>
        <c:axId val="179393664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2000" baseline="0"/>
            </a:pPr>
            <a:endParaRPr lang="ru-RU"/>
          </a:p>
        </c:txPr>
        <c:crossAx val="159735168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>
        <c:manualLayout>
          <c:xMode val="edge"/>
          <c:yMode val="edge"/>
          <c:x val="9.7621140904509685E-2"/>
          <c:y val="2.0669698222405952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3811565518783236"/>
          <c:y val="0.25587613281064009"/>
          <c:w val="0.91454669728783899"/>
          <c:h val="0.6458024246203001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Вопрос 4.На что обращаете внимание в образе нового учителя?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внешние данные</c:v>
                </c:pt>
                <c:pt idx="1">
                  <c:v>стиль общения</c:v>
                </c:pt>
                <c:pt idx="2">
                  <c:v>поведение</c:v>
                </c:pt>
                <c:pt idx="3">
                  <c:v>настроение</c:v>
                </c:pt>
                <c:pt idx="4">
                  <c:v>одежда</c:v>
                </c:pt>
              </c:strCache>
            </c:strRef>
          </c:cat>
          <c:val>
            <c:numRef>
              <c:f>Лист1!$B$2:$B$6</c:f>
              <c:numCache>
                <c:formatCode>0%</c:formatCode>
                <c:ptCount val="5"/>
                <c:pt idx="0">
                  <c:v>0.2</c:v>
                </c:pt>
                <c:pt idx="1">
                  <c:v>0.18</c:v>
                </c:pt>
                <c:pt idx="2">
                  <c:v>0.18</c:v>
                </c:pt>
                <c:pt idx="3">
                  <c:v>0.16</c:v>
                </c:pt>
                <c:pt idx="4">
                  <c:v>0.12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9467392"/>
        <c:axId val="179468928"/>
      </c:barChart>
      <c:catAx>
        <c:axId val="179467392"/>
        <c:scaling>
          <c:orientation val="minMax"/>
        </c:scaling>
        <c:delete val="0"/>
        <c:axPos val="b"/>
        <c:majorTickMark val="out"/>
        <c:minorTickMark val="none"/>
        <c:tickLblPos val="nextTo"/>
        <c:crossAx val="179468928"/>
        <c:crosses val="autoZero"/>
        <c:auto val="1"/>
        <c:lblAlgn val="ctr"/>
        <c:lblOffset val="100"/>
        <c:noMultiLvlLbl val="0"/>
      </c:catAx>
      <c:valAx>
        <c:axId val="179468928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7946739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2000" baseline="0"/>
      </a:pPr>
      <a:endParaRPr lang="ru-RU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Вопрос 8.Считаете ли Вы профессию учителя престижной и уважаемой?</a:t>
            </a:r>
          </a:p>
        </c:rich>
      </c:tx>
      <c:layout>
        <c:manualLayout>
          <c:xMode val="edge"/>
          <c:yMode val="edge"/>
          <c:x val="9.5116747783929728E-2"/>
          <c:y val="5.4249547920433995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Вопрос 8.Считаете ли Вы профессию учителя престижной и уважаемой?</c:v>
                </c:pt>
              </c:strCache>
            </c:strRef>
          </c:tx>
          <c:dLbls>
            <c:dLbl>
              <c:idx val="0"/>
              <c:layout>
                <c:manualLayout>
                  <c:x val="-1.2420839589998041E-2"/>
                  <c:y val="-3.2977598342078689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76%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1.7844328907863378E-2"/>
                  <c:y val="7.371602283891728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8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 formatCode="0.00%">
                  <c:v>0.76</c:v>
                </c:pt>
                <c:pt idx="1">
                  <c:v>0.24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78689919227081762"/>
          <c:y val="0.53607248767230986"/>
          <c:w val="0.19921186934966462"/>
          <c:h val="0.22684851893513311"/>
        </c:manualLayout>
      </c:layout>
      <c:overlay val="0"/>
      <c:txPr>
        <a:bodyPr/>
        <a:lstStyle/>
        <a:p>
          <a:pPr>
            <a:defRPr sz="28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Вопрос 8. Хотели бы Вы стать учителем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?</a:t>
            </a:r>
          </a:p>
        </c:rich>
      </c:tx>
      <c:layout>
        <c:manualLayout>
          <c:xMode val="edge"/>
          <c:yMode val="edge"/>
          <c:x val="0.18243693564123756"/>
          <c:y val="3.2515335461215197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Вопрос 8. Хотели бы Вы стать учителем?</c:v>
                </c:pt>
              </c:strCache>
            </c:strRef>
          </c:tx>
          <c:dLbls>
            <c:dLbl>
              <c:idx val="0"/>
              <c:layout>
                <c:manualLayout>
                  <c:x val="5.1487314085739283E-3"/>
                  <c:y val="-3.464561556384378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7.1675415573053368E-3"/>
                  <c:y val="3.788610068822357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нет</c:v>
                </c:pt>
                <c:pt idx="1">
                  <c:v>да</c:v>
                </c:pt>
                <c:pt idx="2">
                  <c:v>Затруднились ответить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0.8</c:v>
                </c:pt>
                <c:pt idx="1">
                  <c:v>0.16</c:v>
                </c:pt>
                <c:pt idx="2">
                  <c:v>0.04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2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357290" y="1857364"/>
            <a:ext cx="6408737" cy="1568447"/>
          </a:xfr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200" b="1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исследовательская работа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«Образ учителя в произведениях русской литературы»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5435600" y="3644900"/>
            <a:ext cx="3708400" cy="1655763"/>
          </a:xfrm>
        </p:spPr>
        <p:txBody>
          <a:bodyPr>
            <a:normAutofit fontScale="25000" lnSpcReduction="20000"/>
          </a:bodyPr>
          <a:lstStyle/>
          <a:p>
            <a:pPr algn="r">
              <a:lnSpc>
                <a:spcPct val="120000"/>
              </a:lnSpc>
              <a:spcBef>
                <a:spcPts val="0"/>
              </a:spcBef>
            </a:pPr>
            <a:r>
              <a:rPr lang="ru-RU" b="1" dirty="0"/>
              <a:t> </a:t>
            </a:r>
            <a:endParaRPr lang="ru-RU" sz="5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7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 </a:t>
            </a:r>
            <a:r>
              <a:rPr lang="ru-RU" sz="72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работы:Ветелева</a:t>
            </a:r>
            <a:r>
              <a:rPr lang="ru-RU" sz="7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А.А.,</a:t>
            </a:r>
            <a:endParaRPr lang="ru-RU" sz="7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7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ченица 8 «А» класса</a:t>
            </a:r>
            <a:r>
              <a:rPr lang="ru-RU" sz="7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7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 </a:t>
            </a:r>
            <a:r>
              <a:rPr lang="ru-RU" sz="7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Рыбина А.И.,</a:t>
            </a:r>
            <a:endParaRPr lang="ru-RU" sz="7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7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русского языка и литературы</a:t>
            </a:r>
          </a:p>
          <a:p>
            <a:endParaRPr lang="ru-RU" sz="7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0"/>
            <a:ext cx="89644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  <a:tabLst>
                <a:tab pos="90170" algn="l"/>
                <a:tab pos="3285490" algn="ctr"/>
                <a:tab pos="4267200" algn="l"/>
              </a:tabLs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общеобразовательное 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учреждение основная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общеобразовательная 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школа 2  р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п.Солнечный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Солнечного района</a:t>
            </a:r>
          </a:p>
          <a:p>
            <a:pPr algn="ctr">
              <a:spcAft>
                <a:spcPts val="0"/>
              </a:spcAft>
              <a:tabLst>
                <a:tab pos="90170" algn="l"/>
                <a:tab pos="3285490" algn="ctr"/>
                <a:tab pos="4267200" algn="l"/>
              </a:tabLst>
            </a:pP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Хабаровского края</a:t>
            </a:r>
            <a:endParaRPr lang="ru-RU" sz="1400" b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94429" y="6107642"/>
            <a:ext cx="2734659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  <a:tabLst>
                <a:tab pos="90170" algn="l"/>
              </a:tabLst>
            </a:pPr>
            <a:r>
              <a:rPr lang="ru-RU" b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р.п.Солнечный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2023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год</a:t>
            </a:r>
            <a:endParaRPr lang="ru-RU" sz="1400" b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https://bipbap.ru/wp-content/uploads/2020/01/main_CHaltykyan_D.__Uroki_frantsuzskogo_13.jpg"/>
          <p:cNvPicPr>
            <a:picLocks noChangeAspect="1" noChangeArrowheads="1"/>
          </p:cNvPicPr>
          <p:nvPr/>
        </p:nvPicPr>
        <p:blipFill>
          <a:blip r:embed="rId2" cstate="print"/>
          <a:srcRect t="24111"/>
          <a:stretch>
            <a:fillRect/>
          </a:stretch>
        </p:blipFill>
        <p:spPr bwMode="auto">
          <a:xfrm>
            <a:off x="428596" y="4071942"/>
            <a:ext cx="2428892" cy="22619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49001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698504651"/>
              </p:ext>
            </p:extLst>
          </p:nvPr>
        </p:nvGraphicFramePr>
        <p:xfrm>
          <a:off x="683568" y="836712"/>
          <a:ext cx="7776864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360401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340606637"/>
              </p:ext>
            </p:extLst>
          </p:nvPr>
        </p:nvGraphicFramePr>
        <p:xfrm>
          <a:off x="611560" y="548680"/>
          <a:ext cx="8136904" cy="54726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655929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357166"/>
            <a:ext cx="4037195" cy="70788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Валентин Григорьевич Распутин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 «Уроки французского»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 descr="https://bipbap.ru/wp-content/uploads/2020/01/illjustracija-Uroki-francuzskogo-Rasputin-hudozhnik-V-Galdjaev-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357166"/>
            <a:ext cx="3338503" cy="497051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85720" y="1357298"/>
            <a:ext cx="4572000" cy="489364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Лидия Михайловна – классный руководитель рассказчика. Она преподавала французский язык, с которым у главного героя были небольшие проблемы. Он отставал по предмету, поэтому учительница вызвалась помогать ему, устроив персонажу дополнительные занятия. Однако обучала героиня одиннадцатилетнего мальчика не только французскому языку, но и особенностям реальной жизни.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Лидия Михайловна Молокова -прототип  героини Распутина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2" name="Содержимое 2"/>
          <p:cNvSpPr>
            <a:spLocks noGrp="1"/>
          </p:cNvSpPr>
          <p:nvPr>
            <p:ph sz="quarter" idx="1"/>
          </p:nvPr>
        </p:nvSpPr>
        <p:spPr>
          <a:xfrm>
            <a:off x="3428992" y="1428736"/>
            <a:ext cx="5473748" cy="514353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 eaLnBrk="1" hangingPunct="1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"Лидия Михайловна, как и в рассказе, всегда вызывала во мне и удивление, и благоговение... </a:t>
            </a:r>
          </a:p>
          <a:p>
            <a:pPr algn="just" eaLnBrk="1" hangingPunct="1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Она представлялась мне возвышенным, почти неземным существом. Была в нашей учительнице та внутренняя независимость, которая оберегает от ханжества. </a:t>
            </a:r>
          </a:p>
          <a:p>
            <a:pPr algn="just" eaLnBrk="1" hangingPunct="1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Совсем еще молодая, недавняя студентка, она не думала о том, что воспитывает нас на своем примере, но поступки, которые для нее сами собой разумелись, становились для нас самыми важными уроками. Уроками доброты". </a:t>
            </a:r>
          </a:p>
        </p:txBody>
      </p:sp>
      <p:pic>
        <p:nvPicPr>
          <p:cNvPr id="10243" name="Picture 4" descr="2007031504209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916832"/>
            <a:ext cx="2927350" cy="4391025"/>
          </a:xfrm>
          <a:prstGeom prst="ellipse">
            <a:avLst/>
          </a:prstGeom>
          <a:ln w="63500" cap="rnd">
            <a:solidFill>
              <a:schemeClr val="accent2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4290883304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2857496"/>
            <a:ext cx="8001056" cy="310854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Лидия Михайловна – настоящий человек со своими особенностями. Внутренние качества ее связаны с милосердием. Именно благодаря ему героиня помогает главному герою. Учительница готова жертвовать собственной работой, чтобы показать мальчику жизненный урок: в любой ситуации необходимо оставаться человеком.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 descr="Уроки французского: смысл, краткое содержание произведения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4810" y="142852"/>
            <a:ext cx="4071966" cy="2511047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14348" y="571480"/>
            <a:ext cx="23571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Вывод:</a:t>
            </a:r>
            <a:endParaRPr lang="ru-RU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2078" y="285729"/>
            <a:ext cx="6472170" cy="83099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Ольга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Камаева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«Елка. Из школы с любовью, или Дневник учительницы».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500430" y="2276872"/>
            <a:ext cx="4815986" cy="352839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Главная героиня – молодая и увлеченная своим делом учительница Елена Константиновна, которая сталкивается с жесткими реалиями современной школы.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Дети дают ей прозвище Ёлка(сокращенное от имени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Ел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ена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онстантиновн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AutoShape 2" descr="Ольга Камаева - Елка. Из школы с любовью, или Дневник учительницы обложка книг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 descr="C:\Users\History\Desktop\inde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078" y="2276872"/>
            <a:ext cx="3168352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357166"/>
            <a:ext cx="23571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Вывод:</a:t>
            </a:r>
            <a:endParaRPr lang="ru-RU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178065" y="1256662"/>
            <a:ext cx="5718259" cy="4893647"/>
          </a:xfrm>
          <a:prstGeom prst="rect">
            <a:avLst/>
          </a:prstGeom>
          <a:solidFill>
            <a:srgbClr val="CCCCFF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 fontAlgn="base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Елка - Елена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Константиновна –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молодая, чистая, открытая учительница.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Ей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пришлось столкнуться с неприятными реалиями современного мира: взаимоотношения  с администрацией, коллегами, с социальным неравенством, беспомощностью перед  хамством, бездушием, черствостью людей.</a:t>
            </a:r>
          </a:p>
          <a:p>
            <a:pPr algn="just" fontAlgn="base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Преодолевая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трудности своей профессии, она не очерствела душой, не отчаялась в нужности своего предназначения. Ей приходится трудно, но она учит детей и учится многому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Users\History\Desktop\гшлг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96" y="1484784"/>
            <a:ext cx="2635997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00298" y="214290"/>
            <a:ext cx="388439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Заключение</a:t>
            </a:r>
            <a:endParaRPr lang="ru-RU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1032" name="Picture 8" descr="https://fsd.kopilkaurokov.ru/uploads/user_file_53a99198e7d54/put-k-sotrudnichiestvu-sbornik-mietodichieskikh-matierialov_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71281" y="142853"/>
            <a:ext cx="3672718" cy="3643337"/>
          </a:xfrm>
          <a:prstGeom prst="rect">
            <a:avLst/>
          </a:prstGeom>
          <a:noFill/>
        </p:spPr>
      </p:pic>
      <p:pic>
        <p:nvPicPr>
          <p:cNvPr id="1034" name="Picture 10" descr="https://mamakmv.ru/800/600/https/www.bestcoloringpagesforkids.com/wp-content/uploads/2018/04/Learning-Teacher-Coloring-Pag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2611928"/>
            <a:ext cx="3000363" cy="4246071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000100" y="1142984"/>
            <a:ext cx="485778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«Чтобы быть хорошим преподавателем, нужно любить то, что преподаёшь, и любить тех, кому преподаёшь...» (В. Ключевский)</a:t>
            </a:r>
            <a:endParaRPr lang="ru-RU" sz="24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071802" y="4071942"/>
            <a:ext cx="557213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«Учитель, будь солнцем, излучающим человеческое тепло, будь почвой, богатой ферментами человеческих чувств, и сей знания не только в памяти и сознании твоих учеников, но и в их душах и сердцах...» (Ш. </a:t>
            </a:r>
            <a:r>
              <a:rPr lang="ru-RU" sz="24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Амонашвили</a:t>
            </a:r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57290" y="2420888"/>
            <a:ext cx="609503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Спасибо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</a:p>
          <a:p>
            <a:pPr algn="ctr"/>
            <a:r>
              <a:rPr lang="ru-RU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за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внимание!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sun9-79.userapi.com/impg/n-g2LNp7EM7-PKjDUr0f6pLaXBe3A2Yfxkr6Xw/jmHo_kgPMJ0.jpg?size=604x604&amp;quality=95&amp;sign=b2e2c3c3a09cb7be7f2d9c05d61c5b1d&amp;type=alb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0"/>
            <a:ext cx="6857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Газета «Солнечный меридиан», выпуск №44 от 01.11.2022 г.</a:t>
            </a:r>
            <a:endParaRPr lang="ru-RU" b="1" dirty="0"/>
          </a:p>
        </p:txBody>
      </p:sp>
      <p:pic>
        <p:nvPicPr>
          <p:cNvPr id="1026" name="Picture 2" descr="C:\Users\anyar\OneDrive\Рабочий стол\IMG_20230410_211820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988840"/>
            <a:ext cx="8013526" cy="3024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57653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714348" y="1716259"/>
            <a:ext cx="7962108" cy="34163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kumimoji="0" lang="ru-RU" sz="3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образа учителя в русской литературе 20 и 21 веков ( на примере художественных произведений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В.Распутина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«Уроки французского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и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О.Камаевой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«Елка. Из школы с любовью, или Дневник учительницы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»)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642910" y="813184"/>
            <a:ext cx="7858148" cy="440120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Гипотеза: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предположила, что смогу самостоятельно сравнить, как раскрывается образ учителя в произведениях литературы, на основе анкетирования составить портрет современного учителя. 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Социологический опрос</a:t>
            </a:r>
            <a:br>
              <a:rPr lang="ru-RU" b="1" dirty="0" smtClean="0"/>
            </a:br>
            <a:r>
              <a:rPr lang="ru-RU" b="1" dirty="0" smtClean="0"/>
              <a:t>(5-9 класс. Количество респондентов – 50.)</a:t>
            </a:r>
            <a:endParaRPr lang="ru-RU" b="1" dirty="0"/>
          </a:p>
        </p:txBody>
      </p:sp>
      <p:pic>
        <p:nvPicPr>
          <p:cNvPr id="2050" name="Picture 2" descr="C:\Users\anyar\OneDrive\Рабочий стол\IMG_20230410_211755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28800"/>
            <a:ext cx="8199662" cy="4133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36960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52400"/>
            <a:ext cx="8219256" cy="612304"/>
          </a:xfrm>
        </p:spPr>
        <p:txBody>
          <a:bodyPr/>
          <a:lstStyle/>
          <a:p>
            <a:pPr algn="ctr"/>
            <a:r>
              <a:rPr lang="ru-RU" b="1" dirty="0"/>
              <a:t>Результаты опроса</a:t>
            </a: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811153183"/>
              </p:ext>
            </p:extLst>
          </p:nvPr>
        </p:nvGraphicFramePr>
        <p:xfrm>
          <a:off x="395536" y="908720"/>
          <a:ext cx="8291264" cy="52476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694402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42124950"/>
              </p:ext>
            </p:extLst>
          </p:nvPr>
        </p:nvGraphicFramePr>
        <p:xfrm>
          <a:off x="395536" y="404664"/>
          <a:ext cx="8100410" cy="60486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099" name="Picture 3" descr="C:\Users\anyar\OneDrive\Рабочий стол\1663259827_3-mykaleidoscope-ru-p-neuvazhenie-k-uchitelyu-krasivo-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8808" y="476672"/>
            <a:ext cx="3312368" cy="2208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8983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057719842"/>
              </p:ext>
            </p:extLst>
          </p:nvPr>
        </p:nvGraphicFramePr>
        <p:xfrm>
          <a:off x="179512" y="908720"/>
          <a:ext cx="6048672" cy="55446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3074" name="Picture 2" descr="C:\Users\anyar\OneDrive\Рабочий стол\1661851070_j-2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60648"/>
            <a:ext cx="3956717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6197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562</TotalTime>
  <Words>530</Words>
  <Application>Microsoft Office PowerPoint</Application>
  <PresentationFormat>Экран (4:3)</PresentationFormat>
  <Paragraphs>48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Начальная</vt:lpstr>
      <vt:lpstr>исследовательская работа «Образ учителя в произведениях русской литературы»</vt:lpstr>
      <vt:lpstr>Презентация PowerPoint</vt:lpstr>
      <vt:lpstr> Газета «Солнечный меридиан», выпуск №44 от 01.11.2022 г.</vt:lpstr>
      <vt:lpstr>Презентация PowerPoint</vt:lpstr>
      <vt:lpstr>Презентация PowerPoint</vt:lpstr>
      <vt:lpstr>Социологический опрос (5-9 класс. Количество респондентов – 50.)</vt:lpstr>
      <vt:lpstr>Результаты опроса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Лидия Михайловна Молокова -прототип  героини Распутина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исследовательская работа «Образ учителя в произведениях русской литературы»</dc:title>
  <dc:creator>Литература</dc:creator>
  <cp:lastModifiedBy>anyar</cp:lastModifiedBy>
  <cp:revision>72</cp:revision>
  <dcterms:created xsi:type="dcterms:W3CDTF">2022-11-20T23:21:52Z</dcterms:created>
  <dcterms:modified xsi:type="dcterms:W3CDTF">2023-04-10T11:45:13Z</dcterms:modified>
</cp:coreProperties>
</file>