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88" r:id="rId2"/>
    <p:sldId id="289" r:id="rId3"/>
    <p:sldId id="292" r:id="rId4"/>
    <p:sldId id="295" r:id="rId5"/>
    <p:sldId id="406" r:id="rId6"/>
    <p:sldId id="293" r:id="rId7"/>
    <p:sldId id="294" r:id="rId8"/>
    <p:sldId id="373" r:id="rId9"/>
    <p:sldId id="262" r:id="rId10"/>
    <p:sldId id="266" r:id="rId11"/>
    <p:sldId id="400" r:id="rId12"/>
    <p:sldId id="401" r:id="rId13"/>
    <p:sldId id="394" r:id="rId14"/>
    <p:sldId id="395" r:id="rId15"/>
    <p:sldId id="319" r:id="rId16"/>
    <p:sldId id="390" r:id="rId17"/>
    <p:sldId id="322" r:id="rId18"/>
    <p:sldId id="324" r:id="rId19"/>
    <p:sldId id="393" r:id="rId20"/>
    <p:sldId id="407" r:id="rId21"/>
    <p:sldId id="382" r:id="rId22"/>
    <p:sldId id="383" r:id="rId23"/>
    <p:sldId id="384" r:id="rId24"/>
    <p:sldId id="385" r:id="rId25"/>
    <p:sldId id="386" r:id="rId26"/>
    <p:sldId id="387" r:id="rId27"/>
    <p:sldId id="388" r:id="rId28"/>
    <p:sldId id="389" r:id="rId29"/>
    <p:sldId id="399" r:id="rId30"/>
    <p:sldId id="287" r:id="rId31"/>
    <p:sldId id="321" r:id="rId32"/>
    <p:sldId id="281" r:id="rId33"/>
    <p:sldId id="397" r:id="rId34"/>
    <p:sldId id="398" r:id="rId35"/>
    <p:sldId id="402" r:id="rId36"/>
    <p:sldId id="404" r:id="rId37"/>
    <p:sldId id="290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CC"/>
    <a:srgbClr val="F1839B"/>
    <a:srgbClr val="FFAD75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>
      <p:cViewPr varScale="1">
        <p:scale>
          <a:sx n="54" d="100"/>
          <a:sy n="54" d="100"/>
        </p:scale>
        <p:origin x="159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" units="1/cm"/>
          <inkml:channelProperty channel="Y" name="resolution" value="75" units="1/cm"/>
          <inkml:channelProperty channel="T" name="resolution" value="1" units="1/dev"/>
        </inkml:channelProperties>
      </inkml:inkSource>
      <inkml:timestamp xml:id="ts0" timeString="2017-09-21T07:02:41.686"/>
    </inkml:context>
    <inkml:brush xml:id="br0">
      <inkml:brushProperty name="width" value="0.1" units="cm"/>
      <inkml:brushProperty name="height" value="0.1" units="cm"/>
      <inkml:brushProperty name="color" value="#3165BB"/>
      <inkml:brushProperty name="fitToCurve" value="1"/>
    </inkml:brush>
  </inkml:definitions>
  <inkml:trace contextRef="#ctx0" brushRef="#br0">2646 488 0,'-63'0'234,"31"-32"-203,1 32-15,-1 0-16,-32-32 31,1 32 0,31 0 1,0 0 46,32-32-78,-63 32 31,31 0 0,32-32-15,-32 32-1,0 0 17,1-31-17,-1 31 32,0-32-16,1 0 1,-1 1 30,0 31-31,0-32 1,0 32-17,1 0 1,-1-32 15,32 0 0,-32 0-15,1 1 31,-1 31 0,0-32 15,0 32 63,0 0-78,1-32-16,-1 32-15,0 0 15,1 0-15,-1 0 0,0 0 15,0 0 0,0 0-15,1 0 31,-1 0-32,0 0 16,1 0 63,-1 0-63,0 0-15,0 32 0,0-32-1,1 32 17,-1-1 30,0 1-46,1 0 15,-1-32 16,0 32-32,0 0 32,32-1-15,0 1-1,-32 0 0,32-1 47,-31-31-15,31 32-32,0 0 0,0 0 0,0 0-15,-32 31 15,32 0 16,0-31 0,-32 0-16,32 32 1,0-33 30,0 1-46,0 0 15,-31-32 47,31 31-31,0 1 0,0 0 15,-32 0-30,32 0 30,-32-32-15,0 31-16,0 1 32,1 0-1,-1-1-46,0 1-1,1 0 32,-1-32-31,0 0 15,0 32 0,0-32 1,1 0-1,31 32 0,-32-32 16,0 0 0,1 0-31,-1 31 62,0-31-31,0 32-1,0 31 33,1-31-1,-1 0 0,32 0-63,0 0 1,-32-1 31,32 1-16,0 0 16,0-1 0,0 1 0,0 0 0,0 0 0,0 0-32,0-1 32,0 1 0,32 0-16,-32-1-15,32 1 15,-32 0 0,0 0 1,31-32-1,1 32 0,0-1 0,0 1 1,0 0 14,-1-1 64,-31 1 15,0 0 265,0 0-343,0 0 0,0-1-16,0 1 1,0 0-17,32-32 17,-32 31-1,0 1 16,32 0-32,-1 0 32,1 0-31,0-1 31,-32 1 15,0 0-31,0-1 1,0 1 15,0 0-1,0 0 17,0 0-32,0-1 0,32 1-15,-32 0 0,0-1-1,32-31 1,-32 32 0,31-32 30,-31 32 33,32-32-48,0 32-16,-1 0 17,-31-1-1,32-31-31,0 32 16,32-32-1,-33 0 16,1 0-15,0 0-16,31 32 16,-31-32-1,0 0-15,0 0 16,-1 0 0,1 31 15,0-31 16,-1 0-16,1 0 0,0 0-15,0 0-1,0 0 1,-32 32 62,31-32-62,1 32-1,0-32 1,-1 0 0,1 32-1,-32 0-15,64-32 32,-1 31-1,1-31-16,-33 0 1,1 32 15,0-32-15,0 0-16,0 0 16,-32 32-1,31-32 1,1 31 15,31-31-31,1 0 47,-32 32-16,0-32-15,-1 0 15,33 32 0,-33-32-15,33 0 0,0 32-1,-1 0 1,0-1 15,-31-31 0,0 0-15,0 32-16,0-32 31,-1 32 0,1-32-15,0 0 0,-1 0-1,1 0-15,0 31 16,63 1 0,-63 0 46,0-32-62,-1 32 31,33-32-15,-32 32 15,0-1 16,-1-31-31,33 32-1,-33 0 17,1-32-32,0 0 46,-32 31-14,32-31 15,0 0 15,-32 32-31,31-32 1,1 32-1,0 0 0,-1 0-15,-31-1 15,32-31 16,32 32-32,-64 0 1,32 31 47,31-31-17,-63 0-30,32 0 15,-32-1 1,31 1-17,1-32 16,0 32 1,-32-1 15,0 1-16,32-32-16,0 64-15,-1-1 47,1-31-15,-32 0-1,32-32 0,-1 31 0,1 1-15,-32 0-16,0 0 31,32 0 0,-32-1-15,32-31 15,0 32 1,-1 0-17,-31-1 1,32 1 15,0 0-15,-32 0 31,31-32 15,-31 32-31,32-1-15,-32 1 15,32-32-15,-32 63-1,32-31 17,0 0 15,-1 0-1,-31 0-30,32-1 15,-32 33-15,32-64 15,-1 31 16,1-31-16,-32 32-15,32 0 15,0 0 16,-32 0-16,32-1 16,-1 33 0,1-64 109,-32 31-46,32-31-95,-32 32 32,31 0 0,1 0-16,-32 0-15,0-1 15,32-31 16,-32 32-16,32 0 16,0-1 78,-1 1-94,1 0 32,-32 0-16,32-32-16,-32 32 0,31-1 110,-31 1-32,32 0 1,0-1-48,0 1 79,0 0-110,-32 0 16,0 0 31,0-1 63,0 1-1,0 0-62,0-1-46,0 1-1,0 0-15,0 0 30,0 0 1,0-1 110,-32 1-111,0 0 1,0-1 0,0 1 16,32 0-32,-31-32 31,-33 32 1,33-32-16,-1 0-16,0 0-15,-32 0-1,33 0 32,-1 0 0,0 0-31,1 0-1,-33 0 1,32 0 15,0 0 47,1 0-46,-1 0-1,0 0 63,1 0-63,-1 0 109,0 0-124,32 32 140,0-1-124,0 1-17,0 0 32,0 31-16,-32-63 1,32 32 14,0 0 33,0 0-1,0 31 62,-63-63 63,-1 0-187,1 0 0,31 0-1,0 0 157,0 0-156,-31 0 93,31 0-78,1 0-15,-33 0 78,32 0-63,0 0-15,1 0 124,-1 32-108,0-32-17,-31 0 95,63 31-95,-32-31 32,32 32 78,-32 0-94,0-32 1,32 32 14,-31 0 1,31-1-15,-32-31 14,127 0 783,-63 0-798,0 0 0,0 0 0,-1-31 1,1 31-32,0 0 281,-64 0 797,0 31-1062,32 1 15,0 31 0,-31-63 0,31 32 1,-32-32 30,0 32-62,64 32 2172,-32-33-2125,32 1 31,-32 0-31,0-1-16,0 1 0,31 0 1,-31 0-1,32 0 16,-32-1 78,32 1-32,-1-32-61,1 0-32,0 0 31,0 0-31,0 32 62,-1-32-30,1 0-17,0 0-15,31 31 32,-31-31-1,0 0 47,0 32-62,-1-32-1,1 0 16,0 0 32,-1 32 15,1 0-15,0-32-48,0 32 16,-32-1 126,0 1-126,32 0 0,-32-1 32,0 1-32,0 0 16,0 0 15,31 31 1,1-31-1,-32 0 298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" units="1/cm"/>
          <inkml:channelProperty channel="Y" name="resolution" value="75" units="1/cm"/>
          <inkml:channelProperty channel="T" name="resolution" value="1" units="1/dev"/>
        </inkml:channelProperties>
      </inkml:inkSource>
      <inkml:timestamp xml:id="ts0" timeString="2017-09-21T07:06:11.372"/>
    </inkml:context>
    <inkml:brush xml:id="br0">
      <inkml:brushProperty name="width" value="0.1" units="cm"/>
      <inkml:brushProperty name="height" value="0.1" units="cm"/>
      <inkml:brushProperty name="color" value="#177D36"/>
      <inkml:brushProperty name="fitToCurve" value="1"/>
    </inkml:brush>
  </inkml:definitions>
  <inkml:trace contextRef="#ctx0" brushRef="#br0">1157 7008 0,'0'-20'281,"0"-1"-265,0 1 15,0-20 0,0 20 0,20 0-15,0-1 78,-20 1-16,0 0 0,0-20-47,0 0 16,0 19-16,20-19 1,-20 0-1,0 20 0,0-1-31,0 1 16,0 0-1,0 0 1,20-20 31,-20 19 0,0 1-16,0 0-15,0 0 15,0 0 0,0 0 16,21-1-16,-21-19 0,0 20 1,20 0 15,0 0 31,0 0-16,-20-1-62,61 1 250,-41 20-234,0 0-1,20 0 1,-20 0 0,1-20 15,-1 20 16,0 0-32,0 0 1,0-20 15,0 20 16,1 0-31,-1 0 15,0-20 0,0 20-15,0 0 46,0 0-30,0 0-1,1 0 31,-21-20 173,0-1-204,0 1-15,20 20 46,-20-20-46,20-20 15,-20 20 16,20 20-31,0-21-1,0 1 1,21 0 15,-41 0 0,20 20 16,0-20 0,0 20-16,-20-20-15,0 0 109,0-1-125,0 1 31,0 0-15,0-20-16,0-1 15,0 1 17,0 20-1,0 0-15,0 0-1,0-1 32,0-19-31,0 20-1,0 0 32,-20 20-31,20-20-1,0 0 17,0-21 30,-20 21-31,20 0 1,0 0-17,-20 0 17,0-21-17,20 21 16,-21 0 1,21 0-17,-20 0 17,20-1-17,0 1 1,0 0-1,0 0 1,0 0 0,0 0-1,0-1 1,0 1 0,-20-20-1,20 0 32,0 20-31,0-1-1,0 1-15,0-20 16,20 40 0,-20-20-1,0-21 1,20 21 15,-20 0-15,21 0-1,-21 0 17,40 0-1,-20-21-16,0 21 1,0 20 15,21-20-15,-1 0 15,-20 0-15,0 20-16,21-20 31,-1 20-15,-20-21-1,20 21 1,-19-20 0,-1 20 15,0 0 0,0 0 0,0 0-15,0 0 15,1 0-15,-1 0 15,20 0 0,-20 0 1,20 0-17,-19 0 1,-1 20-1,0-20 17,0 0-1,0 21 0,0-21-31,1 0 16,19 0-1,0 0 1,-20 0 0,1 0 15,-1 0-15,0 0-1,0-21 32,0 21-16,-20-20 1,20 0-17,1 0 16,-21 0-31,20 0 16,-20-1 0,20 21-1,0-20 1,-20 0 0,0 0 15,20 0-16,-20 0 32,0-1-47,0 1 47,0 0-31,0 0 15,0 0-15,0-20-1,0 19 17,0 1-17,0 0 16,0 0-15,0 0 15,0 0-15,0-21 31,20 21-32,-20 0-15,0 0 16,0 0 0,20-21-1,1 1 1,-1 0 31</inkml:trace>
  <inkml:trace contextRef="#ctx0" brushRef="#br0" timeOffset="550.13">3132 3762 0</inkml:trace>
  <inkml:trace contextRef="#ctx0" brushRef="#br0" timeOffset="105877.11">3193 960 0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" units="1/cm"/>
          <inkml:channelProperty channel="Y" name="resolution" value="75" units="1/cm"/>
          <inkml:channelProperty channel="T" name="resolution" value="1" units="1/dev"/>
        </inkml:channelProperties>
      </inkml:inkSource>
      <inkml:timestamp xml:id="ts0" timeString="2017-09-21T07:06:27.879"/>
    </inkml:context>
    <inkml:brush xml:id="br0">
      <inkml:brushProperty name="width" value="0.1" units="cm"/>
      <inkml:brushProperty name="height" value="0.1" units="cm"/>
      <inkml:brushProperty name="color" value="#177D36"/>
      <inkml:brushProperty name="fitToCurve" value="1"/>
    </inkml:brush>
  </inkml:definitions>
  <inkml:trace contextRef="#ctx0" brushRef="#br0">1431 64 0,'20'0'375,"21"0"-360,-21-21 1,20 1-16,-20 20 15,-20-20 1,41 20 0,-21 0 265,0 20-265,-20 0-1,20-20-15,0 0 16,0 21 15,0-1-15,1 0 31,-1-20-32,0 0 1,0 0-1,0 0 1,21 20 0,-41 0 31,20-20-32,0 0 1,0 0 31,0 20-32,0-20 1,1 21 0,-1-21-1,0 0 16,0 0 16,0 0-15,0 0-17,0 0-15,21 20 16,-21-20-1,0 20 1,0-20 31,0 20-16,1-20-15,19 20-1,-20 0 17,0 1 15,0-1-1,1-20-14,19 40-1,-20-20 16,0 0-32,0 1 32,1-1-31,-1-20 0,0 0-16,20 0 15,-40 20-15,20-20 16,0 0-1,1 0 1,-1 0-16,0 0 16,0 0-1,0 0 1,21 20 0,-21-20 15,20 20-16,0-20 1,1 0 0,-21 0-1,20 20-15,0-20 16,-19 0 15,-1 20-15,0-20-1,20 0-15,-20 0 32,1 0 15,-1 0-1,0 0-30,0 0 0,0 0-1,0 0-15,1 0 47,-1 0-47,0 0 16,20 0-1,0 21 376,-19 19-375,-1-20 15,0 0-31,0 0 31,0 21-15,21-21-1,-21 20 17,0-40-17,-20 20 1,20 1 0,0-21-16,21 20 31,-21-20-16,0 0-15,0 0 32,0 0-17,0 20 1,21-20 0,-21 0-16,0 0 15,0 0 32,0 0 16,0 0-48,1 0 32,-1 0-31,0 0 77,-20 20 48,0 0-125,20 0-1,-20 0 1,0 1 0,0-1-1,0 20 32,20-40 78,21 0-109,-1 0-1,0 20 1,1-20 0,-1 20-1,0-20-15,-20 0 16,0 0-16,1 0 15,19 21-15,0-21 16,-20 0-16,21 0 0,-1 0 16,0 0-1,-40 20 1,21-20 0,19 0-1,-20 0 16,20 0-31,-20 0 16,1 0 15,-1 20 1,0 0-17,0-20-15,20 0 16,-19 20-1,-1-20 17,20 20 15,-40 1-47,0-1 46,0 20-14,40-40-17,-40 20 17,0 0-17,0 0 1,0 1 15,0-1 0,0 0-15,0 0 0,0 0-16,0 0 31,0 1 31,0-1-46,0 0 15,21 0 0,-1 0-15,40 0 0,-19 1-1,-1-21 1,-20 20-16,0-20 16,0 0-1,21 0-15,-21 20 0,0-20 16,0 0-1,-20 20 79,20 0-31,-20 0-16,0 1-32,0-1 16,0 0-15,0 0 0,0 20-1,0-20 1,0 21 0,-20-21-1,0-20 1,20 20-16,-20 0 31,0 0-15,-1 1 15,1-1 0,20 0 32,-20-20-48,0 0 1,0 20 0,0-20-1,-21 20 1,21 0 15,20 1 16,0-1 156,0 0-172,0 0 32,0 0-48,0 0 1,20 0 0,1 1-1,-1-1 17,20 0-1,-20 0 16,-20 0-32,20 21 17,0-41-17,1 20 1,-1-20-1,0 20 64,-20 0-33,20-20-14,-20 20-1,20 21 0,-20-21-15,0 20 31,0-20-32,20 0 1,-20 0 15,0 21 16,21-41-31,-1 20 46,-20 0-31,0 0-15,-61 0 1172,41-20-1157,0 0-16,0 0 1,20 21 0,-41-21-1,21 0 1,0 0-16,0 0 16,0 0-16,0 0 15,0 0 1,-1 20 31,-19 0-16,20-20 0,0 0-15,-21 20-1,1-20 17,20 0-17,0 0 1,-21 20 0,1-20-1,20 0 1,0 0-16,0 20 15,-1-20-15,-19 0 16,20 0 15,0 0-31,0 21 16,0-21-16,-1 0 16,1 20-1,0-20 16,-20 0-15,20 20 0,-1-20-1,-19 0 1,20 0 15,0 0-15,0 0-16,-1 0 15,1 0-15,-20 0 32,20 0-17,0 0 1,0 0 0,-1 0-1,-19 0 1,0 0-1,20 0 17,-1 0-17,1 0 1,-20 0 0,20 0-1,0 0 16,-21 0-15,21 20 0,-20-20-1,20 0 1,0 20-16,-1-20 31,1 0-31,-20 0 16,20 0-1,0 0 1,20 20 0,-21-20-16,1 0 31,0 0 0,0 0-15,-20 0-1,19 0 1,1 0 15,0 0 1,0 0-1,0 0-16,0 0 1,-1 0 0,1-20 62,0 0-47,0 20-15,-20-20 15,40 0-15,-20 0 15,20-1-16,-21 1 17,21 0-17,0 0 32,0 0 94,-20 0-79,0 20-30,0-21-17,0 21-15,0 0 16,-21 0-1,1-20 1,0 20 0,19 0 31,-19 0-16,0 0-16,20 0 17,0 0-17,-1 20 17,1 1-32,0-1 31,0-20 16,-20 0-16,19 20 16,1 61 1531,20-41-1531,0-20 156,0 0-172,0 0 0,0 1-15,0-1 31,0 0 94,20-20-110,1 20 0,-1 0 0,-20 20 47,0 1-62,0-21 15,0 0-31,0 0 16,0 0-16,0 21 16,0-1 15,-20-20-16,-1 0 1,21 21 15,-20-21 1,0 0-1,-20-20 0,40 20-15,-20 0-1,-1-20 1,1 0 0,0 0-16,0 0 15,0 0 1,0 20-1,0 1 17,-21-21-1,21 0-15,0 0-1,0 0 1,0 0-1,-21 0 32,21 0-15,0 0-32,0-21 31,0 21 0,-1 0-15,1 0-1,0-20 17,0 20-17,0-20 16,-21 20-31,1 0 32,20 0 15,0 0-1,0 0-30,0 0 0,-21 0 15,1 20 0,20-20-15,0 20-1,-1 1 17,-19-21-17,20 0 17,0 0-17,0 20 16,-1-20-31,1 20 16,0 0 15,0-20 1,0 20-1,0-20 0,0 20 0,-1-20 32,1 0-16,0 21-32,0-21 1,0 0 0,0 0-16,-21 0 15,21 0 1,0 0-1,-20 20 1,19-20 0,1 0-16,0 0 31,-20 0-15,0 0-1,19 0-15,-39 20 16,20-20 15,19 0 0,1 0 1,-20 0-17,0 0 32,19 0 16,1 0-48,-20 20 1,0-20-1,-1 20-15,21-20 47,0 0-31,0 20 0,0-20-1,0 21 1,-1-21-1,1 0 1,0 20 15,0-20-15,0 0 0,-21 20-1,21 0 1,0-20-1,0 0 79,0 0-78,0 20-16,-1-20 15,-19 0 1,20 0 0,-20 0-1,-1 0 32,21 0-16,0 0-31,0 0 16,0 0-16,0 0 16,-21 0-1,21 0 1,0 0-16,0 0 16,-21 0 93,1-20-93,0 20-1,40-40 251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" units="1/cm"/>
          <inkml:channelProperty channel="Y" name="resolution" value="75" units="1/cm"/>
          <inkml:channelProperty channel="T" name="resolution" value="1" units="1/dev"/>
        </inkml:channelProperties>
      </inkml:inkSource>
      <inkml:timestamp xml:id="ts0" timeString="2017-09-22T04:29:19.846"/>
    </inkml:context>
    <inkml:brush xml:id="br0">
      <inkml:brushProperty name="width" value="0.1" units="cm"/>
      <inkml:brushProperty name="height" value="0.1" units="cm"/>
      <inkml:brushProperty name="color" value="#ED1C24"/>
      <inkml:brushProperty name="fitToCurve" value="1"/>
    </inkml:brush>
  </inkml:definitions>
  <inkml:trace contextRef="#ctx0" brushRef="#br0">-1842-1968 0,'-31'0'219,"-1"0"-203,0 0-1,1 0-15,-1-32 32,0 32-17,0 0 1,0-32 0,1 32 15,-1 0 31,32-32-46,-32 32 0,1 0-1,-1 0 16,0 0 1,0-32-1,0 1 0,32-1 0,-31 0 1,-1 32 15,0-31-16,1-1 0,-1 32-15,0-32 15,32 0 0,0 0 0,0 1 1,0-1-17,-32 0 32,32 1 31,0-1-46,-32 0-1,32 0 0,0 0-15,0 1 15,0-1 31,0 0-30,0 1-1,0-1-15,0 0 15,-31 0 0,31 0 47,0 1-31,0-1 0,0 0-16,0 1 16,0-1 47,0 0-63,0 0-15,0 0 62,0 1-16,31-1-30,1 32 14,0-32 33,0 32-64,0-31 1,-1 31-1,1-32 17,0 32 30,-1-32 1,-31 0 359,-31 32-344,-1 0-47,0 0 0,1 0-15,-1-32-16,0 32 15,0 0 1,0 0-16,1 0 16,-1 0 15,0 0-15,1 0-1,-1 0 16,0 0-15,32 32 250,32-32-251,0 0 1,-32 32 0,31-32-16,1 0 15,0 0 1,-1 0-1,1 0 1,0 0 47,0 0-17,0 32-14,-1-32-32,1 0 15,0 0 17,-1 0 30,1 0-46,0 0 93,0 0-78,-32 32 172,0-1-187,-32 1 31,32 0 0,-32-1 0,32 1 0,0 0-1,-32 0 33</inkml:trace>
  <inkml:trace contextRef="#ctx0" brushRef="#br0" timeOffset="2728.15">-2318-3238 0,'-32'31'250,"32"1"-235,-31 0 48,31-1-1,-32-31 16,32 32 329,0 0-376,0 0 16,0 0 46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5" units="1/cm"/>
          <inkml:channelProperty channel="Y" name="resolution" value="75" units="1/cm"/>
          <inkml:channelProperty channel="T" name="resolution" value="1" units="1/dev"/>
        </inkml:channelProperties>
      </inkml:inkSource>
      <inkml:timestamp xml:id="ts0" timeString="2017-09-22T04:29:12.807"/>
    </inkml:context>
    <inkml:brush xml:id="br0">
      <inkml:brushProperty name="width" value="0.1" units="cm"/>
      <inkml:brushProperty name="height" value="0.1" units="cm"/>
      <inkml:brushProperty name="color" value="#ED1C24"/>
      <inkml:brushProperty name="fitToCurve" value="1"/>
    </inkml:brush>
  </inkml:definitions>
  <inkml:trace contextRef="#ctx0" brushRef="#br0">698 1143 0,'0'-32'688,"0"1"-610,0-1 16,-31 0-16,31 0-31,0 0 0,0 1 124,-32-1-77,0 0-31,1 1 15,-1-1-16,0 0-15,0 32-16,0-32 173,1 0-126,31 1 47,-32-1-63,32 0 16,0 1-31,-32 31 0,32-32-16,-31 0 32,31 0 31,-32 0-32,32 1-31,0-1 1,0 0 155,0 1-109,0-1-15,-32 0-32,32 0 47,-32 0-31,0 1 15,1-1-15,31 0 47,-32 1-16,32-1-47,-32 32 16,32 32 344,0-1-375,0 1 30,0 0-14,0-1-1,-31 1 0,31 0 0,-32 0-15,32 0 15,-32-1 32,32-62 187,0-1-235,0 0 17,32-32-17,-32 33 32,32 31-16,-32-32-15,0 0 0,31 1 15,-31-1 0,0 0 32,32 32 265,0 0-281,-1 32-16,1 0 0,0-32 32,0 31-1,-32 1 16,32-32 407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in="-2.14748E9" max="2.14748E9" units="dev"/>
        </inkml:traceFormat>
        <inkml:channelProperties>
          <inkml:channelProperty channel="X" name="resolution" value="75" units="1/cm"/>
          <inkml:channelProperty channel="Y" name="resolution" value="75" units="1/cm"/>
          <inkml:channelProperty channel="T" name="resolution" value="1" units="1/dev"/>
        </inkml:channelProperties>
      </inkml:inkSource>
      <inkml:timestamp xml:id="ts0" timeString="2017-09-22T04:29:12.807"/>
    </inkml:context>
    <inkml:brush xml:id="br0">
      <inkml:brushProperty name="width" value="0.1" units="cm"/>
      <inkml:brushProperty name="height" value="0.1" units="cm"/>
      <inkml:brushProperty name="color" value="#ED1C24"/>
      <inkml:brushProperty name="fitToCurve" value="1"/>
    </inkml:brush>
  </inkml:definitions>
  <inkml:trace contextRef="#ctx0" brushRef="#br0">750 1196 0,'0'-32'688,"0"0"-610,0 0 16,-31 1-16,31-1-31,0 0 0,0 0 124,-32 0-77,0 0-31,0 1 15,0-1-16,0 0-15,1 32-16,-1-32 173,0 0-126,32 0 47,-32 1-63,32-1 16,0 0-31,-32 32 0,32-32-16,-32 0 32,32 0 31,-31 1-32,31-1-31,0 0 1,0 0 155,0 0-109,0 0-15,-32 1-32,32-1 47,-32 0-31,0 0 15,0 0-15,32 1 47,-32-1-16,32 0-47,-31 32 16,31 32 344,0 0-375,0-1 30,0 1-14,0 0-1,-32 0 0,32 0 0,-32-1-15,32 1 15,-32 0 32,32-64 187,0 0-235,0 1 17,32-33-17,-32 32 32,32 32-16,-32-32-15,0 1 0,32-1 15,-32 0 0,0 0 32,31 32 265,1 0-281,0 32-16,0 0 0,0-32 32,0 32-1,-32-1 16,31-31 407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EA0EA1-D8AA-4055-9A71-A7C95DCBA04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4B968-A208-4D88-AE10-D8C1D43B88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034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customXml" Target="../ink/ink6.xml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12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customXml" Target="../ink/ink5.xml"/><Relationship Id="rId5" Type="http://schemas.openxmlformats.org/officeDocument/2006/relationships/customXml" Target="../ink/ink2.xml"/><Relationship Id="rId10" Type="http://schemas.openxmlformats.org/officeDocument/2006/relationships/image" Target="../media/image90.png"/><Relationship Id="rId4" Type="http://schemas.openxmlformats.org/officeDocument/2006/relationships/image" Target="../media/image60.png"/><Relationship Id="rId9" Type="http://schemas.openxmlformats.org/officeDocument/2006/relationships/customXml" Target="../ink/ink4.xml"/><Relationship Id="rId14" Type="http://schemas.openxmlformats.org/officeDocument/2006/relationships/image" Target="../media/image1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s://commons.wikimedia.org/wiki/File:Tula_(river).jpg?uselang=ru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s://commons.wikimedia.org/wiki/File:Yeltsovka_river_in_the_Nakhalovka.jpg?uselang=ru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yandex.ru/search/?text=%D0%B2%D0%BE%D0%B4%D0%BE%D0%BE%D1%85%D1%80%D0%B0%D0%BD%D0%BD%D0%B0%D1%8F+%D0%B7%D0%BE%D0%BD%D0%B0+%D1%80%D0%B5%D0%BA%D0%B8&amp;lr=65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yandex.ru/search/?text=%D0%B2%D0%BE%D0%B4%D0%BE%D0%B7%D0%B0%D1%88%D0%B8%D1%82%D0%BD%D0%B0%D1%8F+%D0%BF%D0%BE%D0%BB%D0%BE%D1%81%D0%B0+%D1%80%D0%B5%D0%BA%D0%B8&amp;lr=65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381428-475B-308B-D404-8F58A45FD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Экологический урок</a:t>
            </a:r>
            <a:br>
              <a:rPr lang="ru-RU" dirty="0"/>
            </a:br>
            <a:r>
              <a:rPr lang="ru-RU" dirty="0"/>
              <a:t> «Загрязнение и охрана воды»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CEE37F4-37A5-1EF5-2A80-9CF79ADB3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1629109"/>
            <a:ext cx="5561071" cy="359978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E4C58B8-E21D-2BD9-8D49-0425D747B402}"/>
              </a:ext>
            </a:extLst>
          </p:cNvPr>
          <p:cNvSpPr txBox="1"/>
          <p:nvPr/>
        </p:nvSpPr>
        <p:spPr>
          <a:xfrm>
            <a:off x="611560" y="5589240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ЦАРЕГОРОДЦЕВА АНТОНИНА ГРИГОРЬЕВНА,</a:t>
            </a:r>
          </a:p>
          <a:p>
            <a:pPr algn="ctr"/>
            <a:r>
              <a:rPr lang="ru-RU" dirty="0"/>
              <a:t> </a:t>
            </a:r>
            <a:r>
              <a:rPr lang="ru-RU" dirty="0" err="1"/>
              <a:t>к.г.н</a:t>
            </a:r>
            <a:r>
              <a:rPr lang="ru-RU" dirty="0"/>
              <a:t>., педагог дополнительного образования МАУ ДО ДЮЦ</a:t>
            </a:r>
          </a:p>
          <a:p>
            <a:pPr algn="ctr"/>
            <a:r>
              <a:rPr lang="ru-RU" dirty="0"/>
              <a:t> «Планетарий имени космонавта Анны </a:t>
            </a:r>
            <a:r>
              <a:rPr lang="ru-RU" dirty="0" err="1"/>
              <a:t>Кикиной</a:t>
            </a:r>
            <a:r>
              <a:rPr lang="ru-RU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6229426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271" y="-18587"/>
            <a:ext cx="9144000" cy="2295459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000000"/>
                </a:solidFill>
              </a:rPr>
              <a:t>??? </a:t>
            </a:r>
            <a:r>
              <a:rPr lang="ru-RU" b="1" dirty="0">
                <a:solidFill>
                  <a:srgbClr val="000000"/>
                </a:solidFill>
              </a:rPr>
              <a:t>Загрязнение воды стоками животноводческих ферм приведет к…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219059"/>
            <a:ext cx="4878623" cy="3469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BCA28F8-7224-0D99-7D6E-23475BC27B67}"/>
              </a:ext>
            </a:extLst>
          </p:cNvPr>
          <p:cNvSpPr txBox="1"/>
          <p:nvPr/>
        </p:nvSpPr>
        <p:spPr>
          <a:xfrm>
            <a:off x="161764" y="4557027"/>
            <a:ext cx="882047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</a:rPr>
              <a:t>Ответ</a:t>
            </a:r>
          </a:p>
          <a:p>
            <a:r>
              <a:rPr lang="ru-RU" dirty="0">
                <a:solidFill>
                  <a:srgbClr val="000000"/>
                </a:solidFill>
              </a:rPr>
              <a:t>Загрязнение воды стоками животноводческих ферм и скотооткормочных комплексов  может привести к сокращению биоразнообразия водоема, пересыханию водоемов и сокращению запасов питьевой воды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4718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0273A3-99C9-70A0-1BA5-FD236DF3A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C25939-1A9F-E74C-66E2-D503FB373A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8A860E8-0008-9B11-83CE-C95E09DFBB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38" y="0"/>
            <a:ext cx="9227032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72956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ABEA5E-0293-8466-750F-7DD431B35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318946-F817-9291-8ED4-EA0F8AC87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CF916F-49CE-1A72-8311-A5823DB320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691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0952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170595-12BA-3FAF-2C22-D9F63E478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620688"/>
            <a:ext cx="8661648" cy="895325"/>
          </a:xfrm>
        </p:spPr>
        <p:txBody>
          <a:bodyPr>
            <a:noAutofit/>
          </a:bodyPr>
          <a:lstStyle/>
          <a:p>
            <a:r>
              <a:rPr lang="ru-RU" sz="2800" dirty="0"/>
              <a:t>Что можно на уроке. Задание - Составить пазл, объясните, что изображено на картинке, почему это произошло и что необходимо сделать чтобы это не происходило?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A9EE15-6A7C-FD0B-8D72-B1F60BE84D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051466"/>
            <a:ext cx="6408712" cy="4806534"/>
          </a:xfrm>
        </p:spPr>
      </p:pic>
    </p:spTree>
    <p:extLst>
      <p:ext uri="{BB962C8B-B14F-4D97-AF65-F5344CB8AC3E}">
        <p14:creationId xmlns:p14="http://schemas.microsoft.com/office/powerpoint/2010/main" val="17995886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674973-6F92-D5A8-BD2F-2F36CC625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76672"/>
            <a:ext cx="9036496" cy="1143000"/>
          </a:xfrm>
        </p:spPr>
        <p:txBody>
          <a:bodyPr>
            <a:noAutofit/>
          </a:bodyPr>
          <a:lstStyle/>
          <a:p>
            <a:r>
              <a:rPr lang="ru-RU" sz="2800" dirty="0"/>
              <a:t>Что можно на уроке. Задание - Составить пазл, объясните, что изображено на картинке, назовите источник загрязнения реки, в каком городе хотели бы жить, что необходимо сделать чтобы город и река были чистыми?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0D80083-A202-2C4B-98D4-799E1C5395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63985" y="1364721"/>
            <a:ext cx="4708525" cy="6278033"/>
          </a:xfrm>
        </p:spPr>
      </p:pic>
    </p:spTree>
    <p:extLst>
      <p:ext uri="{BB962C8B-B14F-4D97-AF65-F5344CB8AC3E}">
        <p14:creationId xmlns:p14="http://schemas.microsoft.com/office/powerpoint/2010/main" val="33839383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B849CA-AB9F-48F8-9E5C-2FBB00448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ж</a:t>
            </a:r>
          </a:p>
        </p:txBody>
      </p:sp>
      <p:pic>
        <p:nvPicPr>
          <p:cNvPr id="11267" name="Объект 4">
            <a:extLst>
              <a:ext uri="{FF2B5EF4-FFF2-40B4-BE49-F238E27FC236}">
                <a16:creationId xmlns:a16="http://schemas.microsoft.com/office/drawing/2014/main" id="{B1E6FF8D-7ACA-41D1-834E-27B2CB8C0CA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482" y="-67108"/>
            <a:ext cx="9151938" cy="6846888"/>
          </a:xfrm>
        </p:spPr>
      </p:pic>
      <p:grpSp>
        <p:nvGrpSpPr>
          <p:cNvPr id="11268" name="Группа 2">
            <a:extLst>
              <a:ext uri="{FF2B5EF4-FFF2-40B4-BE49-F238E27FC236}">
                <a16:creationId xmlns:a16="http://schemas.microsoft.com/office/drawing/2014/main" id="{15477C01-0638-4811-BD6D-1D284E0FD242}"/>
              </a:ext>
            </a:extLst>
          </p:cNvPr>
          <p:cNvGrpSpPr>
            <a:grpSpLocks/>
          </p:cNvGrpSpPr>
          <p:nvPr/>
        </p:nvGrpSpPr>
        <p:grpSpPr bwMode="auto">
          <a:xfrm>
            <a:off x="933450" y="2498725"/>
            <a:ext cx="3195638" cy="3044825"/>
            <a:chOff x="933210" y="2499120"/>
            <a:chExt cx="3195878" cy="3044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5" name="Рукописный ввод 14">
                  <a:extLst>
                    <a:ext uri="{FF2B5EF4-FFF2-40B4-BE49-F238E27FC236}">
                      <a16:creationId xmlns:a16="http://schemas.microsoft.com/office/drawing/2014/main" id="{77A5ED53-0006-42FF-BC19-F89BFD8EE72A}"/>
                    </a:ext>
                  </a:extLst>
                </p14:cNvPr>
                <p14:cNvContentPartPr/>
                <p14:nvPr/>
              </p14:nvContentPartPr>
              <p14:xfrm>
                <a:off x="933210" y="2499120"/>
                <a:ext cx="1825560" cy="3044880"/>
              </p14:xfrm>
            </p:contentPart>
          </mc:Choice>
          <mc:Fallback xmlns="">
            <p:pic>
              <p:nvPicPr>
                <p:cNvPr id="15" name="Рукописный ввод 14">
                  <a:extLst>
                    <a:ext uri="{FF2B5EF4-FFF2-40B4-BE49-F238E27FC236}">
                      <a16:creationId xmlns:a16="http://schemas.microsoft.com/office/drawing/2014/main" id="{77A5ED53-0006-42FF-BC19-F89BFD8EE72A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15210" y="2481120"/>
                  <a:ext cx="1861200" cy="308052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11276" name="Группа 16">
              <a:extLst>
                <a:ext uri="{FF2B5EF4-FFF2-40B4-BE49-F238E27FC236}">
                  <a16:creationId xmlns:a16="http://schemas.microsoft.com/office/drawing/2014/main" id="{9B77F7DD-2973-4AF9-9890-CB4505B339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49375" y="2844800"/>
              <a:ext cx="2779713" cy="2382838"/>
              <a:chOff x="1349730" y="2844760"/>
              <a:chExt cx="2779886" cy="238284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5">
                <p14:nvContentPartPr>
                  <p14:cNvPr id="10" name="Рукописный ввод 9">
                    <a:extLst>
                      <a:ext uri="{FF2B5EF4-FFF2-40B4-BE49-F238E27FC236}">
                        <a16:creationId xmlns:a16="http://schemas.microsoft.com/office/drawing/2014/main" id="{570F700C-41C2-4117-9379-ABA2F8943D8F}"/>
                      </a:ext>
                    </a:extLst>
                  </p14:cNvPr>
                  <p14:cNvContentPartPr/>
                  <p14:nvPr/>
                </p14:nvContentPartPr>
                <p14:xfrm>
                  <a:off x="1349730" y="2844760"/>
                  <a:ext cx="733470" cy="2177600"/>
                </p14:xfrm>
              </p:contentPart>
            </mc:Choice>
            <mc:Fallback xmlns="">
              <p:pic>
                <p:nvPicPr>
                  <p:cNvPr id="10" name="Рукописный ввод 9">
                    <a:extLst>
                      <a:ext uri="{FF2B5EF4-FFF2-40B4-BE49-F238E27FC236}">
                        <a16:creationId xmlns:a16="http://schemas.microsoft.com/office/drawing/2014/main" id="{570F700C-41C2-4117-9379-ABA2F8943D8F}"/>
                      </a:ext>
                    </a:extLst>
                  </p:cNvPr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1331726" y="2826760"/>
                    <a:ext cx="769117" cy="2213239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">
                <p14:nvContentPartPr>
                  <p14:cNvPr id="12" name="Рукописный ввод 11">
                    <a:extLst>
                      <a:ext uri="{FF2B5EF4-FFF2-40B4-BE49-F238E27FC236}">
                        <a16:creationId xmlns:a16="http://schemas.microsoft.com/office/drawing/2014/main" id="{3C0F3D93-ABCC-45BC-B1AC-63AAFC658153}"/>
                      </a:ext>
                    </a:extLst>
                  </p14:cNvPr>
                  <p14:cNvContentPartPr/>
                  <p14:nvPr/>
                </p14:nvContentPartPr>
                <p14:xfrm>
                  <a:off x="1531320" y="3852400"/>
                  <a:ext cx="1916280" cy="1375200"/>
                </p14:xfrm>
              </p:contentPart>
            </mc:Choice>
            <mc:Fallback xmlns="">
              <p:pic>
                <p:nvPicPr>
                  <p:cNvPr id="12" name="Рукописный ввод 11">
                    <a:extLst>
                      <a:ext uri="{FF2B5EF4-FFF2-40B4-BE49-F238E27FC236}">
                        <a16:creationId xmlns:a16="http://schemas.microsoft.com/office/drawing/2014/main" id="{3C0F3D93-ABCC-45BC-B1AC-63AAFC658153}"/>
                      </a:ext>
                    </a:extLst>
                  </p:cNvPr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513320" y="3834400"/>
                    <a:ext cx="1951920" cy="1410840"/>
                  </a:xfrm>
                  <a:prstGeom prst="rect">
                    <a:avLst/>
                  </a:prstGeom>
                </p:spPr>
              </p:pic>
            </mc:Fallback>
          </mc:AlternateContent>
          <p:sp>
            <p:nvSpPr>
              <p:cNvPr id="11279" name="TextBox 15">
                <a:extLst>
                  <a:ext uri="{FF2B5EF4-FFF2-40B4-BE49-F238E27FC236}">
                    <a16:creationId xmlns:a16="http://schemas.microsoft.com/office/drawing/2014/main" id="{4AAA4F1D-765F-4AC4-99B3-F0E52CDE09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99720" y="4221088"/>
                <a:ext cx="162989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SzPct val="120000"/>
                  <a:buChar char="•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Tahoma" panose="020B0604030504040204" pitchFamily="34" charset="0"/>
                  <a:buChar char="–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hlink"/>
                  </a:buClr>
                  <a:buSzPct val="120000"/>
                  <a:buChar char="•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Tahoma" panose="020B0604030504040204" pitchFamily="34" charset="0"/>
                  <a:buChar char="–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ru-RU" altLang="ru-RU" sz="1800">
                    <a:solidFill>
                      <a:srgbClr val="002060"/>
                    </a:solidFill>
                  </a:rPr>
                  <a:t>Новосибирск</a:t>
                </a:r>
              </a:p>
            </p:txBody>
          </p:sp>
        </p:grpSp>
      </p:grpSp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5" name="Рукописный ввод 4">
                <a:extLst>
                  <a:ext uri="{FF2B5EF4-FFF2-40B4-BE49-F238E27FC236}">
                    <a16:creationId xmlns:a16="http://schemas.microsoft.com/office/drawing/2014/main" id="{5B4800EC-1D12-4CB0-8205-75B4E41F29A5}"/>
                  </a:ext>
                </a:extLst>
              </p14:cNvPr>
              <p14:cNvContentPartPr/>
              <p14:nvPr/>
            </p14:nvContentPartPr>
            <p14:xfrm>
              <a:off x="1177290" y="3037320"/>
              <a:ext cx="343080" cy="506520"/>
            </p14:xfrm>
          </p:contentPart>
        </mc:Choice>
        <mc:Fallback xmlns="">
          <p:pic>
            <p:nvPicPr>
              <p:cNvPr id="5" name="Рукописный ввод 4">
                <a:extLst>
                  <a:ext uri="{FF2B5EF4-FFF2-40B4-BE49-F238E27FC236}">
                    <a16:creationId xmlns:a16="http://schemas.microsoft.com/office/drawing/2014/main" id="{5B4800EC-1D12-4CB0-8205-75B4E41F29A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159290" y="3019320"/>
                <a:ext cx="378720" cy="542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8" name="Рукописный ввод 7">
                <a:extLst>
                  <a:ext uri="{FF2B5EF4-FFF2-40B4-BE49-F238E27FC236}">
                    <a16:creationId xmlns:a16="http://schemas.microsoft.com/office/drawing/2014/main" id="{DFD81EDC-EEC9-48A4-BE74-9626F5744AF4}"/>
                  </a:ext>
                </a:extLst>
              </p14:cNvPr>
              <p14:cNvContentPartPr/>
              <p14:nvPr/>
            </p14:nvContentPartPr>
            <p14:xfrm>
              <a:off x="2183130" y="4251960"/>
              <a:ext cx="251640" cy="411840"/>
            </p14:xfrm>
          </p:contentPart>
        </mc:Choice>
        <mc:Fallback xmlns="">
          <p:pic>
            <p:nvPicPr>
              <p:cNvPr id="8" name="Рукописный ввод 7">
                <a:extLst>
                  <a:ext uri="{FF2B5EF4-FFF2-40B4-BE49-F238E27FC236}">
                    <a16:creationId xmlns:a16="http://schemas.microsoft.com/office/drawing/2014/main" id="{DFD81EDC-EEC9-48A4-BE74-9626F5744AF4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165130" y="4233960"/>
                <a:ext cx="287280" cy="447480"/>
              </a:xfrm>
              <a:prstGeom prst="rect">
                <a:avLst/>
              </a:prstGeom>
            </p:spPr>
          </p:pic>
        </mc:Fallback>
      </mc:AlternateContent>
      <p:sp>
        <p:nvSpPr>
          <p:cNvPr id="11271" name="TextBox 8">
            <a:extLst>
              <a:ext uri="{FF2B5EF4-FFF2-40B4-BE49-F238E27FC236}">
                <a16:creationId xmlns:a16="http://schemas.microsoft.com/office/drawing/2014/main" id="{1EBA266D-E502-4CB4-B242-A3D3D8CD90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1263" y="1041400"/>
            <a:ext cx="17414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rgbClr val="00004D"/>
                </a:solidFill>
              </a:rPr>
              <a:t>Карское море</a:t>
            </a:r>
          </a:p>
        </p:txBody>
      </p:sp>
      <p:sp>
        <p:nvSpPr>
          <p:cNvPr id="11272" name="TextBox 15">
            <a:extLst>
              <a:ext uri="{FF2B5EF4-FFF2-40B4-BE49-F238E27FC236}">
                <a16:creationId xmlns:a16="http://schemas.microsoft.com/office/drawing/2014/main" id="{DD024E16-3A40-4A9B-B673-891B92006B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605" y="74822"/>
            <a:ext cx="3389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solidFill>
                  <a:srgbClr val="00004D"/>
                </a:solidFill>
              </a:rPr>
              <a:t>Северный Ледовитый Океан</a:t>
            </a:r>
          </a:p>
        </p:txBody>
      </p:sp>
      <p:sp>
        <p:nvSpPr>
          <p:cNvPr id="11273" name="TextBox 13">
            <a:extLst>
              <a:ext uri="{FF2B5EF4-FFF2-40B4-BE49-F238E27FC236}">
                <a16:creationId xmlns:a16="http://schemas.microsoft.com/office/drawing/2014/main" id="{2F289F43-AB49-48AE-B5BB-E64F5375C3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5225" y="5822950"/>
            <a:ext cx="2398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Font typeface="Tahoma" panose="020B0604030504040204" pitchFamily="34" charset="0"/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20000"/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Font typeface="Tahoma" panose="020B0604030504040204" pitchFamily="34" charset="0"/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solidFill>
                  <a:srgbClr val="00004D"/>
                </a:solidFill>
              </a:rPr>
              <a:t>Алтай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9" name="Рукописный ввод 18">
                <a:extLst>
                  <a:ext uri="{FF2B5EF4-FFF2-40B4-BE49-F238E27FC236}">
                    <a16:creationId xmlns:a16="http://schemas.microsoft.com/office/drawing/2014/main" id="{2BAA3D16-7AD5-4E91-857D-8D7305A7BA75}"/>
                  </a:ext>
                </a:extLst>
              </p14:cNvPr>
              <p14:cNvContentPartPr/>
              <p14:nvPr/>
            </p14:nvContentPartPr>
            <p14:xfrm>
              <a:off x="2056537" y="5330616"/>
              <a:ext cx="252413" cy="412750"/>
            </p14:xfrm>
          </p:contentPart>
        </mc:Choice>
        <mc:Fallback xmlns="">
          <p:pic>
            <p:nvPicPr>
              <p:cNvPr id="19" name="Рукописный ввод 18">
                <a:extLst>
                  <a:ext uri="{FF2B5EF4-FFF2-40B4-BE49-F238E27FC236}">
                    <a16:creationId xmlns:a16="http://schemas.microsoft.com/office/drawing/2014/main" id="{2BAA3D16-7AD5-4E91-857D-8D7305A7BA7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038533" y="5312623"/>
                <a:ext cx="288060" cy="448375"/>
              </a:xfrm>
              <a:prstGeom prst="rect">
                <a:avLst/>
              </a:prstGeom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9B54AEDD-BA79-DF1E-082D-2AC722601D1E}"/>
              </a:ext>
            </a:extLst>
          </p:cNvPr>
          <p:cNvSpPr txBox="1"/>
          <p:nvPr/>
        </p:nvSpPr>
        <p:spPr>
          <a:xfrm rot="3029117">
            <a:off x="1342536" y="3385583"/>
            <a:ext cx="1825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</a:rPr>
              <a:t>р. ОБЬ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D6EF377-8E57-01CF-8B71-298473F00673}"/>
              </a:ext>
            </a:extLst>
          </p:cNvPr>
          <p:cNvSpPr txBox="1">
            <a:spLocks/>
          </p:cNvSpPr>
          <p:nvPr/>
        </p:nvSpPr>
        <p:spPr>
          <a:xfrm>
            <a:off x="245605" y="1032709"/>
            <a:ext cx="7503776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РЕКИ НОВОСИБИРСКА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17C343-5714-4F07-B01A-A389C4859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243" name="Picture 2" descr="Картинки по запросу новосибирск река обь фото">
            <a:extLst>
              <a:ext uri="{FF2B5EF4-FFF2-40B4-BE49-F238E27FC236}">
                <a16:creationId xmlns:a16="http://schemas.microsoft.com/office/drawing/2014/main" id="{C47453D4-C37C-4FB2-AD28-0C158435BAB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175"/>
            <a:ext cx="9144000" cy="6854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16A01E-A4CE-7FD4-EB97-00CB678FD004}"/>
              </a:ext>
            </a:extLst>
          </p:cNvPr>
          <p:cNvSpPr txBox="1"/>
          <p:nvPr/>
        </p:nvSpPr>
        <p:spPr>
          <a:xfrm>
            <a:off x="683568" y="548680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000000"/>
                </a:solidFill>
              </a:rPr>
              <a:t>река ОБЬ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7D3026E-0C0D-42DA-BA61-A8BD0845BD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5" y="260350"/>
            <a:ext cx="3914775" cy="4114800"/>
          </a:xfrm>
        </p:spPr>
        <p:txBody>
          <a:bodyPr/>
          <a:lstStyle/>
          <a:p>
            <a:pPr>
              <a:defRPr/>
            </a:pPr>
            <a:r>
              <a:rPr lang="ru-RU" b="1" dirty="0">
                <a:solidFill>
                  <a:srgbClr val="002060"/>
                </a:solidFill>
                <a:effectLst/>
              </a:rPr>
              <a:t>Притоки (малые реки -9)</a:t>
            </a:r>
            <a:r>
              <a:rPr lang="ru-RU" dirty="0">
                <a:solidFill>
                  <a:srgbClr val="002060"/>
                </a:solidFill>
                <a:effectLst/>
              </a:rPr>
              <a:t> реки Оби – </a:t>
            </a:r>
          </a:p>
          <a:p>
            <a:pPr marL="0" indent="0">
              <a:buFontTx/>
              <a:buNone/>
              <a:defRPr/>
            </a:pPr>
            <a:r>
              <a:rPr lang="ru-RU" dirty="0">
                <a:solidFill>
                  <a:srgbClr val="002060"/>
                </a:solidFill>
                <a:effectLst/>
              </a:rPr>
              <a:t>В правобережье их 8: </a:t>
            </a:r>
            <a:r>
              <a:rPr lang="ru-RU" i="1" dirty="0">
                <a:solidFill>
                  <a:srgbClr val="002060"/>
                </a:solidFill>
                <a:effectLst/>
              </a:rPr>
              <a:t>Зырянка, Ельцовка, Иня, Камышенка, Плющиха, Каменка, Ельцовка 1-я, Ельцовка 2-я. </a:t>
            </a:r>
          </a:p>
          <a:p>
            <a:pPr marL="0" indent="0">
              <a:buFontTx/>
              <a:buNone/>
              <a:defRPr/>
            </a:pPr>
            <a:r>
              <a:rPr lang="ru-RU" dirty="0">
                <a:solidFill>
                  <a:srgbClr val="002060"/>
                </a:solidFill>
                <a:effectLst/>
              </a:rPr>
              <a:t>в левобережье одна – </a:t>
            </a:r>
            <a:r>
              <a:rPr lang="ru-RU" i="1" dirty="0">
                <a:solidFill>
                  <a:srgbClr val="002060"/>
                </a:solidFill>
                <a:effectLst/>
              </a:rPr>
              <a:t>Тула.</a:t>
            </a:r>
          </a:p>
        </p:txBody>
      </p:sp>
      <p:pic>
        <p:nvPicPr>
          <p:cNvPr id="14339" name="Picture 2" descr="малые реки">
            <a:extLst>
              <a:ext uri="{FF2B5EF4-FFF2-40B4-BE49-F238E27FC236}">
                <a16:creationId xmlns:a16="http://schemas.microsoft.com/office/drawing/2014/main" id="{3AEAE14B-9AFD-4855-9621-45054FD4D5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8100"/>
            <a:ext cx="5076825" cy="681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F4EE84-E736-4015-B00A-D164CFE06D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C3AD52-455C-4183-B0A4-3CE6E4570C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5364" name="Picture 2" descr="Картинки по запросу новосибирск река обь в районе Ключ Камышенское плато фото">
            <a:extLst>
              <a:ext uri="{FF2B5EF4-FFF2-40B4-BE49-F238E27FC236}">
                <a16:creationId xmlns:a16="http://schemas.microsoft.com/office/drawing/2014/main" id="{357F346D-3632-4557-8135-7CB25B8A2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904240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CE96C0-2CC8-43C8-9DB1-F3528F8567C7}"/>
              </a:ext>
            </a:extLst>
          </p:cNvPr>
          <p:cNvSpPr txBox="1"/>
          <p:nvPr/>
        </p:nvSpPr>
        <p:spPr>
          <a:xfrm>
            <a:off x="468313" y="765175"/>
            <a:ext cx="4672012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6600" b="1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Река Иня</a:t>
            </a:r>
            <a:endParaRPr lang="ru-RU" sz="6600" b="1" dirty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C576EE-EF1C-7732-0C95-F52A30C28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Экопроблема</a:t>
            </a:r>
            <a:br>
              <a:rPr lang="ru-RU" dirty="0"/>
            </a:br>
            <a:r>
              <a:rPr lang="ru-RU" dirty="0"/>
              <a:t>Высыхание и </a:t>
            </a:r>
            <a:r>
              <a:rPr lang="ru-RU" dirty="0" err="1"/>
              <a:t>заростание</a:t>
            </a:r>
            <a:r>
              <a:rPr lang="ru-RU" dirty="0"/>
              <a:t>  </a:t>
            </a:r>
            <a:br>
              <a:rPr lang="ru-RU" dirty="0"/>
            </a:br>
            <a:r>
              <a:rPr lang="ru-RU" dirty="0"/>
              <a:t>реки Иня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3D978D-B315-904B-DA4E-6EC74F7F72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85896"/>
            <a:ext cx="3779912" cy="494387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D0C8327-6507-E297-F79D-431DD1E492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1946" y="1844824"/>
            <a:ext cx="5052053" cy="50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227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2">
            <a:extLst>
              <a:ext uri="{FF2B5EF4-FFF2-40B4-BE49-F238E27FC236}">
                <a16:creationId xmlns:a16="http://schemas.microsoft.com/office/drawing/2014/main" id="{87219EA2-27D5-36C2-EC5C-0413BE04D3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1491"/>
            <a:ext cx="6512845" cy="6735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48063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787C16D0-4B37-31B9-D0E7-BCFC6D3678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709" y="-28766"/>
            <a:ext cx="5165073" cy="6886766"/>
          </a:xfr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8944438-A179-C564-7941-4B3F85CD1BB5}"/>
              </a:ext>
            </a:extLst>
          </p:cNvPr>
          <p:cNvSpPr txBox="1">
            <a:spLocks/>
          </p:cNvSpPr>
          <p:nvPr/>
        </p:nvSpPr>
        <p:spPr>
          <a:xfrm>
            <a:off x="-108520" y="-61755"/>
            <a:ext cx="8640960" cy="1656184"/>
          </a:xfrm>
          <a:prstGeom prst="rect">
            <a:avLst/>
          </a:prstGeom>
        </p:spPr>
        <p:txBody>
          <a:bodyPr vert="horz" anchor="ctr">
            <a:normAutofit fontScale="97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rgbClr val="000000"/>
                </a:solidFill>
              </a:rPr>
              <a:t>+++ В тоже время формируется экосистема</a:t>
            </a:r>
          </a:p>
        </p:txBody>
      </p:sp>
    </p:spTree>
    <p:extLst>
      <p:ext uri="{BB962C8B-B14F-4D97-AF65-F5344CB8AC3E}">
        <p14:creationId xmlns:p14="http://schemas.microsoft.com/office/powerpoint/2010/main" val="3046062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3">
            <a:hlinkClick r:id="rId2"/>
            <a:extLst>
              <a:ext uri="{FF2B5EF4-FFF2-40B4-BE49-F238E27FC236}">
                <a16:creationId xmlns:a16="http://schemas.microsoft.com/office/drawing/2014/main" id="{5D83A91E-584C-468E-B37E-D14F3D0F7D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22225"/>
            <a:ext cx="9164638" cy="681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0C2FE60-0512-4379-96BC-1ED719349692}"/>
              </a:ext>
            </a:extLst>
          </p:cNvPr>
          <p:cNvSpPr txBox="1"/>
          <p:nvPr/>
        </p:nvSpPr>
        <p:spPr>
          <a:xfrm>
            <a:off x="468313" y="765175"/>
            <a:ext cx="4672012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6600" b="1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Река Тула</a:t>
            </a:r>
            <a:endParaRPr lang="ru-RU" sz="6600" b="1" dirty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0F00B3-3EDD-4B11-BA40-E08E3D6D5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30AE86-C9C3-41F1-9E18-DE1212861C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7412" name="Рисунок 3" descr="река Каменка">
            <a:extLst>
              <a:ext uri="{FF2B5EF4-FFF2-40B4-BE49-F238E27FC236}">
                <a16:creationId xmlns:a16="http://schemas.microsoft.com/office/drawing/2014/main" id="{D38BA053-00AB-438A-BE07-8045FF24F1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B7AA00D-2AA7-45F0-B915-2C0FC9FCCD44}"/>
              </a:ext>
            </a:extLst>
          </p:cNvPr>
          <p:cNvSpPr txBox="1"/>
          <p:nvPr/>
        </p:nvSpPr>
        <p:spPr>
          <a:xfrm>
            <a:off x="1403350" y="-123825"/>
            <a:ext cx="6192838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6600" b="1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Река Каменка</a:t>
            </a:r>
            <a:endParaRPr lang="ru-RU" sz="6600" b="1" dirty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E5CEEF-7088-4CF8-AA34-6F4F49525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1028FF-1A5E-4D5E-B314-564B09800A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8436" name="Рисунок 4" descr="река Зырянка">
            <a:extLst>
              <a:ext uri="{FF2B5EF4-FFF2-40B4-BE49-F238E27FC236}">
                <a16:creationId xmlns:a16="http://schemas.microsoft.com/office/drawing/2014/main" id="{A78C0931-139C-44BE-8D95-7F106FF97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4C38AC-5695-451E-84B9-648AD75E8542}"/>
              </a:ext>
            </a:extLst>
          </p:cNvPr>
          <p:cNvSpPr txBox="1"/>
          <p:nvPr/>
        </p:nvSpPr>
        <p:spPr>
          <a:xfrm>
            <a:off x="1979613" y="128588"/>
            <a:ext cx="5688012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6600" b="1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Река Зырянка</a:t>
            </a:r>
            <a:endParaRPr lang="ru-RU" sz="6600" b="1" dirty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8B0586-788E-4FC3-9D05-448BF88FD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AB223F-8A75-4AEE-9D71-80BFC1A5E5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9460" name="Рисунок 3">
            <a:hlinkClick r:id="rId2"/>
            <a:extLst>
              <a:ext uri="{FF2B5EF4-FFF2-40B4-BE49-F238E27FC236}">
                <a16:creationId xmlns:a16="http://schemas.microsoft.com/office/drawing/2014/main" id="{17E5EAAA-4B1D-4C6A-9FBC-59B72BA156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0"/>
            <a:ext cx="91884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0A9834E-BBFF-4678-8A56-1942BDDD7823}"/>
              </a:ext>
            </a:extLst>
          </p:cNvPr>
          <p:cNvSpPr txBox="1"/>
          <p:nvPr/>
        </p:nvSpPr>
        <p:spPr>
          <a:xfrm>
            <a:off x="3708400" y="153988"/>
            <a:ext cx="4978400" cy="830262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ru-RU" altLang="ru-RU" sz="4800" b="1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Ельцовка 1 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49DDB4-4780-40F7-B570-31D772821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F1DFB8-760F-4EED-8AE3-A7AEE6CD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0484" name="Рисунок 3" descr="река Ельцовка-2">
            <a:extLst>
              <a:ext uri="{FF2B5EF4-FFF2-40B4-BE49-F238E27FC236}">
                <a16:creationId xmlns:a16="http://schemas.microsoft.com/office/drawing/2014/main" id="{C9AC431A-C6AC-472B-BF4D-5054A34F85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144001" cy="694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DC9B1ED-9B66-410B-9DD5-1A7DDAA1BAD8}"/>
              </a:ext>
            </a:extLst>
          </p:cNvPr>
          <p:cNvSpPr txBox="1"/>
          <p:nvPr/>
        </p:nvSpPr>
        <p:spPr>
          <a:xfrm>
            <a:off x="2700338" y="787400"/>
            <a:ext cx="5040312" cy="83026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ru-RU" altLang="ru-RU" sz="4800" b="1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Ельцовка 2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3EF5C8-03AB-433A-9C74-F1AC9A36E5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D00193-C4EA-4708-AFCF-26C618106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1508" name="Рисунок 3">
            <a:extLst>
              <a:ext uri="{FF2B5EF4-FFF2-40B4-BE49-F238E27FC236}">
                <a16:creationId xmlns:a16="http://schemas.microsoft.com/office/drawing/2014/main" id="{B0C27287-7BC2-43F4-9107-44BA506E8C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169FC52-F7A8-4124-B34A-F77233BAFECA}"/>
              </a:ext>
            </a:extLst>
          </p:cNvPr>
          <p:cNvSpPr txBox="1"/>
          <p:nvPr/>
        </p:nvSpPr>
        <p:spPr>
          <a:xfrm>
            <a:off x="1258888" y="5300663"/>
            <a:ext cx="7634287" cy="8318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ru-RU" altLang="ru-RU" sz="4800" b="1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Нижняя Ельцовка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538304-77AD-48AB-AEFA-E56364833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271BF8-9863-470F-9580-54208A4C8F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2532" name="Рисунок 3">
            <a:extLst>
              <a:ext uri="{FF2B5EF4-FFF2-40B4-BE49-F238E27FC236}">
                <a16:creationId xmlns:a16="http://schemas.microsoft.com/office/drawing/2014/main" id="{BA228A6A-D2FC-4B3C-BED2-99F7988208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5725"/>
            <a:ext cx="9144000" cy="694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CEBAA7-226C-473C-8C70-178C67CEC51D}"/>
              </a:ext>
            </a:extLst>
          </p:cNvPr>
          <p:cNvSpPr txBox="1"/>
          <p:nvPr/>
        </p:nvSpPr>
        <p:spPr>
          <a:xfrm>
            <a:off x="2700338" y="787400"/>
            <a:ext cx="5040312" cy="830263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ru-RU" altLang="ru-RU" sz="4800" b="1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Плющиха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87F00B-BE6B-4FE0-8E16-469A730B3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FDC249-1146-4103-96C2-82DAB80527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3556" name="Рисунок 3" descr="река Камышенка">
            <a:extLst>
              <a:ext uri="{FF2B5EF4-FFF2-40B4-BE49-F238E27FC236}">
                <a16:creationId xmlns:a16="http://schemas.microsoft.com/office/drawing/2014/main" id="{E6B103D3-EB2B-41A6-86F7-841FC0670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163"/>
            <a:ext cx="9121775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5105849-0FA8-437B-A16D-7893F80FE53B}"/>
              </a:ext>
            </a:extLst>
          </p:cNvPr>
          <p:cNvSpPr txBox="1"/>
          <p:nvPr/>
        </p:nvSpPr>
        <p:spPr>
          <a:xfrm>
            <a:off x="3276600" y="3013075"/>
            <a:ext cx="5040313" cy="8318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ru-RU" altLang="ru-RU" sz="4800" b="1">
                <a:solidFill>
                  <a:srgbClr val="16161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Камышенка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0DB26C-7B00-EF08-65A2-F074A550D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Экологические знаки и плакаты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4BDE47-A4D7-A034-88D3-86751BA21A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783" y="980728"/>
            <a:ext cx="8229600" cy="1080120"/>
          </a:xfrm>
        </p:spPr>
        <p:txBody>
          <a:bodyPr/>
          <a:lstStyle/>
          <a:p>
            <a:r>
              <a:rPr lang="ru-RU" dirty="0">
                <a:solidFill>
                  <a:srgbClr val="000000"/>
                </a:solidFill>
              </a:rPr>
              <a:t>Рассмотрите экологические знаки. Объясните о чем они предупреждают и что разрешают.</a:t>
            </a:r>
          </a:p>
        </p:txBody>
      </p:sp>
      <p:pic>
        <p:nvPicPr>
          <p:cNvPr id="4" name="Рисунок 3" descr="Экологические знаки и плакаты">
            <a:extLst>
              <a:ext uri="{FF2B5EF4-FFF2-40B4-BE49-F238E27FC236}">
                <a16:creationId xmlns:a16="http://schemas.microsoft.com/office/drawing/2014/main" id="{B4A62412-F4D6-3693-C237-8E35CAAE5CC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8820472" cy="49411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6724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>
            <a:extLst>
              <a:ext uri="{FF2B5EF4-FFF2-40B4-BE49-F238E27FC236}">
                <a16:creationId xmlns:a16="http://schemas.microsoft.com/office/drawing/2014/main" id="{C740AEC7-A077-DB04-7852-FB31AF14A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3175"/>
            <a:ext cx="9125684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08978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17C343-5714-4F07-B01A-A389C4859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Водоохранная зона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8024CD-6182-A33C-1C93-91E02A1BC6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Водоохранные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зоны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- территории, которые непосредственно примыкают к границе водного объекта. Ширина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водоохранной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зоны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зависит от протяженности водного объекта и составляет для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рек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(ручьев) протяженностью до 10 км – в размере 50 м, от 10 до 50 км – 100 м, более 50 км – 200м, для моря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водоохранная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зона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составляет 500 метров. В водоохраной зоне много чего нельзя: запрещено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сбрасывать сточные и дренажные воды, мыть автомобили, устраивать свалки, пасти коров, коз и других животных, пахать там землю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. Передвигаться на транспорте можно только по дорогах, автомобили ставить – на оборудованных стоянках с твердым покрытием</a:t>
            </a:r>
          </a:p>
          <a:p>
            <a:r>
              <a:rPr lang="ru-RU" dirty="0">
                <a:hlinkClick r:id="rId2"/>
              </a:rPr>
              <a:t>водоохранная зона реки — Яндекс: нашлось 4 тыс. результатов (yandex.ru)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6F232D-E1FA-F00B-BE2C-A249FF74E4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0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59376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17C343-5714-4F07-B01A-A389C4859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/>
              <a:t>Прибрежно-защитная полоса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8024CD-6182-A33C-1C93-91E02A1BC6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092" y="1196752"/>
            <a:ext cx="8229600" cy="4709160"/>
          </a:xfrm>
        </p:spPr>
        <p:txBody>
          <a:bodyPr>
            <a:normAutofit fontScale="92500" lnSpcReduction="20000"/>
          </a:bodyPr>
          <a:lstStyle/>
          <a:p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Прибрежная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защитная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полоса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– это территория, которая примыкает к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береговой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линии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 и на которой вводятся дополнительные ограничения к режиму её использования по сравнению с теми, которые установлены для территории водоохранной зоны. Ширина прибрежной защитной полосы устанавливается в зависимости </a:t>
            </a:r>
            <a:r>
              <a:rPr lang="ru-RU" b="1" i="0" dirty="0">
                <a:solidFill>
                  <a:srgbClr val="333333"/>
                </a:solidFill>
                <a:effectLst/>
                <a:latin typeface="YS Text"/>
              </a:rPr>
              <a:t>от уклона берега водного объекта</a:t>
            </a:r>
            <a:r>
              <a:rPr lang="ru-RU" b="0" i="0" dirty="0">
                <a:solidFill>
                  <a:srgbClr val="333333"/>
                </a:solidFill>
                <a:effectLst/>
                <a:latin typeface="YS Text"/>
              </a:rPr>
              <a:t>. Ширина прибрежной защитной полосы реки, озера, водохранилища, имеющих особо ценное рыбохозяйственное значение (места нереста, нагула, зимовки рыб и других водных биологических ресурсов), устанавливается в размере двухсот метров независимо от уклона прилегающих земель.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08128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F8C20A4-7342-4EC3-70F8-A6AA45B2E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5976664"/>
          </a:xfrm>
        </p:spPr>
        <p:txBody>
          <a:bodyPr>
            <a:normAutofit fontScale="47500" lnSpcReduction="20000"/>
          </a:bodyPr>
          <a:lstStyle/>
          <a:p>
            <a:pPr algn="l"/>
            <a:r>
              <a:rPr lang="ru-RU" sz="4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 ширина прибрежной защитной полосы в зависимости от типа водного объекта составляет:</a:t>
            </a:r>
          </a:p>
          <a:p>
            <a:pPr algn="l"/>
            <a:r>
              <a:rPr lang="ru-RU" sz="4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всех водных объектов: при нулевом или обратном уклоне берега — 30 м, при уклоне берега от 0° до 3° — 40 м; при уклоне берега свыше 3° — 50 м</a:t>
            </a:r>
          </a:p>
          <a:p>
            <a:pPr algn="l"/>
            <a:r>
              <a:rPr lang="ru-RU" sz="4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ручьев и рек протяженностью менее 10 км: ширина 50 м</a:t>
            </a:r>
          </a:p>
          <a:p>
            <a:pPr algn="l"/>
            <a:r>
              <a:rPr lang="ru-RU" sz="4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рек, озёр и водохранилищ с особо ценным рыбохозяйственным значением: 200 м.</a:t>
            </a:r>
          </a:p>
          <a:p>
            <a:pPr algn="l"/>
            <a:r>
              <a:rPr lang="ru-RU" sz="4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границах прибрежной защитной полосы запрещено:</a:t>
            </a:r>
          </a:p>
          <a:p>
            <a:pPr algn="l"/>
            <a:r>
              <a:rPr lang="ru-RU" sz="4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сточных вод для удобрения почв</a:t>
            </a:r>
          </a:p>
          <a:p>
            <a:pPr algn="l"/>
            <a:r>
              <a:rPr lang="ru-RU" sz="4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размещение кладбищ, скотомогильников, свалок различных видов отходов (производства, отравляющих и ядовитых веществ и т.д.)</a:t>
            </a:r>
          </a:p>
          <a:p>
            <a:pPr algn="l"/>
            <a:r>
              <a:rPr lang="ru-RU" sz="4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авиационных мер по борьбе с вредными организмами</a:t>
            </a:r>
          </a:p>
          <a:p>
            <a:pPr algn="l"/>
            <a:r>
              <a:rPr lang="ru-RU" sz="4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размещать заправки, склады ГСМ, СТО, мойки ТС</a:t>
            </a:r>
          </a:p>
          <a:p>
            <a:pPr algn="l"/>
            <a:r>
              <a:rPr lang="ru-RU" sz="4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и стоянка ТС (кроме специальных ТС). Движение допускается только на дорогах, а стоянки только на дорогах и в оборудованных местах с твёрдым покрытием</a:t>
            </a:r>
          </a:p>
          <a:p>
            <a:pPr algn="l"/>
            <a:r>
              <a:rPr lang="ru-RU" sz="4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размещение и применение хранилищ пестицидов и агрохимикатов, сброс сточных, в том числе дренажных, вод</a:t>
            </a:r>
          </a:p>
          <a:p>
            <a:pPr algn="l"/>
            <a:r>
              <a:rPr lang="ru-RU" sz="42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разведка и добыча общераспространенных полезных ископаемых</a:t>
            </a:r>
          </a:p>
          <a:p>
            <a:pPr algn="l"/>
            <a:r>
              <a:rPr lang="ru-RU" sz="3200" dirty="0">
                <a:hlinkClick r:id="rId2"/>
              </a:rPr>
              <a:t>водозащитная полоса реки — Яндекс: нашлось 10 тыс. результатов (yandex.ru)</a:t>
            </a:r>
            <a:endParaRPr lang="ru-RU" sz="42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b="0" i="0" dirty="0">
              <a:solidFill>
                <a:srgbClr val="333333"/>
              </a:solidFill>
              <a:effectLst/>
              <a:latin typeface="YS Text"/>
            </a:endParaRPr>
          </a:p>
        </p:txBody>
      </p:sp>
    </p:spTree>
    <p:extLst>
      <p:ext uri="{BB962C8B-B14F-4D97-AF65-F5344CB8AC3E}">
        <p14:creationId xmlns:p14="http://schemas.microsoft.com/office/powerpoint/2010/main" val="28932221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DCA4E0-5CAF-4A62-8AB6-8F8640417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332656"/>
            <a:ext cx="8784976" cy="1143000"/>
          </a:xfrm>
        </p:spPr>
        <p:txBody>
          <a:bodyPr>
            <a:normAutofit fontScale="90000"/>
          </a:bodyPr>
          <a:lstStyle/>
          <a:p>
            <a:pPr algn="just">
              <a:tabLst>
                <a:tab pos="355600" algn="l"/>
              </a:tabLst>
            </a:pPr>
            <a:r>
              <a:rPr lang="ru-RU" dirty="0"/>
              <a:t>???</a:t>
            </a:r>
            <a:br>
              <a:rPr lang="ru-RU" dirty="0"/>
            </a:br>
            <a:r>
              <a:rPr lang="ru-RU" sz="400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водных ресурсов заключается в</a:t>
            </a:r>
            <a:r>
              <a:rPr lang="ru-RU" sz="4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1190B1-789A-DD73-2D00-8280CAB09134}"/>
              </a:ext>
            </a:extLst>
          </p:cNvPr>
          <p:cNvSpPr txBox="1"/>
          <p:nvPr/>
        </p:nvSpPr>
        <p:spPr>
          <a:xfrm>
            <a:off x="467544" y="1844824"/>
            <a:ext cx="727280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</a:rPr>
              <a:t>а) создании водоохранных зон;</a:t>
            </a:r>
            <a:br>
              <a:rPr lang="ru-RU" sz="2800" dirty="0">
                <a:solidFill>
                  <a:srgbClr val="000000"/>
                </a:solidFill>
              </a:rPr>
            </a:br>
            <a:r>
              <a:rPr lang="ru-RU" sz="2800" dirty="0">
                <a:solidFill>
                  <a:srgbClr val="000000"/>
                </a:solidFill>
              </a:rPr>
              <a:t>б) разрешении массового вылова рыб;</a:t>
            </a:r>
            <a:br>
              <a:rPr lang="ru-RU" sz="2800" dirty="0">
                <a:solidFill>
                  <a:srgbClr val="000000"/>
                </a:solidFill>
              </a:rPr>
            </a:br>
            <a:r>
              <a:rPr lang="ru-RU" sz="2800" dirty="0">
                <a:solidFill>
                  <a:srgbClr val="000000"/>
                </a:solidFill>
              </a:rPr>
              <a:t>в)оба варианта верны;</a:t>
            </a:r>
            <a:br>
              <a:rPr lang="ru-RU" sz="2800" dirty="0">
                <a:solidFill>
                  <a:srgbClr val="000000"/>
                </a:solidFill>
              </a:rPr>
            </a:br>
            <a:r>
              <a:rPr lang="ru-RU" sz="2800" dirty="0">
                <a:solidFill>
                  <a:srgbClr val="000000"/>
                </a:solidFill>
              </a:rPr>
              <a:t>г) нет верного ответа.</a:t>
            </a:r>
          </a:p>
        </p:txBody>
      </p:sp>
    </p:spTree>
    <p:extLst>
      <p:ext uri="{BB962C8B-B14F-4D97-AF65-F5344CB8AC3E}">
        <p14:creationId xmlns:p14="http://schemas.microsoft.com/office/powerpoint/2010/main" val="11185004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1079BF-AF20-4309-E918-6CE288443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rmAutofit/>
          </a:bodyPr>
          <a:lstStyle/>
          <a:p>
            <a:r>
              <a:rPr lang="ru-RU" sz="2800" dirty="0"/>
              <a:t>Вопросы о последствиях загрязнения воды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A23C0F-34A9-17D6-40B8-ADDC5FCA1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764704"/>
            <a:ext cx="8712968" cy="4709160"/>
          </a:xfrm>
        </p:spPr>
        <p:txBody>
          <a:bodyPr>
            <a:noAutofit/>
          </a:bodyPr>
          <a:lstStyle/>
          <a:p>
            <a:r>
              <a:rPr lang="ru-RU" sz="1600" b="1" dirty="0">
                <a:solidFill>
                  <a:srgbClr val="000000"/>
                </a:solidFill>
              </a:rPr>
              <a:t>1. Какие могут быть последствия загрязнения воды?</a:t>
            </a:r>
          </a:p>
          <a:p>
            <a:endParaRPr lang="ru-RU" sz="1600" b="1" dirty="0">
              <a:solidFill>
                <a:srgbClr val="000000"/>
              </a:solidFill>
            </a:endParaRPr>
          </a:p>
          <a:p>
            <a:r>
              <a:rPr lang="ru-RU" sz="1600" dirty="0">
                <a:solidFill>
                  <a:srgbClr val="000000"/>
                </a:solidFill>
              </a:rPr>
              <a:t>Загрязнение воды может привести к ухудшению качества питьевой воды, отравлению людей и животных, разрушению экосистем водных </a:t>
            </a:r>
            <a:r>
              <a:rPr lang="ru-RU" sz="1600" dirty="0" err="1">
                <a:solidFill>
                  <a:srgbClr val="000000"/>
                </a:solidFill>
              </a:rPr>
              <a:t>биоразнообразий</a:t>
            </a:r>
            <a:r>
              <a:rPr lang="ru-RU" sz="1600" dirty="0">
                <a:solidFill>
                  <a:srgbClr val="000000"/>
                </a:solidFill>
              </a:rPr>
              <a:t>, угрозе биологической безопасности и снижению рыбных запасов.</a:t>
            </a:r>
          </a:p>
          <a:p>
            <a:endParaRPr lang="ru-RU" sz="1600" dirty="0">
              <a:solidFill>
                <a:srgbClr val="000000"/>
              </a:solidFill>
            </a:endParaRPr>
          </a:p>
          <a:p>
            <a:r>
              <a:rPr lang="ru-RU" sz="1600" b="1" dirty="0">
                <a:solidFill>
                  <a:srgbClr val="000000"/>
                </a:solidFill>
              </a:rPr>
              <a:t>2. Какое воздействие загрязненная вода оказывает на экосистемы?</a:t>
            </a:r>
          </a:p>
          <a:p>
            <a:endParaRPr lang="ru-RU" sz="1600" dirty="0">
              <a:solidFill>
                <a:srgbClr val="000000"/>
              </a:solidFill>
            </a:endParaRPr>
          </a:p>
          <a:p>
            <a:r>
              <a:rPr lang="ru-RU" sz="1600" dirty="0">
                <a:solidFill>
                  <a:srgbClr val="000000"/>
                </a:solidFill>
              </a:rPr>
              <a:t>Загрязненная вода может вызывать смерть и вымирание растений и животных, нарушение баланса экосистем и сокращение биоразнообразия. Это может привести к вымиранию определенных видов и нарушить </a:t>
            </a:r>
            <a:r>
              <a:rPr lang="ru-RU" sz="1600" dirty="0" err="1">
                <a:solidFill>
                  <a:srgbClr val="000000"/>
                </a:solidFill>
              </a:rPr>
              <a:t>фодочувственные</a:t>
            </a:r>
            <a:r>
              <a:rPr lang="ru-RU" sz="1600" dirty="0">
                <a:solidFill>
                  <a:srgbClr val="000000"/>
                </a:solidFill>
              </a:rPr>
              <a:t> цепи в морских, пресноводных и наземных экосистемах.</a:t>
            </a:r>
          </a:p>
          <a:p>
            <a:endParaRPr lang="ru-RU" sz="1600" b="1" dirty="0">
              <a:solidFill>
                <a:srgbClr val="000000"/>
              </a:solidFill>
            </a:endParaRPr>
          </a:p>
          <a:p>
            <a:r>
              <a:rPr lang="ru-RU" sz="1600" b="1" dirty="0">
                <a:solidFill>
                  <a:srgbClr val="000000"/>
                </a:solidFill>
              </a:rPr>
              <a:t>3. Какие методы очистки воды используются для преодоления последствий загрязнения?</a:t>
            </a:r>
          </a:p>
          <a:p>
            <a:endParaRPr lang="ru-RU" sz="1600" b="1" dirty="0">
              <a:solidFill>
                <a:srgbClr val="000000"/>
              </a:solidFill>
            </a:endParaRPr>
          </a:p>
          <a:p>
            <a:r>
              <a:rPr lang="ru-RU" sz="1600" dirty="0">
                <a:solidFill>
                  <a:srgbClr val="000000"/>
                </a:solidFill>
              </a:rPr>
              <a:t>Методы очистки воды могут включать физическую, химическую и биологическую очистку. Очистка воды может осуществляться при помощи фильтров, хлорирования, ультрафильтрации, осаждения и окисления. Также используются методы очистки воды с использованием энергетических, мембранных и чистых органических технологий.</a:t>
            </a:r>
          </a:p>
          <a:p>
            <a:pPr marL="137160" indent="0">
              <a:buNone/>
            </a:pPr>
            <a:r>
              <a:rPr lang="ru-RU" sz="1600" dirty="0"/>
              <a:t>Источник: https://toormalin.ru/viktorina-po-voprosam-o-zagryaznenii-vody</a:t>
            </a:r>
          </a:p>
        </p:txBody>
      </p:sp>
    </p:spTree>
    <p:extLst>
      <p:ext uri="{BB962C8B-B14F-4D97-AF65-F5344CB8AC3E}">
        <p14:creationId xmlns:p14="http://schemas.microsoft.com/office/powerpoint/2010/main" val="9910441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>
            <a:extLst>
              <a:ext uri="{FF2B5EF4-FFF2-40B4-BE49-F238E27FC236}">
                <a16:creationId xmlns:a16="http://schemas.microsoft.com/office/drawing/2014/main" id="{B1D8C5F3-F2B3-3EF3-A199-E9992CC0B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69" y="0"/>
            <a:ext cx="802506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0330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37410E-F90B-4EAB-89D6-CF91C1CB8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Почему воду нужно беречь и охранять?</a:t>
            </a:r>
          </a:p>
        </p:txBody>
      </p:sp>
      <p:pic>
        <p:nvPicPr>
          <p:cNvPr id="7170" name="Picture 1">
            <a:extLst>
              <a:ext uri="{FF2B5EF4-FFF2-40B4-BE49-F238E27FC236}">
                <a16:creationId xmlns:a16="http://schemas.microsoft.com/office/drawing/2014/main" id="{5B526402-B182-58C8-82AC-D5499D8F0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" y="1417638"/>
            <a:ext cx="3375133" cy="2537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1">
            <a:extLst>
              <a:ext uri="{FF2B5EF4-FFF2-40B4-BE49-F238E27FC236}">
                <a16:creationId xmlns:a16="http://schemas.microsoft.com/office/drawing/2014/main" id="{F4DAF616-5DC0-961E-E563-48B579A232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240" y="1436688"/>
            <a:ext cx="3334909" cy="2506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1">
            <a:extLst>
              <a:ext uri="{FF2B5EF4-FFF2-40B4-BE49-F238E27FC236}">
                <a16:creationId xmlns:a16="http://schemas.microsoft.com/office/drawing/2014/main" id="{F30ABE55-288A-9271-0E70-E328F942B7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449" y="4045486"/>
            <a:ext cx="3447101" cy="2506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0398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0ED48E-E262-030A-0B62-3E518FB81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60648"/>
            <a:ext cx="8507288" cy="936104"/>
          </a:xfrm>
        </p:spPr>
        <p:txBody>
          <a:bodyPr>
            <a:normAutofit fontScale="90000"/>
          </a:bodyPr>
          <a:lstStyle/>
          <a:p>
            <a:r>
              <a:rPr lang="ru-RU" b="0" dirty="0">
                <a:solidFill>
                  <a:srgbClr val="002E52"/>
                </a:solidFill>
                <a:effectLst/>
                <a:latin typeface="Roboto Slab" panose="020F0502020204030204" pitchFamily="2" charset="0"/>
              </a:rPr>
              <a:t>Какие вещества загрязняют воду </a:t>
            </a:r>
            <a:br>
              <a:rPr lang="ru-RU" b="0" dirty="0">
                <a:solidFill>
                  <a:srgbClr val="002E52"/>
                </a:solidFill>
                <a:effectLst/>
                <a:latin typeface="Roboto Slab" panose="020F0502020204030204" pitchFamily="2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2AAFDF-8788-7452-01BA-38E94A0F8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49088" y="908720"/>
            <a:ext cx="8964488" cy="5040560"/>
          </a:xfrm>
        </p:spPr>
        <p:txBody>
          <a:bodyPr>
            <a:normAutofit fontScale="32500" lnSpcReduction="20000"/>
          </a:bodyPr>
          <a:lstStyle/>
          <a:p>
            <a:pPr marL="88900" indent="47625" algn="just">
              <a:buFont typeface="Arial" panose="020B0604020202020204" pitchFamily="34" charset="0"/>
              <a:buChar char="•"/>
            </a:pPr>
            <a:r>
              <a:rPr lang="ru-RU" sz="5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Взвешенные вещества</a:t>
            </a:r>
            <a:r>
              <a:rPr lang="ru-RU" sz="5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Это крупные частицы песка, ила, глины и т. д., которые смываются в открытые водоемы. </a:t>
            </a:r>
          </a:p>
          <a:p>
            <a:pPr marL="88900" indent="47625" algn="just">
              <a:buFont typeface="Arial" panose="020B0604020202020204" pitchFamily="34" charset="0"/>
              <a:buChar char="•"/>
            </a:pPr>
            <a:r>
              <a:rPr lang="ru-RU" sz="5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Тяжелые металлы</a:t>
            </a:r>
            <a:r>
              <a:rPr lang="ru-RU" sz="5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такие как ртуть, медь, мышьяк, никель, свинец, цинк, хром. </a:t>
            </a:r>
          </a:p>
          <a:p>
            <a:pPr marL="88900" indent="47625" algn="just">
              <a:buFont typeface="Arial" panose="020B0604020202020204" pitchFamily="34" charset="0"/>
              <a:buChar char="•"/>
            </a:pPr>
            <a:r>
              <a:rPr lang="ru-RU" sz="5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</a:t>
            </a:r>
            <a:r>
              <a:rPr lang="ru-RU" sz="5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Нефтяная пленка усложняет воздухообмен, а элементы нефти на дне образуют отложения. В результате разложения нефтепродуктов происходит химическое взаимодействие, при котором образуются вещества высокой токсичности.</a:t>
            </a:r>
          </a:p>
          <a:p>
            <a:pPr marL="88900" indent="47625" algn="just">
              <a:buFont typeface="Arial" panose="020B0604020202020204" pitchFamily="34" charset="0"/>
              <a:buChar char="•"/>
            </a:pPr>
            <a:r>
              <a:rPr lang="ru-RU" sz="5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Поверхностно-активные вещества (ПАВ) </a:t>
            </a:r>
            <a:r>
              <a:rPr lang="ru-RU" sz="5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продукт, входящий в состав моющих средств. На поверхности воды, содержащей ПАВ, образуется плотная пена, которая препятствует поступлению кислорода на глубину.</a:t>
            </a:r>
          </a:p>
          <a:p>
            <a:pPr marL="88900" indent="47625" algn="just">
              <a:buFont typeface="Arial" panose="020B0604020202020204" pitchFamily="34" charset="0"/>
              <a:buChar char="•"/>
            </a:pPr>
            <a:r>
              <a:rPr lang="ru-RU" sz="5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Пестициды</a:t>
            </a:r>
            <a:r>
              <a:rPr lang="ru-RU" sz="5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— вещества, использующиеся в сельском хозяйстве для борьбы с сорняками, грызунами и насекомыми. </a:t>
            </a:r>
          </a:p>
          <a:p>
            <a:pPr marL="88900" indent="47625" algn="just">
              <a:buFont typeface="Arial" panose="020B0604020202020204" pitchFamily="34" charset="0"/>
              <a:buChar char="•"/>
            </a:pPr>
            <a:r>
              <a:rPr lang="ru-RU" sz="5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Твердый мусор</a:t>
            </a:r>
            <a:r>
              <a:rPr lang="ru-RU" sz="5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— пластик, банки, бутылки, упаковочный материал и прочие продукты жизнеобеспечения людей. </a:t>
            </a:r>
          </a:p>
          <a:p>
            <a:pPr marL="88900" indent="47625" algn="just">
              <a:buFont typeface="Arial" panose="020B0604020202020204" pitchFamily="34" charset="0"/>
              <a:buChar char="•"/>
            </a:pPr>
            <a:r>
              <a:rPr lang="ru-RU" sz="5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Радиоактивные вещества</a:t>
            </a:r>
            <a:r>
              <a:rPr lang="ru-RU" sz="5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попадающие в воду с АЭС, после ядерных испытаний, или с кораблей, работающих на ядерном топливе.</a:t>
            </a:r>
          </a:p>
          <a:p>
            <a:pPr marL="88900" indent="47625" algn="just"/>
            <a:r>
              <a:rPr lang="ru-RU" sz="5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Канализационные воды</a:t>
            </a:r>
            <a:r>
              <a:rPr lang="ru-RU" sz="5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могут содержать не только отходы жизнедеятельности организма, но и опасные химикаты.  Какие вещества загрязняют воду 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ru-RU" b="0" i="0" dirty="0">
              <a:solidFill>
                <a:srgbClr val="335875"/>
              </a:solidFill>
              <a:effectLst/>
              <a:latin typeface="Roboto Slab" panose="020F05020202040302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935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>
            <a:extLst>
              <a:ext uri="{FF2B5EF4-FFF2-40B4-BE49-F238E27FC236}">
                <a16:creationId xmlns:a16="http://schemas.microsoft.com/office/drawing/2014/main" id="{4073E468-C57E-33FC-ABE4-BA3B89785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7638"/>
            <a:ext cx="7243318" cy="544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E5B0E463-6A7E-F150-A4E5-2D0986619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43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Объясните картинку,  придумайте лозунг к картинке</a:t>
            </a:r>
          </a:p>
        </p:txBody>
      </p:sp>
    </p:spTree>
    <p:extLst>
      <p:ext uri="{BB962C8B-B14F-4D97-AF65-F5344CB8AC3E}">
        <p14:creationId xmlns:p14="http://schemas.microsoft.com/office/powerpoint/2010/main" val="718005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8FDEF5-57FD-DC5D-5440-5DAC3DD28C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Объясните картинку,  придумайте лозунг к картинке</a:t>
            </a:r>
          </a:p>
        </p:txBody>
      </p:sp>
      <p:pic>
        <p:nvPicPr>
          <p:cNvPr id="6146" name="Рисунок 1">
            <a:extLst>
              <a:ext uri="{FF2B5EF4-FFF2-40B4-BE49-F238E27FC236}">
                <a16:creationId xmlns:a16="http://schemas.microsoft.com/office/drawing/2014/main" id="{C53014C2-8A45-00FB-D326-39981AEF38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6749510" cy="5098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9409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Рисунок 1">
            <a:extLst>
              <a:ext uri="{FF2B5EF4-FFF2-40B4-BE49-F238E27FC236}">
                <a16:creationId xmlns:a16="http://schemas.microsoft.com/office/drawing/2014/main" id="{D83EA6AC-BB54-46EF-87C0-CA856A333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CA2B3-C95D-3028-E4A8-695A069FA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43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Объясните картинку,  придумайте лозунг к картинке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0"/>
            <a:ext cx="8856984" cy="6741368"/>
          </a:xfrm>
        </p:spPr>
        <p:txBody>
          <a:bodyPr>
            <a:normAutofit lnSpcReduction="10000"/>
          </a:bodyPr>
          <a:lstStyle/>
          <a:p>
            <a:r>
              <a:rPr lang="ru-RU" sz="4800" b="1" dirty="0">
                <a:solidFill>
                  <a:srgbClr val="000000"/>
                </a:solidFill>
              </a:rPr>
              <a:t>??? </a:t>
            </a:r>
          </a:p>
          <a:p>
            <a:r>
              <a:rPr lang="ru-RU" sz="3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1.Отметь действие человека, которое не вредит водоёмам:</a:t>
            </a:r>
            <a:br>
              <a:rPr lang="ru-RU" sz="3600" dirty="0"/>
            </a:br>
            <a:r>
              <a:rPr lang="ru-RU" sz="3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а) мытьё ковров</a:t>
            </a:r>
            <a:br>
              <a:rPr lang="ru-RU" sz="3600" dirty="0"/>
            </a:br>
            <a:r>
              <a:rPr lang="ru-RU" sz="3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б) слив ядохимикатов</a:t>
            </a:r>
            <a:br>
              <a:rPr lang="ru-RU" sz="3600" dirty="0"/>
            </a:br>
            <a:r>
              <a:rPr lang="ru-RU" sz="3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в) ловля рыбы</a:t>
            </a:r>
          </a:p>
          <a:p>
            <a:endParaRPr lang="ru-RU" sz="3600" dirty="0">
              <a:solidFill>
                <a:srgbClr val="333333"/>
              </a:solidFill>
              <a:latin typeface="Roboto" panose="02000000000000000000" pitchFamily="2" charset="0"/>
            </a:endParaRPr>
          </a:p>
          <a:p>
            <a:r>
              <a:rPr lang="ru-RU" sz="3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2.Отметь действие человека, которое не вредит водоёмам:</a:t>
            </a:r>
            <a:br>
              <a:rPr lang="ru-RU" sz="3600" dirty="0"/>
            </a:br>
            <a:r>
              <a:rPr lang="ru-RU" sz="3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а) слив ядохимикатов</a:t>
            </a:r>
            <a:br>
              <a:rPr lang="ru-RU" sz="3600" dirty="0"/>
            </a:br>
            <a:r>
              <a:rPr lang="ru-RU" sz="3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б) купание </a:t>
            </a:r>
            <a:br>
              <a:rPr lang="ru-RU" sz="3600" dirty="0"/>
            </a:br>
            <a:r>
              <a:rPr lang="ru-RU" sz="3600" b="0" i="0" dirty="0">
                <a:solidFill>
                  <a:srgbClr val="333333"/>
                </a:solidFill>
                <a:effectLst/>
                <a:latin typeface="Roboto" panose="02000000000000000000" pitchFamily="2" charset="0"/>
              </a:rPr>
              <a:t>в) мытьё машин</a:t>
            </a:r>
            <a:endParaRPr lang="ru-RU" sz="48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3396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6">
      <a:dk1>
        <a:srgbClr val="009900"/>
      </a:dk1>
      <a:lt1>
        <a:srgbClr val="66FF99"/>
      </a:lt1>
      <a:dk2>
        <a:srgbClr val="00B050"/>
      </a:dk2>
      <a:lt2>
        <a:srgbClr val="92D050"/>
      </a:lt2>
      <a:accent1>
        <a:srgbClr val="CCFF66"/>
      </a:accent1>
      <a:accent2>
        <a:srgbClr val="59EF45"/>
      </a:accent2>
      <a:accent3>
        <a:srgbClr val="2CFF21"/>
      </a:accent3>
      <a:accent4>
        <a:srgbClr val="9ACC8E"/>
      </a:accent4>
      <a:accent5>
        <a:srgbClr val="25B528"/>
      </a:accent5>
      <a:accent6>
        <a:srgbClr val="4AD277"/>
      </a:accent6>
      <a:hlink>
        <a:srgbClr val="5BEE50"/>
      </a:hlink>
      <a:folHlink>
        <a:srgbClr val="049E3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514</TotalTime>
  <Words>1108</Words>
  <Application>Microsoft Office PowerPoint</Application>
  <PresentationFormat>Экран (4:3)</PresentationFormat>
  <Paragraphs>83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50" baseType="lpstr">
      <vt:lpstr>Arial</vt:lpstr>
      <vt:lpstr>Book Antiqua</vt:lpstr>
      <vt:lpstr>Calibri</vt:lpstr>
      <vt:lpstr>Lucida Sans</vt:lpstr>
      <vt:lpstr>Roboto</vt:lpstr>
      <vt:lpstr>Roboto Slab</vt:lpstr>
      <vt:lpstr>Tahoma</vt:lpstr>
      <vt:lpstr>Times New Roman</vt:lpstr>
      <vt:lpstr>Wingdings</vt:lpstr>
      <vt:lpstr>Wingdings 2</vt:lpstr>
      <vt:lpstr>Wingdings 3</vt:lpstr>
      <vt:lpstr>YS Text</vt:lpstr>
      <vt:lpstr>Апекс</vt:lpstr>
      <vt:lpstr>Экологический урок  «Загрязнение и охрана воды»</vt:lpstr>
      <vt:lpstr>Презентация PowerPoint</vt:lpstr>
      <vt:lpstr>Презентация PowerPoint</vt:lpstr>
      <vt:lpstr>Почему воду нужно беречь и охранять?</vt:lpstr>
      <vt:lpstr>Какие вещества загрязняют воду  </vt:lpstr>
      <vt:lpstr>Объясните картинку,  придумайте лозунг к картинке</vt:lpstr>
      <vt:lpstr>Объясните картинку,  придумайте лозунг к картинке</vt:lpstr>
      <vt:lpstr>Объясните картинку,  придумайте лозунг к картинке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можно на уроке. Задание - Составить пазл, объясните, что изображено на картинке, почему это произошло и что необходимо сделать чтобы это не происходило?</vt:lpstr>
      <vt:lpstr>Что можно на уроке. Задание - Составить пазл, объясните, что изображено на картинке, назовите источник загрязнения реки, в каком городе хотели бы жить, что необходимо сделать чтобы город и река были чистыми? </vt:lpstr>
      <vt:lpstr>ж</vt:lpstr>
      <vt:lpstr>Презентация PowerPoint</vt:lpstr>
      <vt:lpstr>Презентация PowerPoint</vt:lpstr>
      <vt:lpstr>Презентация PowerPoint</vt:lpstr>
      <vt:lpstr>Экопроблема Высыхание и заростание   реки Иня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Экологические знаки и плакаты</vt:lpstr>
      <vt:lpstr>Презентация PowerPoint</vt:lpstr>
      <vt:lpstr>Водоохранная зона</vt:lpstr>
      <vt:lpstr>Презентация PowerPoint</vt:lpstr>
      <vt:lpstr>Прибрежно-защитная полоса</vt:lpstr>
      <vt:lpstr>Презентация PowerPoint</vt:lpstr>
      <vt:lpstr>??? Охрана водных ресурсов заключается в: </vt:lpstr>
      <vt:lpstr>Вопросы о последствиях загрязнения воды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«Веселая игра на серьезные экологические темы»</dc:title>
  <dc:creator>Екатерина</dc:creator>
  <cp:lastModifiedBy>kissmama</cp:lastModifiedBy>
  <cp:revision>58</cp:revision>
  <dcterms:created xsi:type="dcterms:W3CDTF">2017-03-14T15:44:08Z</dcterms:created>
  <dcterms:modified xsi:type="dcterms:W3CDTF">2023-11-13T09:05:04Z</dcterms:modified>
</cp:coreProperties>
</file>