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92" r:id="rId29"/>
    <p:sldId id="284" r:id="rId30"/>
    <p:sldId id="286" r:id="rId31"/>
    <p:sldId id="285" r:id="rId32"/>
    <p:sldId id="287" r:id="rId33"/>
    <p:sldId id="288" r:id="rId34"/>
    <p:sldId id="291" r:id="rId35"/>
    <p:sldId id="289" r:id="rId36"/>
    <p:sldId id="290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5" autoAdjust="0"/>
    <p:restoredTop sz="94710" autoAdjust="0"/>
  </p:normalViewPr>
  <p:slideViewPr>
    <p:cSldViewPr>
      <p:cViewPr varScale="1">
        <p:scale>
          <a:sx n="57" d="100"/>
          <a:sy n="57" d="100"/>
        </p:scale>
        <p:origin x="-189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( Васильев, Левитан, Саврасов, Поленов, Куинджи)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400" dirty="0" smtClean="0"/>
              <a:t>Лирический и эпический пейзаж второй половины Х</a:t>
            </a:r>
            <a:r>
              <a:rPr lang="en-US" sz="4400" dirty="0" smtClean="0"/>
              <a:t>I</a:t>
            </a:r>
            <a:r>
              <a:rPr lang="ru-RU" sz="4400" dirty="0" smtClean="0"/>
              <a:t>Х</a:t>
            </a:r>
            <a:r>
              <a:rPr lang="en-US" sz="4400" dirty="0" smtClean="0"/>
              <a:t> </a:t>
            </a:r>
            <a:r>
              <a:rPr lang="ru-RU" sz="4400" dirty="0" smtClean="0"/>
              <a:t>в.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55008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28800"/>
            <a:ext cx="8059015" cy="4676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52128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1D2326"/>
                </a:solidFill>
                <a:effectLst/>
                <a:latin typeface="Arial"/>
              </a:rPr>
              <a:t>               Березовая </a:t>
            </a:r>
            <a:r>
              <a:rPr lang="ru-RU" sz="2800" b="1" i="1" dirty="0">
                <a:solidFill>
                  <a:srgbClr val="1D2326"/>
                </a:solidFill>
                <a:effectLst/>
                <a:latin typeface="Arial"/>
              </a:rPr>
              <a:t>роща. </a:t>
            </a:r>
            <a:r>
              <a:rPr lang="ru-RU" sz="2800" i="1" dirty="0" smtClean="0">
                <a:solidFill>
                  <a:srgbClr val="1D2326"/>
                </a:solidFill>
                <a:effectLst/>
                <a:latin typeface="Arial"/>
              </a:rPr>
              <a:t>1885-1889.   </a:t>
            </a:r>
            <a:br>
              <a:rPr lang="ru-RU" sz="2800" i="1" dirty="0" smtClean="0">
                <a:solidFill>
                  <a:srgbClr val="1D2326"/>
                </a:solidFill>
                <a:effectLst/>
                <a:latin typeface="Arial"/>
              </a:rPr>
            </a:br>
            <a:r>
              <a:rPr lang="ru-RU" sz="2800" i="1" dirty="0" smtClean="0">
                <a:solidFill>
                  <a:srgbClr val="1D2326"/>
                </a:solidFill>
                <a:effectLst/>
                <a:latin typeface="Arial"/>
              </a:rPr>
              <a:t> </a:t>
            </a:r>
            <a:r>
              <a:rPr lang="ru-RU" sz="2400" i="1" dirty="0">
                <a:solidFill>
                  <a:srgbClr val="1D2326"/>
                </a:solidFill>
                <a:effectLst/>
                <a:latin typeface="Arial"/>
              </a:rPr>
              <a:t>Бумага на холсте, масло. 28,5 x 50. </a:t>
            </a:r>
            <a:r>
              <a:rPr lang="ru-RU" sz="2400" i="1" dirty="0" smtClean="0">
                <a:solidFill>
                  <a:srgbClr val="1D2326"/>
                </a:solidFill>
                <a:effectLst/>
                <a:latin typeface="Arial"/>
              </a:rPr>
              <a:t/>
            </a:r>
            <a:br>
              <a:rPr lang="ru-RU" sz="2400" i="1" dirty="0" smtClean="0">
                <a:solidFill>
                  <a:srgbClr val="1D2326"/>
                </a:solidFill>
                <a:effectLst/>
                <a:latin typeface="Arial"/>
              </a:rPr>
            </a:br>
            <a:r>
              <a:rPr lang="ru-RU" sz="2400" i="1" dirty="0" smtClean="0">
                <a:solidFill>
                  <a:srgbClr val="1D2326"/>
                </a:solidFill>
                <a:effectLst/>
                <a:latin typeface="Arial"/>
              </a:rPr>
              <a:t>Третьяковская </a:t>
            </a:r>
            <a:r>
              <a:rPr lang="ru-RU" sz="2400" i="1" dirty="0">
                <a:solidFill>
                  <a:srgbClr val="1D2326"/>
                </a:solidFill>
                <a:effectLst/>
                <a:latin typeface="Arial"/>
              </a:rPr>
              <a:t>Галерея, Москва, Россия.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6007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28800"/>
            <a:ext cx="7842448" cy="4587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1D2326"/>
                </a:solidFill>
                <a:effectLst/>
                <a:latin typeface="Arial"/>
              </a:rPr>
              <a:t>                   Вечер</a:t>
            </a:r>
            <a:r>
              <a:rPr lang="ru-RU" sz="2400" b="1" i="1" dirty="0">
                <a:solidFill>
                  <a:srgbClr val="1D2326"/>
                </a:solidFill>
                <a:effectLst/>
                <a:latin typeface="Arial"/>
              </a:rPr>
              <a:t>. Золотой Плёс. </a:t>
            </a:r>
            <a:r>
              <a:rPr lang="ru-RU" sz="2400" i="1" dirty="0" smtClean="0">
                <a:solidFill>
                  <a:srgbClr val="1D2326"/>
                </a:solidFill>
                <a:effectLst/>
                <a:latin typeface="Arial"/>
              </a:rPr>
              <a:t>1889</a:t>
            </a:r>
            <a:r>
              <a:rPr lang="ru-RU" sz="2400" i="1" dirty="0">
                <a:solidFill>
                  <a:srgbClr val="1D2326"/>
                </a:solidFill>
                <a:effectLst/>
                <a:latin typeface="Arial"/>
              </a:rPr>
              <a:t>. </a:t>
            </a:r>
            <a:r>
              <a:rPr lang="ru-RU" sz="2400" i="1" dirty="0" smtClean="0">
                <a:solidFill>
                  <a:srgbClr val="1D2326"/>
                </a:solidFill>
                <a:effectLst/>
                <a:latin typeface="Arial"/>
              </a:rPr>
              <a:t/>
            </a:r>
            <a:br>
              <a:rPr lang="ru-RU" sz="2400" i="1" dirty="0" smtClean="0">
                <a:solidFill>
                  <a:srgbClr val="1D2326"/>
                </a:solidFill>
                <a:effectLst/>
                <a:latin typeface="Arial"/>
              </a:rPr>
            </a:br>
            <a:r>
              <a:rPr lang="ru-RU" sz="2400" i="1" dirty="0" smtClean="0">
                <a:solidFill>
                  <a:srgbClr val="1D2326"/>
                </a:solidFill>
                <a:effectLst/>
                <a:latin typeface="Arial"/>
              </a:rPr>
              <a:t>Холст</a:t>
            </a:r>
            <a:r>
              <a:rPr lang="ru-RU" sz="2400" i="1" dirty="0">
                <a:solidFill>
                  <a:srgbClr val="1D2326"/>
                </a:solidFill>
                <a:effectLst/>
                <a:latin typeface="Arial"/>
              </a:rPr>
              <a:t>, масло. 84,2 x 142. Третьяковская Галерея, Москва, Россия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1719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78765"/>
            <a:ext cx="6408712" cy="50291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44352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1D2326"/>
                </a:solidFill>
                <a:effectLst/>
                <a:latin typeface="Arial"/>
              </a:rPr>
              <a:t>          Вечерний </a:t>
            </a:r>
            <a:r>
              <a:rPr lang="ru-RU" sz="2400" b="1" i="1" dirty="0">
                <a:solidFill>
                  <a:srgbClr val="1D2326"/>
                </a:solidFill>
                <a:effectLst/>
                <a:latin typeface="Arial"/>
              </a:rPr>
              <a:t>звон. </a:t>
            </a:r>
            <a:r>
              <a:rPr lang="ru-RU" sz="2400" i="1" dirty="0" smtClean="0">
                <a:solidFill>
                  <a:srgbClr val="1D2326"/>
                </a:solidFill>
                <a:effectLst/>
                <a:latin typeface="Arial"/>
              </a:rPr>
              <a:t>1892</a:t>
            </a:r>
            <a:r>
              <a:rPr lang="ru-RU" sz="2400" i="1" dirty="0">
                <a:solidFill>
                  <a:srgbClr val="1D2326"/>
                </a:solidFill>
                <a:effectLst/>
                <a:latin typeface="Arial"/>
              </a:rPr>
              <a:t>. </a:t>
            </a:r>
            <a:r>
              <a:rPr lang="ru-RU" sz="2400" i="1" dirty="0" smtClean="0">
                <a:solidFill>
                  <a:srgbClr val="1D2326"/>
                </a:solidFill>
                <a:effectLst/>
                <a:latin typeface="Arial"/>
              </a:rPr>
              <a:t>Холст</a:t>
            </a:r>
            <a:r>
              <a:rPr lang="ru-RU" sz="2400" i="1" dirty="0">
                <a:solidFill>
                  <a:srgbClr val="1D2326"/>
                </a:solidFill>
                <a:effectLst/>
                <a:latin typeface="Arial"/>
              </a:rPr>
              <a:t>, масло. 87 x 107,6. Третьяковская Галерея, Москва, Россия.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777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412776"/>
            <a:ext cx="6694597" cy="483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</p:spPr>
        <p:txBody>
          <a:bodyPr>
            <a:normAutofit/>
          </a:bodyPr>
          <a:lstStyle/>
          <a:p>
            <a:r>
              <a:rPr lang="ru-RU" sz="2700" b="1" i="1" dirty="0" smtClean="0">
                <a:solidFill>
                  <a:srgbClr val="1D2326"/>
                </a:solidFill>
                <a:effectLst/>
                <a:latin typeface="Arial"/>
              </a:rPr>
              <a:t>                       Над </a:t>
            </a:r>
            <a:r>
              <a:rPr lang="ru-RU" sz="2700" b="1" i="1" dirty="0">
                <a:solidFill>
                  <a:srgbClr val="1D2326"/>
                </a:solidFill>
                <a:effectLst/>
                <a:latin typeface="Arial"/>
              </a:rPr>
              <a:t>вечным покоем. </a:t>
            </a:r>
            <a:r>
              <a:rPr lang="ru-RU" sz="2700" i="1" dirty="0">
                <a:solidFill>
                  <a:srgbClr val="1D2326"/>
                </a:solidFill>
                <a:effectLst/>
                <a:latin typeface="Arial"/>
              </a:rPr>
              <a:t/>
            </a:r>
            <a:br>
              <a:rPr lang="ru-RU" sz="2700" i="1" dirty="0">
                <a:solidFill>
                  <a:srgbClr val="1D2326"/>
                </a:solidFill>
                <a:effectLst/>
                <a:latin typeface="Arial"/>
              </a:rPr>
            </a:br>
            <a:r>
              <a:rPr lang="ru-RU" sz="1800" i="1" dirty="0">
                <a:solidFill>
                  <a:srgbClr val="1D2326"/>
                </a:solidFill>
                <a:effectLst/>
                <a:latin typeface="Arial"/>
              </a:rPr>
              <a:t>1894. Холст, масло. 150 x 206. </a:t>
            </a:r>
            <a:r>
              <a:rPr lang="ru-RU" sz="2000" i="1" dirty="0">
                <a:solidFill>
                  <a:srgbClr val="1D2326"/>
                </a:solidFill>
                <a:effectLst/>
                <a:latin typeface="Arial"/>
              </a:rPr>
              <a:t>Третьяковская Галерея, Москва, Россия.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6587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540" y="1524000"/>
            <a:ext cx="700292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b="1" i="1" dirty="0" smtClean="0">
                <a:solidFill>
                  <a:srgbClr val="1D2326"/>
                </a:solidFill>
                <a:effectLst/>
                <a:latin typeface="Arial"/>
              </a:rPr>
              <a:t>                        Золотая </a:t>
            </a:r>
            <a:r>
              <a:rPr lang="ru-RU" sz="2700" b="1" i="1" dirty="0">
                <a:solidFill>
                  <a:srgbClr val="1D2326"/>
                </a:solidFill>
                <a:effectLst/>
                <a:latin typeface="Arial"/>
              </a:rPr>
              <a:t>осень. </a:t>
            </a:r>
            <a:r>
              <a:rPr lang="ru-RU" sz="2700" i="1" dirty="0">
                <a:solidFill>
                  <a:srgbClr val="1D2326"/>
                </a:solidFill>
                <a:effectLst/>
                <a:latin typeface="Arial"/>
              </a:rPr>
              <a:t/>
            </a:r>
            <a:br>
              <a:rPr lang="ru-RU" sz="2700" i="1" dirty="0">
                <a:solidFill>
                  <a:srgbClr val="1D2326"/>
                </a:solidFill>
                <a:effectLst/>
                <a:latin typeface="Arial"/>
              </a:rPr>
            </a:br>
            <a:r>
              <a:rPr lang="ru-RU" sz="2000" i="1" dirty="0">
                <a:solidFill>
                  <a:srgbClr val="1D2326"/>
                </a:solidFill>
                <a:effectLst/>
                <a:latin typeface="Arial"/>
              </a:rPr>
              <a:t>1895. Холст, масло. 82 x 126. Третьяковская Галерея, Москва, Россия. 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72295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052736"/>
            <a:ext cx="6696744" cy="54024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rgbClr val="1D2326"/>
                </a:solidFill>
                <a:effectLst/>
                <a:latin typeface="Arial"/>
              </a:rPr>
              <a:t>                       Март</a:t>
            </a:r>
            <a:r>
              <a:rPr lang="ru-RU" sz="2400" b="1" i="1" dirty="0">
                <a:solidFill>
                  <a:srgbClr val="1D2326"/>
                </a:solidFill>
                <a:effectLst/>
                <a:latin typeface="Arial"/>
              </a:rPr>
              <a:t>. </a:t>
            </a:r>
            <a:r>
              <a:rPr lang="ru-RU" sz="2400" i="1" dirty="0" smtClean="0">
                <a:solidFill>
                  <a:srgbClr val="1D2326"/>
                </a:solidFill>
                <a:effectLst/>
                <a:latin typeface="Arial"/>
              </a:rPr>
              <a:t>1895</a:t>
            </a:r>
            <a:r>
              <a:rPr lang="ru-RU" sz="2400" i="1" dirty="0">
                <a:solidFill>
                  <a:srgbClr val="1D2326"/>
                </a:solidFill>
                <a:effectLst/>
                <a:latin typeface="Arial"/>
              </a:rPr>
              <a:t>. </a:t>
            </a:r>
            <a:r>
              <a:rPr lang="ru-RU" sz="2400" i="1" dirty="0" smtClean="0">
                <a:solidFill>
                  <a:srgbClr val="1D2326"/>
                </a:solidFill>
                <a:effectLst/>
                <a:latin typeface="Arial"/>
              </a:rPr>
              <a:t/>
            </a:r>
            <a:br>
              <a:rPr lang="ru-RU" sz="2400" i="1" dirty="0" smtClean="0">
                <a:solidFill>
                  <a:srgbClr val="1D2326"/>
                </a:solidFill>
                <a:effectLst/>
                <a:latin typeface="Arial"/>
              </a:rPr>
            </a:br>
            <a:r>
              <a:rPr lang="ru-RU" sz="2000" i="1" dirty="0" smtClean="0">
                <a:solidFill>
                  <a:srgbClr val="1D2326"/>
                </a:solidFill>
                <a:effectLst/>
                <a:latin typeface="Arial"/>
              </a:rPr>
              <a:t>Холст</a:t>
            </a:r>
            <a:r>
              <a:rPr lang="ru-RU" sz="2000" i="1" dirty="0">
                <a:solidFill>
                  <a:srgbClr val="1D2326"/>
                </a:solidFill>
                <a:effectLst/>
                <a:latin typeface="Arial"/>
              </a:rPr>
              <a:t>, масло. 60 x 75. Третьяковская Галерея, Москва, Россия. 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593716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Весна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. Большая вода.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                              Овраг.  1898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sz="2400" b="1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400" dirty="0">
                <a:solidFill>
                  <a:schemeClr val="bg2">
                    <a:lumMod val="75000"/>
                  </a:schemeClr>
                </a:solidFill>
              </a:rPr>
              <a:t>1897. Холст, масло. 64,2 x 57,5.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Третьяковская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</a:rPr>
              <a:t>Галерея,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Москва.             Русский музей</a:t>
            </a:r>
            <a:endParaRPr lang="ru-RU" sz="2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05" y="1524000"/>
            <a:ext cx="3881628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315" y="1524000"/>
            <a:ext cx="3493008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815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12776"/>
            <a:ext cx="6984776" cy="4901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bg2">
                    <a:lumMod val="75000"/>
                  </a:schemeClr>
                </a:solidFill>
                <a:effectLst/>
                <a:latin typeface="Arial"/>
              </a:rPr>
              <a:t>Озеро</a:t>
            </a:r>
            <a:r>
              <a:rPr lang="ru-RU" sz="2400" b="1" i="1" dirty="0">
                <a:solidFill>
                  <a:schemeClr val="bg2">
                    <a:lumMod val="75000"/>
                  </a:schemeClr>
                </a:solidFill>
                <a:effectLst/>
                <a:latin typeface="Arial"/>
              </a:rPr>
              <a:t>. Русь. </a:t>
            </a:r>
            <a:r>
              <a:rPr lang="ru-RU" sz="2400" i="1" dirty="0" smtClean="0">
                <a:solidFill>
                  <a:schemeClr val="bg2">
                    <a:lumMod val="75000"/>
                  </a:schemeClr>
                </a:solidFill>
                <a:effectLst/>
                <a:latin typeface="Arial"/>
              </a:rPr>
              <a:t>1899-1900</a:t>
            </a:r>
            <a:r>
              <a:rPr lang="ru-RU" sz="2400" i="1" dirty="0">
                <a:solidFill>
                  <a:schemeClr val="bg2">
                    <a:lumMod val="75000"/>
                  </a:schemeClr>
                </a:solidFill>
                <a:effectLst/>
                <a:latin typeface="Arial"/>
              </a:rPr>
              <a:t>. </a:t>
            </a:r>
            <a:r>
              <a:rPr lang="ru-RU" sz="2400" i="1" dirty="0" smtClean="0">
                <a:solidFill>
                  <a:schemeClr val="bg2">
                    <a:lumMod val="75000"/>
                  </a:schemeClr>
                </a:solidFill>
                <a:effectLst/>
                <a:latin typeface="Arial"/>
              </a:rPr>
              <a:t/>
            </a:r>
            <a:br>
              <a:rPr lang="ru-RU" sz="2400" i="1" dirty="0" smtClean="0">
                <a:solidFill>
                  <a:schemeClr val="bg2">
                    <a:lumMod val="75000"/>
                  </a:schemeClr>
                </a:solidFill>
                <a:effectLst/>
                <a:latin typeface="Arial"/>
              </a:rPr>
            </a:br>
            <a:r>
              <a:rPr lang="ru-RU" sz="2400" i="1" dirty="0" smtClean="0">
                <a:solidFill>
                  <a:schemeClr val="bg2">
                    <a:lumMod val="75000"/>
                  </a:schemeClr>
                </a:solidFill>
                <a:effectLst/>
                <a:latin typeface="Arial"/>
              </a:rPr>
              <a:t>Холст</a:t>
            </a:r>
            <a:r>
              <a:rPr lang="ru-RU" sz="2400" i="1" dirty="0">
                <a:solidFill>
                  <a:schemeClr val="bg2">
                    <a:lumMod val="75000"/>
                  </a:schemeClr>
                </a:solidFill>
                <a:effectLst/>
                <a:latin typeface="Arial"/>
              </a:rPr>
              <a:t>, масло. 149 x 208. Государственный Русский Музей, Санкт Петербург, Россия</a:t>
            </a:r>
            <a:endParaRPr lang="ru-RU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24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Василий Перов. Портрет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</a:rPr>
              <a:t>Саврасова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32856"/>
            <a:ext cx="3519577" cy="4427141"/>
          </a:xfrm>
        </p:spPr>
      </p:pic>
      <p:sp>
        <p:nvSpPr>
          <p:cNvPr id="4" name="Объект 3"/>
          <p:cNvSpPr>
            <a:spLocks noGrp="1"/>
          </p:cNvSpPr>
          <p:nvPr>
            <p:ph sz="quarter" idx="4"/>
          </p:nvPr>
        </p:nvSpPr>
        <p:spPr>
          <a:xfrm>
            <a:off x="4067944" y="2201896"/>
            <a:ext cx="4620444" cy="391363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Русский 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художник-пейзажист, один из членов-учредителей Товарищества передвижников. Тонкий лирик, создатель так называемого «пейзажа настроения». Его лучшие картины походили на российскую поэзию и музыкальные пьесы Чайковского. «Саврасов старался отыскать и в самом простом и обыкновенном те интимные, глубоко трогательные, часто печальные черты, которые так сильно чувствуются в нашем родном пейзаже и так неотразимо действуют на душу» (Левитан).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329336"/>
          </a:xfrm>
        </p:spPr>
        <p:txBody>
          <a:bodyPr>
            <a:normAutofit fontScale="90000"/>
          </a:bodyPr>
          <a:lstStyle/>
          <a:p>
            <a:r>
              <a:rPr lang="vi-VN" b="1" dirty="0">
                <a:solidFill>
                  <a:schemeClr val="bg2">
                    <a:lumMod val="75000"/>
                  </a:schemeClr>
                </a:solidFill>
              </a:rPr>
              <a:t>Алексе́й </a:t>
            </a:r>
            <a:r>
              <a:rPr lang="vi-VN" b="1" dirty="0" smtClean="0">
                <a:solidFill>
                  <a:schemeClr val="bg2">
                    <a:lumMod val="75000"/>
                  </a:schemeClr>
                </a:solidFill>
              </a:rPr>
              <a:t>Кондра́тьевич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vi-VN" b="1" dirty="0" smtClean="0">
                <a:solidFill>
                  <a:schemeClr val="bg2">
                    <a:lumMod val="75000"/>
                  </a:schemeClr>
                </a:solidFill>
              </a:rPr>
              <a:t>Савра́сов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       </a:t>
            </a:r>
            <a:b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         </a:t>
            </a:r>
            <a:r>
              <a:rPr lang="vi-VN" b="1" dirty="0" smtClean="0">
                <a:solidFill>
                  <a:schemeClr val="bg2">
                    <a:lumMod val="75000"/>
                  </a:schemeClr>
                </a:solidFill>
              </a:rPr>
              <a:t>(</a:t>
            </a:r>
            <a:r>
              <a:rPr lang="vi-VN" b="1" dirty="0">
                <a:solidFill>
                  <a:schemeClr val="bg2">
                    <a:lumMod val="75000"/>
                  </a:schemeClr>
                </a:solidFill>
              </a:rPr>
              <a:t>1830—1897)</a:t>
            </a:r>
            <a:r>
              <a:rPr lang="vi-VN" dirty="0"/>
              <a:t> 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ru-RU" sz="2000" b="0" dirty="0" smtClean="0">
                <a:solidFill>
                  <a:schemeClr val="bg2">
                    <a:lumMod val="75000"/>
                  </a:schemeClr>
                </a:solidFill>
              </a:rPr>
              <a:t>«Учись </a:t>
            </a:r>
            <a:r>
              <a:rPr lang="ru-RU" sz="2000" b="0" dirty="0">
                <a:solidFill>
                  <a:schemeClr val="bg2">
                    <a:lumMod val="75000"/>
                  </a:schemeClr>
                </a:solidFill>
              </a:rPr>
              <a:t>так писать, чтобы плакала вся душа от небесной и земной красоты</a:t>
            </a:r>
            <a:r>
              <a:rPr lang="ru-RU" sz="2000" b="0" dirty="0" smtClean="0">
                <a:solidFill>
                  <a:schemeClr val="bg2">
                    <a:lumMod val="75000"/>
                  </a:schemeClr>
                </a:solidFill>
              </a:rPr>
              <a:t>»(А. </a:t>
            </a:r>
            <a:r>
              <a:rPr lang="ru-RU" sz="2000" b="0" dirty="0">
                <a:solidFill>
                  <a:schemeClr val="bg2">
                    <a:lumMod val="75000"/>
                  </a:schemeClr>
                </a:solidFill>
              </a:rPr>
              <a:t>Саврасов).</a:t>
            </a:r>
          </a:p>
        </p:txBody>
      </p:sp>
    </p:spTree>
    <p:extLst>
      <p:ext uri="{BB962C8B-B14F-4D97-AF65-F5344CB8AC3E}">
        <p14:creationId xmlns:p14="http://schemas.microsoft.com/office/powerpoint/2010/main" val="215393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12776"/>
            <a:ext cx="6720150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</a:rPr>
              <a:t>«Лосиный 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остров в </a:t>
            </a:r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</a:rPr>
              <a:t>Сокольниках»1869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Холст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</a:rPr>
              <a:t>, масло. 62 x 88. Третьяковская Галерея, Москва, Россия.</a:t>
            </a:r>
          </a:p>
        </p:txBody>
      </p:sp>
    </p:spTree>
    <p:extLst>
      <p:ext uri="{BB962C8B-B14F-4D97-AF65-F5344CB8AC3E}">
        <p14:creationId xmlns:p14="http://schemas.microsoft.com/office/powerpoint/2010/main" val="264712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6375" y="1657350"/>
            <a:ext cx="6191250" cy="43053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48408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 </a:t>
            </a:r>
            <a:r>
              <a:rPr lang="ru-RU" sz="2400" dirty="0" smtClean="0"/>
              <a:t>                 </a:t>
            </a:r>
            <a:r>
              <a:rPr lang="ru-RU" sz="2400" b="1" dirty="0" smtClean="0">
                <a:solidFill>
                  <a:schemeClr val="bg2">
                    <a:lumMod val="75000"/>
                  </a:schemeClr>
                </a:solidFill>
              </a:rPr>
              <a:t>ТОВАРИЩЕСТВО 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>ПЕРЕДВИЖНИКОВ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«Товарищество передвижных художественных выставок», </a:t>
            </a:r>
            <a:br>
              <a:rPr lang="ru-RU" sz="2400" dirty="0"/>
            </a:br>
            <a:r>
              <a:rPr lang="ru-RU" sz="2400" dirty="0"/>
              <a:t>крупнейшее из русских художественных объединений </a:t>
            </a:r>
            <a:r>
              <a:rPr lang="ru-RU" sz="2400" dirty="0" smtClean="0"/>
              <a:t>19в. </a:t>
            </a:r>
            <a:br>
              <a:rPr lang="ru-RU" sz="2400" dirty="0" smtClean="0"/>
            </a:br>
            <a:r>
              <a:rPr lang="ru-RU" sz="2400" dirty="0" smtClean="0"/>
              <a:t>Фото 1886 г.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1028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412776"/>
            <a:ext cx="3698721" cy="4819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«Грачи прилетели». 1871</a:t>
            </a:r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Холст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масло. Третьяковская галерея, Москва, Россия.</a:t>
            </a:r>
          </a:p>
        </p:txBody>
      </p:sp>
    </p:spTree>
    <p:extLst>
      <p:ext uri="{BB962C8B-B14F-4D97-AF65-F5344CB8AC3E}">
        <p14:creationId xmlns:p14="http://schemas.microsoft.com/office/powerpoint/2010/main" val="3775455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84784"/>
            <a:ext cx="7460585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«Закат </a:t>
            </a:r>
            <a:r>
              <a:rPr lang="ru-RU" sz="40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 </a:t>
            </a:r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болотом». 1871</a:t>
            </a:r>
            <a:r>
              <a:rPr lang="ru-RU" sz="40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4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Холст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масло. 88 x 139,5.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Гос.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Русский Музей, Санкт Петербург, Россия</a:t>
            </a:r>
          </a:p>
        </p:txBody>
      </p:sp>
    </p:spTree>
    <p:extLst>
      <p:ext uri="{BB962C8B-B14F-4D97-AF65-F5344CB8AC3E}">
        <p14:creationId xmlns:p14="http://schemas.microsoft.com/office/powerpoint/2010/main" val="142537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56792"/>
            <a:ext cx="6264696" cy="4899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«Печерский </a:t>
            </a:r>
            <a:r>
              <a:rPr lang="ru-RU" sz="31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монастырь под Нижним </a:t>
            </a:r>
            <a:r>
              <a:rPr lang="ru-RU" sz="31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Новгородом».    </a:t>
            </a:r>
            <a:r>
              <a:rPr lang="ru-RU" sz="3100" b="1" dirty="0" smtClean="0">
                <a:solidFill>
                  <a:schemeClr val="bg2">
                    <a:lumMod val="75000"/>
                  </a:schemeClr>
                </a:solidFill>
              </a:rPr>
              <a:t>1871.  </a:t>
            </a:r>
            <a:r>
              <a:rPr lang="ru-RU" sz="2700" dirty="0" smtClean="0">
                <a:solidFill>
                  <a:schemeClr val="bg2">
                    <a:lumMod val="75000"/>
                  </a:schemeClr>
                </a:solidFill>
              </a:rPr>
              <a:t>Холст</a:t>
            </a:r>
            <a:r>
              <a:rPr lang="ru-RU" sz="2700" dirty="0">
                <a:solidFill>
                  <a:schemeClr val="bg2">
                    <a:lumMod val="75000"/>
                  </a:schemeClr>
                </a:solidFill>
              </a:rPr>
              <a:t>, масло. 101,5 x 131. </a:t>
            </a:r>
            <a:br>
              <a:rPr lang="ru-RU" sz="27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700" dirty="0">
                <a:solidFill>
                  <a:schemeClr val="bg2">
                    <a:lumMod val="75000"/>
                  </a:schemeClr>
                </a:solidFill>
              </a:rPr>
              <a:t>Нижегородский художественный Музей, Нижний Новгород</a:t>
            </a:r>
          </a:p>
        </p:txBody>
      </p:sp>
    </p:spTree>
    <p:extLst>
      <p:ext uri="{BB962C8B-B14F-4D97-AF65-F5344CB8AC3E}">
        <p14:creationId xmlns:p14="http://schemas.microsoft.com/office/powerpoint/2010/main" val="3412837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548408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bg2">
                    <a:lumMod val="75000"/>
                  </a:schemeClr>
                </a:solidFill>
              </a:rPr>
              <a:t>Сухарева </a:t>
            </a:r>
            <a:r>
              <a:rPr lang="ru-RU" sz="2700" b="1" dirty="0">
                <a:solidFill>
                  <a:schemeClr val="bg2">
                    <a:lumMod val="75000"/>
                  </a:schemeClr>
                </a:solidFill>
              </a:rPr>
              <a:t>башня. Москва</a:t>
            </a:r>
            <a:r>
              <a:rPr lang="ru-RU" sz="2700" dirty="0">
                <a:solidFill>
                  <a:schemeClr val="bg2">
                    <a:lumMod val="75000"/>
                  </a:schemeClr>
                </a:solidFill>
              </a:rPr>
              <a:t>. </a:t>
            </a:r>
            <a:r>
              <a:rPr lang="ru-RU" sz="2700" dirty="0" smtClean="0">
                <a:solidFill>
                  <a:schemeClr val="bg2">
                    <a:lumMod val="75000"/>
                  </a:schemeClr>
                </a:solidFill>
              </a:rPr>
              <a:t>          </a:t>
            </a:r>
            <a:r>
              <a:rPr lang="ru-RU" sz="2700" b="1" dirty="0" smtClean="0">
                <a:solidFill>
                  <a:schemeClr val="bg2">
                    <a:lumMod val="75000"/>
                  </a:schemeClr>
                </a:solidFill>
              </a:rPr>
              <a:t>« К концу лета на  Волге»  </a:t>
            </a:r>
            <a:r>
              <a:rPr lang="ru-RU" sz="27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sz="27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700" dirty="0">
                <a:solidFill>
                  <a:schemeClr val="bg2">
                    <a:lumMod val="75000"/>
                  </a:schemeClr>
                </a:solidFill>
              </a:rPr>
              <a:t>1872. Холст, масло. 66 x 51. </a:t>
            </a:r>
            <a:r>
              <a:rPr lang="ru-RU" sz="2700" dirty="0" smtClean="0">
                <a:solidFill>
                  <a:schemeClr val="bg2">
                    <a:lumMod val="75000"/>
                  </a:schemeClr>
                </a:solidFill>
              </a:rPr>
              <a:t>                     1873.Третьяковская галерея</a:t>
            </a:r>
            <a:r>
              <a:rPr lang="ru-RU" sz="2700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sz="2700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700" dirty="0" smtClean="0">
                <a:solidFill>
                  <a:schemeClr val="bg2">
                    <a:lumMod val="75000"/>
                  </a:schemeClr>
                </a:solidFill>
              </a:rPr>
              <a:t>Гос. исторический </a:t>
            </a:r>
            <a:r>
              <a:rPr lang="ru-RU" sz="2700" dirty="0">
                <a:solidFill>
                  <a:schemeClr val="bg2">
                    <a:lumMod val="75000"/>
                  </a:schemeClr>
                </a:solidFill>
              </a:rPr>
              <a:t>музей, </a:t>
            </a:r>
            <a:r>
              <a:rPr lang="ru-RU" sz="2700" dirty="0" smtClean="0">
                <a:solidFill>
                  <a:schemeClr val="bg2">
                    <a:lumMod val="75000"/>
                  </a:schemeClr>
                </a:solidFill>
              </a:rPr>
              <a:t>Москва</a:t>
            </a:r>
            <a:r>
              <a:rPr lang="ru-RU" sz="2700" dirty="0">
                <a:solidFill>
                  <a:schemeClr val="bg2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44824"/>
            <a:ext cx="3421380" cy="457200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916832"/>
            <a:ext cx="3458748" cy="4427984"/>
          </a:xfrm>
        </p:spPr>
      </p:pic>
    </p:spTree>
    <p:extLst>
      <p:ext uri="{BB962C8B-B14F-4D97-AF65-F5344CB8AC3E}">
        <p14:creationId xmlns:p14="http://schemas.microsoft.com/office/powerpoint/2010/main" val="82500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539552" y="188640"/>
            <a:ext cx="4040188" cy="1008112"/>
          </a:xfrm>
        </p:spPr>
        <p:txBody>
          <a:bodyPr/>
          <a:lstStyle/>
          <a:p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Зимний пейзаж. Москва.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   1873</a:t>
            </a:r>
            <a:r>
              <a:rPr lang="ru-RU" dirty="0"/>
              <a:t>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91" y="1341438"/>
            <a:ext cx="3590817" cy="4773612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340768"/>
            <a:ext cx="3590020" cy="4751497"/>
          </a:xfrm>
        </p:spPr>
      </p:pic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648200" y="188641"/>
            <a:ext cx="4040188" cy="936104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Зима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.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   1873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1986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523999"/>
            <a:ext cx="6861563" cy="4705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Рожь</a:t>
            </a:r>
            <a:r>
              <a:rPr lang="ru-RU" sz="36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1881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</a:rPr>
              <a:t>Холст, масло. 45,4 x 64.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 Третьяковская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</a:rPr>
              <a:t>Галерея, Москва</a:t>
            </a:r>
          </a:p>
        </p:txBody>
      </p:sp>
    </p:spTree>
    <p:extLst>
      <p:ext uri="{BB962C8B-B14F-4D97-AF65-F5344CB8AC3E}">
        <p14:creationId xmlns:p14="http://schemas.microsoft.com/office/powerpoint/2010/main" val="298382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12776"/>
            <a:ext cx="6363026" cy="4965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</a:rPr>
              <a:t>                 Распутица</a:t>
            </a:r>
            <a:r>
              <a:rPr lang="ru-RU" sz="3600" dirty="0">
                <a:solidFill>
                  <a:schemeClr val="bg2">
                    <a:lumMod val="75000"/>
                  </a:schemeClr>
                </a:solidFill>
              </a:rPr>
              <a:t>. </a:t>
            </a:r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</a:rPr>
              <a:t>1894</a:t>
            </a:r>
            <a:r>
              <a:rPr lang="ru-RU" sz="3600" dirty="0">
                <a:solidFill>
                  <a:schemeClr val="bg2">
                    <a:lumMod val="75000"/>
                  </a:schemeClr>
                </a:solidFill>
              </a:rPr>
              <a:t>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Холст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</a:rPr>
              <a:t>, масло. 69 x 80. Областной музей изобразительных искусств,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Екатеринбург.</a:t>
            </a:r>
            <a:endParaRPr lang="ru-RU" sz="2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83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vi-VN" dirty="0">
                <a:solidFill>
                  <a:schemeClr val="bg2">
                    <a:lumMod val="75000"/>
                  </a:schemeClr>
                </a:solidFill>
              </a:rPr>
              <a:t>Архи́п Ива́нович Куи́нджи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(1841-1910)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060848"/>
            <a:ext cx="3312368" cy="4315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(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при рождении </a:t>
            </a:r>
            <a:r>
              <a:rPr lang="ru-RU" dirty="0" err="1">
                <a:solidFill>
                  <a:schemeClr val="bg2">
                    <a:lumMod val="75000"/>
                  </a:schemeClr>
                </a:solidFill>
              </a:rPr>
              <a:t>Куюмджи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; </a:t>
            </a:r>
            <a:r>
              <a:rPr lang="ru-RU" dirty="0" err="1">
                <a:solidFill>
                  <a:schemeClr val="bg2">
                    <a:lumMod val="75000"/>
                  </a:schemeClr>
                </a:solidFill>
              </a:rPr>
              <a:t>укр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. Архип </a:t>
            </a:r>
            <a:r>
              <a:rPr lang="ru-RU" dirty="0" err="1">
                <a:solidFill>
                  <a:schemeClr val="bg2">
                    <a:lumMod val="75000"/>
                  </a:schemeClr>
                </a:solidFill>
              </a:rPr>
              <a:t>Іванович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2">
                    <a:lumMod val="75000"/>
                  </a:schemeClr>
                </a:solidFill>
              </a:rPr>
              <a:t>Куїнджі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, (15 (27) января 1841, по другой версии 1842, местечко Карасу (</a:t>
            </a:r>
            <a:r>
              <a:rPr lang="ru-RU" dirty="0" err="1">
                <a:solidFill>
                  <a:schemeClr val="bg2">
                    <a:lumMod val="75000"/>
                  </a:schemeClr>
                </a:solidFill>
              </a:rPr>
              <a:t>Карасёвка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), ныне в черте Мариуполя, Российская империя — 11 (24) июля 1910, Санкт-Петербург, Российская империя) — русский художник, мастер пейзажной живописи.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4294967295"/>
          </p:nvPr>
        </p:nvSpPr>
        <p:spPr>
          <a:xfrm>
            <a:off x="0" y="1400175"/>
            <a:ext cx="4040188" cy="762000"/>
          </a:xfrm>
        </p:spPr>
        <p:txBody>
          <a:bodyPr>
            <a:normAutofit fontScale="92500" lnSpcReduction="20000"/>
          </a:bodyPr>
          <a:lstStyle/>
          <a:p>
            <a:r>
              <a:rPr lang="ru-RU" sz="1800" i="1" dirty="0">
                <a:solidFill>
                  <a:schemeClr val="bg2">
                    <a:lumMod val="75000"/>
                  </a:schemeClr>
                </a:solidFill>
                <a:latin typeface="Arial"/>
              </a:rPr>
              <a:t>Виктор Васнецов. </a:t>
            </a:r>
            <a:br>
              <a:rPr lang="ru-RU" sz="1800" i="1" dirty="0">
                <a:solidFill>
                  <a:schemeClr val="bg2">
                    <a:lumMod val="75000"/>
                  </a:schemeClr>
                </a:solidFill>
                <a:latin typeface="Arial"/>
              </a:rPr>
            </a:br>
            <a:r>
              <a:rPr lang="ru-RU" sz="1800" i="1" dirty="0">
                <a:solidFill>
                  <a:schemeClr val="bg2">
                    <a:lumMod val="75000"/>
                  </a:schemeClr>
                </a:solidFill>
                <a:latin typeface="Arial"/>
              </a:rPr>
              <a:t>Портрет художника </a:t>
            </a:r>
            <a:r>
              <a:rPr lang="ru-RU" sz="1800" i="1" dirty="0" smtClean="0">
                <a:solidFill>
                  <a:schemeClr val="bg2">
                    <a:lumMod val="75000"/>
                  </a:schemeClr>
                </a:solidFill>
                <a:latin typeface="Arial"/>
              </a:rPr>
              <a:t>Куинджи.</a:t>
            </a:r>
            <a:r>
              <a:rPr lang="ru-RU" sz="1800" b="0" i="1" dirty="0">
                <a:solidFill>
                  <a:schemeClr val="bg2">
                    <a:lumMod val="75000"/>
                  </a:schemeClr>
                </a:solidFill>
                <a:latin typeface="Arial"/>
              </a:rPr>
              <a:t/>
            </a:r>
            <a:br>
              <a:rPr lang="ru-RU" sz="1800" b="0" i="1" dirty="0">
                <a:solidFill>
                  <a:schemeClr val="bg2">
                    <a:lumMod val="75000"/>
                  </a:schemeClr>
                </a:solidFill>
                <a:latin typeface="Arial"/>
              </a:rPr>
            </a:br>
            <a:r>
              <a:rPr lang="ru-RU" sz="1800" b="0" i="1" dirty="0">
                <a:solidFill>
                  <a:schemeClr val="bg2">
                    <a:lumMod val="75000"/>
                  </a:schemeClr>
                </a:solidFill>
                <a:latin typeface="Arial"/>
              </a:rPr>
              <a:t>1869. </a:t>
            </a:r>
            <a:endParaRPr lang="ru-RU" sz="18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30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048672"/>
          </a:xfrm>
        </p:spPr>
        <p:txBody>
          <a:bodyPr>
            <a:normAutofit fontScale="40000" lnSpcReduction="20000"/>
          </a:bodyPr>
          <a:lstStyle/>
          <a:p>
            <a:r>
              <a:rPr lang="ru-RU" sz="3000" b="1" dirty="0"/>
              <a:t>Хронология жизни и творчества Архипа Куинджи</a:t>
            </a:r>
          </a:p>
          <a:p>
            <a:r>
              <a:rPr lang="ru-RU" dirty="0" smtClean="0"/>
              <a:t>1842- </a:t>
            </a:r>
            <a:r>
              <a:rPr lang="ru-RU" dirty="0"/>
              <a:t>Родился в Мариуполе в семье бедного грека-сапожника.                    </a:t>
            </a:r>
          </a:p>
          <a:p>
            <a:r>
              <a:rPr lang="ru-RU" dirty="0"/>
              <a:t>1845- Умирает отец Куинджи, чуть позже - мать. </a:t>
            </a:r>
          </a:p>
          <a:p>
            <a:r>
              <a:rPr lang="ru-RU" dirty="0"/>
              <a:t>1855- Живет в Феодосии, беря уроки живописи у А. </a:t>
            </a:r>
            <a:r>
              <a:rPr lang="ru-RU" dirty="0" err="1"/>
              <a:t>Фесслера</a:t>
            </a:r>
            <a:r>
              <a:rPr lang="ru-RU" dirty="0"/>
              <a:t>. </a:t>
            </a:r>
          </a:p>
          <a:p>
            <a:r>
              <a:rPr lang="ru-RU" dirty="0"/>
              <a:t>1868- Петербургская Академия художеств присвоила звание свободного художника за картину Татарская деревня при лунном освещении на южном берегу Крыма.</a:t>
            </a:r>
          </a:p>
          <a:p>
            <a:r>
              <a:rPr lang="ru-RU" dirty="0"/>
              <a:t>1870- Впервые посещает Валаам. Картина Ладожское озеро открывает его "северную" серию. </a:t>
            </a:r>
          </a:p>
          <a:p>
            <a:r>
              <a:rPr lang="ru-RU" dirty="0"/>
              <a:t>1872- За картины Осенняя распутица, Валаам и Озеро получил звание классного художника 3-й степени. </a:t>
            </a:r>
          </a:p>
          <a:p>
            <a:r>
              <a:rPr lang="ru-RU" dirty="0"/>
              <a:t>1873- Совершает заграничное путешествие (Германия, Англия, Франция). Пишет На острове Валааме - первую картину, приобретенную П. Третьяковым. </a:t>
            </a:r>
          </a:p>
          <a:p>
            <a:r>
              <a:rPr lang="ru-RU" dirty="0"/>
              <a:t>1874 - Женится на Вере  </a:t>
            </a:r>
            <a:r>
              <a:rPr lang="ru-RU" dirty="0" err="1"/>
              <a:t>Кетчерджи</a:t>
            </a:r>
            <a:r>
              <a:rPr lang="ru-RU" dirty="0"/>
              <a:t>. </a:t>
            </a:r>
          </a:p>
          <a:p>
            <a:r>
              <a:rPr lang="ru-RU" dirty="0"/>
              <a:t>1875- Принят в члены Товарищества передвижных художественных выставок (ТПХВ). Вновь едет за границу. </a:t>
            </a:r>
          </a:p>
          <a:p>
            <a:r>
              <a:rPr lang="ru-RU" dirty="0"/>
              <a:t>1876- На V выставке ТПХВ экспонируется новаторская картина Украинская ночь.</a:t>
            </a:r>
          </a:p>
          <a:p>
            <a:r>
              <a:rPr lang="ru-RU" dirty="0"/>
              <a:t>1878- Картины Вид на острове Валааме, Лунная ночь на Украине экспонируется на Всемирной выставке в Париже. Картины Куинджи встречают теплый прием. За картины На острове Валааме (1873), Чумацкий тракт в Мариуполе (1875), Украинская ночь (1876) и картину Степь. Нива (1875) получил звание классного художника 1-й степени. Поездка во Францию. </a:t>
            </a:r>
          </a:p>
          <a:p>
            <a:r>
              <a:rPr lang="ru-RU" dirty="0"/>
              <a:t>1880- Выход из Товарищества передвижников. Устраивает выставку одной картины (Лунная ночь на Днепре) - в Петербурге она воспринята как сенсация. </a:t>
            </a:r>
          </a:p>
          <a:p>
            <a:r>
              <a:rPr lang="ru-RU" dirty="0"/>
              <a:t>1882- Прекращает выставочную деятельность. </a:t>
            </a:r>
          </a:p>
          <a:p>
            <a:r>
              <a:rPr lang="ru-RU" dirty="0"/>
              <a:t>1890-1895- Поездка на Кавказ. Входит в Комиссию по подготовке нового академического устава. </a:t>
            </a:r>
          </a:p>
          <a:p>
            <a:r>
              <a:rPr lang="ru-RU" dirty="0"/>
              <a:t>1892- Утвержден в звании профессора петербургской Академии художеств. </a:t>
            </a:r>
          </a:p>
          <a:p>
            <a:r>
              <a:rPr lang="ru-RU" dirty="0"/>
              <a:t>1894- Возглавляет пейзажную мастерскую Академии художеств. </a:t>
            </a:r>
          </a:p>
          <a:p>
            <a:r>
              <a:rPr lang="ru-RU" dirty="0"/>
              <a:t>1895- Возвращение с Кавказа. Увольнение с должности профессора-руководителя пейзажной мастерской. </a:t>
            </a:r>
          </a:p>
          <a:p>
            <a:r>
              <a:rPr lang="ru-RU" dirty="0"/>
              <a:t>1898- Поездка за границу с учениками пейзажной мастерской. </a:t>
            </a:r>
          </a:p>
          <a:p>
            <a:r>
              <a:rPr lang="ru-RU" dirty="0"/>
              <a:t>1901- После двадцатилетнего перерыва показывает свои новые работы. Выделяет 100 тысяч рублей в премиальный фонд академических выставок. </a:t>
            </a:r>
          </a:p>
          <a:p>
            <a:r>
              <a:rPr lang="ru-RU" dirty="0"/>
              <a:t>1904- Учреждено Общество имени </a:t>
            </a:r>
            <a:r>
              <a:rPr lang="ru-RU" dirty="0" err="1"/>
              <a:t>А.И.Куинджи</a:t>
            </a:r>
            <a:r>
              <a:rPr lang="ru-RU" dirty="0"/>
              <a:t> на его средства. </a:t>
            </a:r>
          </a:p>
          <a:p>
            <a:r>
              <a:rPr lang="ru-RU" dirty="0"/>
              <a:t>1910- Умирает 11 июля (24 июля по новому стилю) в Петербурге. Похоронен на Смоленском кладбище. </a:t>
            </a:r>
          </a:p>
          <a:p>
            <a:r>
              <a:rPr lang="ru-RU" dirty="0"/>
              <a:t>1952- Прах художника перенесен в Некрополь мастеров искусств Александра-Невской лавры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677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94803"/>
            <a:ext cx="8229600" cy="4030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0439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             «  </a:t>
            </a: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Вечер 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Украине».        1878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Х, м.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81 x 163.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Государственный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Русский Музей, </a:t>
            </a:r>
            <a:b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Санкт Петербург, Россия</a:t>
            </a:r>
          </a:p>
        </p:txBody>
      </p:sp>
    </p:spTree>
    <p:extLst>
      <p:ext uri="{BB962C8B-B14F-4D97-AF65-F5344CB8AC3E}">
        <p14:creationId xmlns:p14="http://schemas.microsoft.com/office/powerpoint/2010/main" val="3886419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9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800" b="1" dirty="0">
                <a:solidFill>
                  <a:schemeClr val="bg2">
                    <a:lumMod val="75000"/>
                  </a:schemeClr>
                </a:solidFill>
                <a:latin typeface="Helvetica"/>
              </a:rPr>
              <a:t>Федор Васильев должен был вырасти в талантливейшего пейзажиста, но ему было отпущено всего 23 года жизни. Даже за столь короткий срок, когда другие только учатся азам живописи, он успел написать картины, вошедшие в золотой фонд российского искусства. </a:t>
            </a:r>
            <a:endParaRPr lang="ru-RU" sz="1800" b="1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6" name="Объект 15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276872"/>
            <a:ext cx="2856869" cy="39996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Васильев Федор Александрович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       (1850-1873)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marL="274320" lvl="0" indent="-274320">
              <a:spcBef>
                <a:spcPts val="600"/>
              </a:spcBef>
              <a:buClr>
                <a:srgbClr val="F3A447"/>
              </a:buClr>
              <a:buFont typeface="Wingdings 2"/>
              <a:buChar char=""/>
            </a:pPr>
            <a:endParaRPr lang="ru-RU" sz="1600" b="0" dirty="0" smtClean="0">
              <a:solidFill>
                <a:srgbClr val="555555"/>
              </a:solidFill>
              <a:latin typeface="Arial"/>
            </a:endParaRPr>
          </a:p>
          <a:p>
            <a:pPr marL="274320" lvl="0" indent="-274320">
              <a:spcBef>
                <a:spcPts val="600"/>
              </a:spcBef>
              <a:buClr>
                <a:srgbClr val="F3A447"/>
              </a:buClr>
              <a:buFont typeface="Wingdings 2"/>
              <a:buChar char=""/>
            </a:pPr>
            <a:r>
              <a:rPr lang="ru-RU" sz="1800" dirty="0">
                <a:solidFill>
                  <a:srgbClr val="555555"/>
                </a:solidFill>
                <a:latin typeface="Arial"/>
              </a:rPr>
              <a:t>Крамской И. Н. Портрет художника Ф. А. Васильева, 1871</a:t>
            </a:r>
            <a:endParaRPr lang="ru-RU" sz="1800" dirty="0">
              <a:solidFill>
                <a:prstClr val="white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509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56792"/>
            <a:ext cx="8229600" cy="44028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«Березовая роща».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1879.    </a:t>
            </a:r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Х, м.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81 x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163.Третьяковская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галерея, Москва, Россия</a:t>
            </a:r>
            <a:endParaRPr lang="ru-RU" sz="24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52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378345"/>
            <a:ext cx="6696744" cy="5025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037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«Лунная 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ночь на </a:t>
            </a: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Днепре». 1880.</a:t>
            </a:r>
            <a:r>
              <a:rPr lang="ru-RU" sz="2400" b="1" dirty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sz="2400" b="1" dirty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Х, м.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105 x 144.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Государственный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Русский Музей, </a:t>
            </a:r>
            <a:b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Санкт Петербург, Россия.</a:t>
            </a:r>
          </a:p>
        </p:txBody>
      </p:sp>
    </p:spTree>
    <p:extLst>
      <p:ext uri="{BB962C8B-B14F-4D97-AF65-F5344CB8AC3E}">
        <p14:creationId xmlns:p14="http://schemas.microsoft.com/office/powerpoint/2010/main" val="17304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412776"/>
            <a:ext cx="6711873" cy="494238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«Снежные вершины».</a:t>
            </a:r>
            <a:r>
              <a:rPr lang="ru-RU" sz="3600" b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27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1890-1895 </a:t>
            </a:r>
            <a:r>
              <a:rPr lang="ru-RU" sz="27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Бумага, масло. 19 x 26,5</a:t>
            </a:r>
            <a:endParaRPr lang="ru-RU" sz="27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81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68760"/>
            <a:ext cx="6768752" cy="5033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00811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</a:t>
            </a:r>
            <a:br>
              <a:rPr lang="ru-RU" sz="3600" b="1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«Эльбрус вечером».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1898-1908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Бумага на холсте,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39,3 x 53,3</a:t>
            </a:r>
            <a:endParaRPr lang="ru-RU" sz="24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31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266811"/>
            <a:ext cx="6840760" cy="49209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/>
          <a:lstStyle/>
          <a:p>
            <a:r>
              <a:rPr lang="ru-RU" sz="3200" b="1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444D26">
                    <a:lumMod val="75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444D26">
                    <a:lumMod val="75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«</a:t>
            </a:r>
            <a:r>
              <a:rPr lang="ru-RU" sz="3200" b="1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444D26">
                    <a:lumMod val="75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>Эльбрус вечером».</a:t>
            </a:r>
            <a:r>
              <a:rPr lang="ru-RU" sz="32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444D26">
                    <a:lumMod val="75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444D26">
                    <a:lumMod val="75000"/>
                  </a:srgbClr>
                </a:solidFill>
                <a:effectLst/>
                <a:latin typeface="Times New Roman" pitchFamily="18" charset="0"/>
                <a:cs typeface="Times New Roman" pitchFamily="18" charset="0"/>
              </a:rPr>
              <a:t>1898-1908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17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84784"/>
            <a:ext cx="7151731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«Радуга».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1900-1905.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Х, м.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110 x 171. 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Гос. Русский Музей, Санкт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Петербург, Россия.</a:t>
            </a:r>
            <a:endParaRPr lang="ru-RU" sz="24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849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84784"/>
            <a:ext cx="7128792" cy="487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3238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«Пятна 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лунного света в лесу. </a:t>
            </a: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Зима».</a:t>
            </a:r>
            <a:r>
              <a:rPr lang="ru-RU" sz="3600" b="1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i="1" dirty="0">
                <a:solidFill>
                  <a:schemeClr val="bg2">
                    <a:lumMod val="75000"/>
                  </a:schemeClr>
                </a:solidFill>
                <a:effectLst/>
                <a:latin typeface="Arial"/>
              </a:rPr>
              <a:t/>
            </a:r>
            <a:br>
              <a:rPr lang="ru-RU" sz="2400" i="1" dirty="0">
                <a:solidFill>
                  <a:schemeClr val="bg2">
                    <a:lumMod val="75000"/>
                  </a:schemeClr>
                </a:solidFill>
                <a:effectLst/>
                <a:latin typeface="Arial"/>
              </a:rPr>
            </a:br>
            <a:r>
              <a:rPr lang="ru-RU" sz="24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1898-1908. Бумага на холсте, масло. 39 x 53,5. </a:t>
            </a:r>
            <a:br>
              <a:rPr lang="ru-RU" sz="24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Гос.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Русский Музей, 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Санкт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Петербург, Россия.</a:t>
            </a:r>
            <a:endParaRPr lang="ru-RU" sz="2400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874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57200" y="1412776"/>
            <a:ext cx="4038600" cy="5040560"/>
          </a:xfrm>
        </p:spPr>
        <p:txBody>
          <a:bodyPr>
            <a:normAutofit fontScale="92500"/>
          </a:bodyPr>
          <a:lstStyle/>
          <a:p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Художник-передвижник. Поленов был ярким разносторонним художником с широким кругом творческих интересов. Его пейзажи наполнены правдой, тонким музыкальным лиризмом и изящнейшей техникой. Но «главным трудом своей жизни» он считал серию «Из жизни Христа».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596" y="2201863"/>
            <a:ext cx="3110983" cy="3913187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Поленов Василий Дмитриевич. </a:t>
            </a:r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</a:rPr>
              <a:t>(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</a:rPr>
              <a:t>1844-1927).</a:t>
            </a:r>
          </a:p>
        </p:txBody>
      </p:sp>
      <p:sp>
        <p:nvSpPr>
          <p:cNvPr id="8" name="Текст 1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Илья Репин.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Портрет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художника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В.Д.Поленова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1877. Холст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61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7" y="1340769"/>
            <a:ext cx="6073590" cy="50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Московский дворик». 1878</a:t>
            </a:r>
            <a:r>
              <a:rPr lang="ru-RU" sz="36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Холст</a:t>
            </a:r>
            <a:r>
              <a:rPr lang="ru-RU" sz="27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масло. 64,5 x 80,1. </a:t>
            </a:r>
            <a:r>
              <a:rPr lang="ru-RU" sz="27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Третьяковская </a:t>
            </a:r>
            <a:r>
              <a:rPr lang="ru-RU" sz="27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Галерея, Москва, Россия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66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524000"/>
            <a:ext cx="5453831" cy="4712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           </a:t>
            </a:r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«Бабушкин сад».   1878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/>
            </a:r>
            <a:b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</a:rPr>
              <a:t>Холст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</a:rPr>
              <a:t>, масло. 54,7 x 65. Третьяковская Галерея, Москва, Россия.</a:t>
            </a:r>
          </a:p>
        </p:txBody>
      </p:sp>
    </p:spTree>
    <p:extLst>
      <p:ext uri="{BB962C8B-B14F-4D97-AF65-F5344CB8AC3E}">
        <p14:creationId xmlns:p14="http://schemas.microsoft.com/office/powerpoint/2010/main" val="179210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447" y="1524000"/>
            <a:ext cx="6485106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После дождя. Проселок. 1867-1869</a:t>
            </a:r>
          </a:p>
        </p:txBody>
      </p:sp>
    </p:spTree>
    <p:extLst>
      <p:ext uri="{BB962C8B-B14F-4D97-AF65-F5344CB8AC3E}">
        <p14:creationId xmlns:p14="http://schemas.microsoft.com/office/powerpoint/2010/main" val="19280143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468" y="1524000"/>
            <a:ext cx="6947064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«Заросший пруд». 1879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Холст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масло. 77 x 121,8.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Третьяковская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Галерея, Москва, Россия</a:t>
            </a:r>
          </a:p>
        </p:txBody>
      </p:sp>
    </p:spTree>
    <p:extLst>
      <p:ext uri="{BB962C8B-B14F-4D97-AF65-F5344CB8AC3E}">
        <p14:creationId xmlns:p14="http://schemas.microsoft.com/office/powerpoint/2010/main" val="139684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32" y="1524000"/>
            <a:ext cx="7297735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«Старая мельница». 1880</a:t>
            </a:r>
            <a:r>
              <a:rPr lang="ru-RU" sz="40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Холст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масло. 88 x 135. </a:t>
            </a:r>
            <a:r>
              <a:rPr lang="ru-RU" sz="2400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Серпуховский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художественно-исторический музей, Серпухов, Россия</a:t>
            </a:r>
          </a:p>
        </p:txBody>
      </p:sp>
    </p:spTree>
    <p:extLst>
      <p:ext uri="{BB962C8B-B14F-4D97-AF65-F5344CB8AC3E}">
        <p14:creationId xmlns:p14="http://schemas.microsoft.com/office/powerpoint/2010/main" val="10364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15440"/>
            <a:ext cx="8229600" cy="4389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0439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«Христос 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грешница»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(Кто из вас без греха?). </a:t>
            </a:r>
            <a:b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1888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Холст, масло. 325 x 611.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Государственный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Русский Музей, </a:t>
            </a:r>
            <a:b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Санкт Петербург, Россия.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Серия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«Из жизни Христа».</a:t>
            </a:r>
          </a:p>
        </p:txBody>
      </p:sp>
    </p:spTree>
    <p:extLst>
      <p:ext uri="{BB962C8B-B14F-4D97-AF65-F5344CB8AC3E}">
        <p14:creationId xmlns:p14="http://schemas.microsoft.com/office/powerpoint/2010/main" val="197803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43575"/>
            <a:ext cx="8229600" cy="43328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0439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 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Тивериадском (</a:t>
            </a:r>
            <a:r>
              <a:rPr lang="ru-RU" sz="3200" b="1" dirty="0" err="1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Генисаретском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озере»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1888. Холст, масло. 79 x 158.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Третьяковская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Галерея, Москва, Россия.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Серия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«Из жизни Христа».</a:t>
            </a:r>
          </a:p>
        </p:txBody>
      </p:sp>
    </p:spTree>
    <p:extLst>
      <p:ext uri="{BB962C8B-B14F-4D97-AF65-F5344CB8AC3E}">
        <p14:creationId xmlns:p14="http://schemas.microsoft.com/office/powerpoint/2010/main" val="397801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22474"/>
            <a:ext cx="8229600" cy="43750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«Ранний снег». 1891</a:t>
            </a:r>
            <a:r>
              <a:rPr lang="ru-RU" sz="32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Холст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масло. 48 x 85.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Третьяковская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Галерея, Москва, Россия</a:t>
            </a:r>
          </a:p>
        </p:txBody>
      </p:sp>
    </p:spTree>
    <p:extLst>
      <p:ext uri="{BB962C8B-B14F-4D97-AF65-F5344CB8AC3E}">
        <p14:creationId xmlns:p14="http://schemas.microsoft.com/office/powerpoint/2010/main" val="419084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497" y="1524000"/>
            <a:ext cx="7471005" cy="45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«Золотая осень». 1893</a:t>
            </a:r>
            <a:r>
              <a:rPr lang="ru-RU" sz="3200" b="1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Холст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масло. Государственный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музей-заповедник </a:t>
            </a:r>
            <a:r>
              <a:rPr lang="ru-RU" sz="2400" dirty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В.Д. Поленова, Тульская область, Россия</a:t>
            </a:r>
          </a:p>
        </p:txBody>
      </p:sp>
    </p:spTree>
    <p:extLst>
      <p:ext uri="{BB962C8B-B14F-4D97-AF65-F5344CB8AC3E}">
        <p14:creationId xmlns:p14="http://schemas.microsoft.com/office/powerpoint/2010/main" val="1401120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Оттепель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, 1871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67114"/>
            <a:ext cx="8229600" cy="4085771"/>
          </a:xfrm>
        </p:spPr>
      </p:pic>
    </p:spTree>
    <p:extLst>
      <p:ext uri="{BB962C8B-B14F-4D97-AF65-F5344CB8AC3E}">
        <p14:creationId xmlns:p14="http://schemas.microsoft.com/office/powerpoint/2010/main" val="3751323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27" y="1524000"/>
            <a:ext cx="6277345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2">
                    <a:lumMod val="75000"/>
                  </a:schemeClr>
                </a:solidFill>
              </a:rPr>
              <a:t>«Болото в </a:t>
            </a:r>
            <a:r>
              <a:rPr lang="ru-RU" sz="3200" b="1" dirty="0" smtClean="0">
                <a:solidFill>
                  <a:schemeClr val="bg2">
                    <a:lumMod val="75000"/>
                  </a:schemeClr>
                </a:solidFill>
              </a:rPr>
              <a:t>лесу»         1872  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1600" dirty="0" smtClean="0"/>
              <a:t>Холст</a:t>
            </a:r>
            <a:r>
              <a:rPr lang="ru-RU" sz="1600" dirty="0"/>
              <a:t>, масло 81 х </a:t>
            </a:r>
            <a:r>
              <a:rPr lang="ru-RU" sz="1600" dirty="0" smtClean="0"/>
              <a:t>111,5     Государственный </a:t>
            </a:r>
            <a:r>
              <a:rPr lang="ru-RU" sz="1600" dirty="0"/>
              <a:t>Русский </a:t>
            </a:r>
            <a:r>
              <a:rPr lang="ru-RU" sz="1600" dirty="0" smtClean="0"/>
              <a:t>музей   Санкт-Петербург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730924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973" y="1524000"/>
            <a:ext cx="7414054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 </a:t>
            </a:r>
            <a:r>
              <a:rPr lang="ru-RU" sz="3100" dirty="0">
                <a:solidFill>
                  <a:schemeClr val="bg2">
                    <a:lumMod val="75000"/>
                  </a:schemeClr>
                </a:solidFill>
              </a:rPr>
              <a:t>Мокрый луг.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1872. Холст, масло. 70 x 114. </a:t>
            </a:r>
            <a:br>
              <a:rPr lang="ru-RU" sz="2400" dirty="0"/>
            </a:br>
            <a:r>
              <a:rPr lang="ru-RU" sz="2400" dirty="0"/>
              <a:t>Третьяковская Галерея, Москва, Россия.</a:t>
            </a:r>
          </a:p>
        </p:txBody>
      </p:sp>
    </p:spTree>
    <p:extLst>
      <p:ext uri="{BB962C8B-B14F-4D97-AF65-F5344CB8AC3E}">
        <p14:creationId xmlns:p14="http://schemas.microsoft.com/office/powerpoint/2010/main" val="2358468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Левитан Исаак Ильич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(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1860–1900) 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arial"/>
              </a:rPr>
              <a:t>русский 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arial"/>
              </a:rPr>
              <a:t>художник. Родился в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arial"/>
              </a:rPr>
              <a:t>Кибартах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arial"/>
              </a:rPr>
              <a:t> (ныне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arial"/>
              </a:rPr>
              <a:t>Кибартай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arial"/>
              </a:rPr>
              <a:t>, Литва) 18 (30) августа 1860 в семье железнодорожного служащего. В 1873 поступил в Московское училище живописи, ваяния и зодчества, где наибольшее влияние на него оказали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arial"/>
              </a:rPr>
              <a:t>В.Д.Поленов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arial"/>
              </a:rPr>
              <a:t> и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  <a:latin typeface="arial"/>
              </a:rPr>
              <a:t>А.К.Саврасов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  <a:latin typeface="arial"/>
              </a:rPr>
              <a:t>; окончил училище в 1885. Жил преимущественно в Москве. Работал также в Останкине (1880–1883), в различных местах Московской и Тверской губерний, в Крыму (1886, 1899), на Волге (1887–1890). Был членом «Товарищества передвижников».</a:t>
            </a:r>
            <a:endParaRPr lang="ru-RU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412776"/>
            <a:ext cx="3017867" cy="4753634"/>
          </a:xfrm>
        </p:spPr>
      </p:pic>
    </p:spTree>
    <p:extLst>
      <p:ext uri="{BB962C8B-B14F-4D97-AF65-F5344CB8AC3E}">
        <p14:creationId xmlns:p14="http://schemas.microsoft.com/office/powerpoint/2010/main" val="48605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764704"/>
            <a:ext cx="4040188" cy="576063"/>
          </a:xfrm>
        </p:spPr>
        <p:txBody>
          <a:bodyPr/>
          <a:lstStyle/>
          <a:p>
            <a:r>
              <a:rPr lang="ru-RU" sz="1400" i="1" dirty="0" smtClean="0">
                <a:solidFill>
                  <a:schemeClr val="bg2">
                    <a:lumMod val="75000"/>
                  </a:schemeClr>
                </a:solidFill>
                <a:latin typeface="Arial"/>
              </a:rPr>
              <a:t>Осенний </a:t>
            </a:r>
            <a:r>
              <a:rPr lang="ru-RU" sz="1400" i="1" dirty="0">
                <a:solidFill>
                  <a:schemeClr val="bg2">
                    <a:lumMod val="75000"/>
                  </a:schemeClr>
                </a:solidFill>
                <a:latin typeface="Arial"/>
              </a:rPr>
              <a:t>день. Сокольники. </a:t>
            </a:r>
            <a:r>
              <a:rPr lang="ru-RU" sz="1400" b="0" i="1" dirty="0">
                <a:solidFill>
                  <a:schemeClr val="bg2">
                    <a:lumMod val="75000"/>
                  </a:schemeClr>
                </a:solidFill>
                <a:latin typeface="Arial"/>
              </a:rPr>
              <a:t/>
            </a:r>
            <a:br>
              <a:rPr lang="ru-RU" sz="1400" b="0" i="1" dirty="0">
                <a:solidFill>
                  <a:schemeClr val="bg2">
                    <a:lumMod val="75000"/>
                  </a:schemeClr>
                </a:solidFill>
                <a:latin typeface="Arial"/>
              </a:rPr>
            </a:br>
            <a:r>
              <a:rPr lang="ru-RU" sz="1400" b="0" i="1" dirty="0">
                <a:solidFill>
                  <a:schemeClr val="bg2">
                    <a:lumMod val="75000"/>
                  </a:schemeClr>
                </a:solidFill>
                <a:latin typeface="Arial"/>
              </a:rPr>
              <a:t>1879. Холст, масло. 63,5 x 50. Третьяковская Галерея, Москва, Россия. </a:t>
            </a:r>
            <a:endParaRPr lang="ru-RU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4"/>
            <a:ext cx="3656288" cy="4758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556792"/>
            <a:ext cx="3384375" cy="45796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1600" y="188640"/>
            <a:ext cx="7848872" cy="5040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3"/>
          </p:nvPr>
        </p:nvSpPr>
        <p:spPr>
          <a:xfrm>
            <a:off x="4648200" y="476673"/>
            <a:ext cx="4040188" cy="1008112"/>
          </a:xfrm>
        </p:spPr>
        <p:txBody>
          <a:bodyPr/>
          <a:lstStyle/>
          <a:p>
            <a:r>
              <a:rPr lang="ru-RU" sz="1800" i="1" dirty="0" smtClean="0">
                <a:solidFill>
                  <a:schemeClr val="bg2">
                    <a:lumMod val="75000"/>
                  </a:schemeClr>
                </a:solidFill>
                <a:latin typeface="Arial"/>
              </a:rPr>
              <a:t>Солнечный </a:t>
            </a:r>
            <a:r>
              <a:rPr lang="ru-RU" sz="1800" i="1" dirty="0">
                <a:solidFill>
                  <a:schemeClr val="bg2">
                    <a:lumMod val="75000"/>
                  </a:schemeClr>
                </a:solidFill>
                <a:latin typeface="Arial"/>
              </a:rPr>
              <a:t>день. Весна. </a:t>
            </a:r>
            <a:r>
              <a:rPr lang="ru-RU" sz="1800" b="0" i="1" dirty="0">
                <a:solidFill>
                  <a:schemeClr val="bg2">
                    <a:lumMod val="75000"/>
                  </a:schemeClr>
                </a:solidFill>
                <a:latin typeface="Arial"/>
              </a:rPr>
              <a:t/>
            </a:r>
            <a:br>
              <a:rPr lang="ru-RU" sz="1800" b="0" i="1" dirty="0">
                <a:solidFill>
                  <a:schemeClr val="bg2">
                    <a:lumMod val="75000"/>
                  </a:schemeClr>
                </a:solidFill>
                <a:latin typeface="Arial"/>
              </a:rPr>
            </a:br>
            <a:r>
              <a:rPr lang="ru-RU" sz="1800" b="0" i="1" dirty="0">
                <a:solidFill>
                  <a:schemeClr val="bg2">
                    <a:lumMod val="75000"/>
                  </a:schemeClr>
                </a:solidFill>
                <a:latin typeface="Arial"/>
              </a:rPr>
              <a:t>1876-1877.</a:t>
            </a:r>
            <a:endParaRPr lang="ru-RU" sz="18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49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233</TotalTime>
  <Words>980</Words>
  <Application>Microsoft Office PowerPoint</Application>
  <PresentationFormat>Экран (4:3)</PresentationFormat>
  <Paragraphs>84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Бумажная</vt:lpstr>
      <vt:lpstr>Лирический и эпический пейзаж второй половины ХIХ в.</vt:lpstr>
      <vt:lpstr>                  ТОВАРИЩЕСТВО ПЕРЕДВИЖНИКОВ «Товарищество передвижных художественных выставок»,  крупнейшее из русских художественных объединений 19в.  Фото 1886 г.</vt:lpstr>
      <vt:lpstr>Васильев Федор Александрович         (1850-1873)</vt:lpstr>
      <vt:lpstr>После дождя. Проселок. 1867-1869</vt:lpstr>
      <vt:lpstr>                Оттепель, 1871</vt:lpstr>
      <vt:lpstr>«Болото в лесу»         1872    Холст, масло 81 х 111,5     Государственный Русский музей   Санкт-Петербург</vt:lpstr>
      <vt:lpstr> Мокрый луг.  1872. Холст, масло. 70 x 114.  Третьяковская Галерея, Москва, Россия.</vt:lpstr>
      <vt:lpstr>Левитан Исаак Ильич (1860–1900) </vt:lpstr>
      <vt:lpstr>Презентация PowerPoint</vt:lpstr>
      <vt:lpstr>               Березовая роща. 1885-1889.     Бумага на холсте, масло. 28,5 x 50.  Третьяковская Галерея, Москва, Россия.</vt:lpstr>
      <vt:lpstr>                   Вечер. Золотой Плёс. 1889.  Холст, масло. 84,2 x 142. Третьяковская Галерея, Москва, Россия</vt:lpstr>
      <vt:lpstr>          Вечерний звон. 1892. Холст, масло. 87 x 107,6. Третьяковская Галерея, Москва, Россия.</vt:lpstr>
      <vt:lpstr>                       Над вечным покоем.  1894. Холст, масло. 150 x 206. Третьяковская Галерея, Москва, Россия.</vt:lpstr>
      <vt:lpstr>                        Золотая осень.  1895. Холст, масло. 82 x 126. Третьяковская Галерея, Москва, Россия. </vt:lpstr>
      <vt:lpstr>                       Март. 1895.  Холст, масло. 60 x 75. Третьяковская Галерея, Москва, Россия. </vt:lpstr>
      <vt:lpstr>Весна. Большая вода.                               Овраг.  1898 1897. Холст, масло. 64,2 x 57,5.  Третьяковская Галерея, Москва.             Русский музей</vt:lpstr>
      <vt:lpstr>Озеро. Русь. 1899-1900.  Холст, масло. 149 x 208. Государственный Русский Музей, Санкт Петербург, Россия</vt:lpstr>
      <vt:lpstr>Алексе́й Кондра́тьевич Савра́сов                  (1830—1897) </vt:lpstr>
      <vt:lpstr>«Лосиный остров в Сокольниках»1869.  Холст, масло. 62 x 88. Третьяковская Галерея, Москва, Россия.</vt:lpstr>
      <vt:lpstr>   «Грачи прилетели». 1871.    Холст, масло. Третьяковская галерея, Москва, Россия.</vt:lpstr>
      <vt:lpstr>«Закат над болотом». 1871.         Холст, масло. 88 x 139,5. Гос. Русский Музей, Санкт Петербург, Россия</vt:lpstr>
      <vt:lpstr>  «Печерский монастырь под Нижним Новгородом».    1871.  Холст, масло. 101,5 x 131.  Нижегородский художественный Музей, Нижний Новгород</vt:lpstr>
      <vt:lpstr>Сухарева башня. Москва.           « К концу лета на  Волге»   1872. Холст, масло. 66 x 51.                      1873.Третьяковская галерея Гос. исторический музей, Москва.</vt:lpstr>
      <vt:lpstr>Презентация PowerPoint</vt:lpstr>
      <vt:lpstr>                    Рожь. 1881  Холст, масло. 45,4 x 64.  Третьяковская Галерея, Москва</vt:lpstr>
      <vt:lpstr>                 Распутица. 1894.  Холст, масло. 69 x 80. Областной музей изобразительных искусств, Екатеринбург.</vt:lpstr>
      <vt:lpstr>Архи́п Ива́нович Куи́нджи (1841-1910)</vt:lpstr>
      <vt:lpstr> </vt:lpstr>
      <vt:lpstr>             «  Вечер на Украине».        1878.  Х, м. 81 x 163.     Государственный Русский Музей,  Санкт Петербург, Россия</vt:lpstr>
      <vt:lpstr>«Березовая роща». 1879.     Х, м. 81 x 163.Третьяковская галерея, Москва, Россия</vt:lpstr>
      <vt:lpstr>«Лунная ночь на Днепре». 1880.  Х, м. 105 x 144.    Государственный Русский Музей,  Санкт Петербург, Россия.</vt:lpstr>
      <vt:lpstr>           «Снежные вершины».               1890-1895 Бумага, масло. 19 x 26,5</vt:lpstr>
      <vt:lpstr>                         «Эльбрус вечером».                1898-1908. Бумага на холсте, м. 39,3 x 53,3</vt:lpstr>
      <vt:lpstr>               «Эльбрус вечером». 1898-1908</vt:lpstr>
      <vt:lpstr>«Радуга».     1900-1905.   Х, м. 110 x 171. Гос. Русский Музей, Санкт Петербург, Россия.</vt:lpstr>
      <vt:lpstr>«Пятна лунного света в лесу. Зима».  1898-1908. Бумага на холсте, масло. 39 x 53,5.  Гос. Русский Музей, Санкт Петербург, Россия.</vt:lpstr>
      <vt:lpstr>Поленов Василий Дмитриевич. (1844-1927).</vt:lpstr>
      <vt:lpstr>. «Московский дворик». 1878.                           Холст, масло. 64,5 x 80,1. Третьяковская Галерея, Москва, Россия.</vt:lpstr>
      <vt:lpstr>                «Бабушкин сад».   1878.  Холст, масло. 54,7 x 65. Третьяковская Галерея, Москва, Россия.</vt:lpstr>
      <vt:lpstr>           «Заросший пруд». 1879.  Холст, масло. 77 x 121,8. Третьяковская Галерея, Москва, Россия</vt:lpstr>
      <vt:lpstr>     «Старая мельница». 1880.  Холст, масло. 88 x 135. Серпуховский художественно-исторический музей, Серпухов, Россия</vt:lpstr>
      <vt:lpstr>«Христос и грешница» (Кто из вас без греха?).  1888. Холст, масло. 325 x 611. Государственный Русский Музей,  Санкт Петербург, Россия. Серия «Из жизни Христа».</vt:lpstr>
      <vt:lpstr>«На Тивериадском (Генисаретском) озере»  1888. Холст, масло. 79 x 158. Третьяковская Галерея, Москва, Россия. Серия «Из жизни Христа».</vt:lpstr>
      <vt:lpstr>          «Ранний снег». 1891.  Холст, масло. 48 x 85. Третьяковская Галерея, Москва, Россия</vt:lpstr>
      <vt:lpstr>      «Золотая осень». 1893.  Холст, масло. Государственный музей-заповедник В.Д. Поленова, Тульская область, Россия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22</cp:revision>
  <dcterms:created xsi:type="dcterms:W3CDTF">2014-11-09T14:54:51Z</dcterms:created>
  <dcterms:modified xsi:type="dcterms:W3CDTF">2014-11-09T18:51:16Z</dcterms:modified>
</cp:coreProperties>
</file>