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61" r:id="rId6"/>
    <p:sldId id="262" r:id="rId7"/>
    <p:sldId id="260" r:id="rId8"/>
    <p:sldId id="263" r:id="rId9"/>
    <p:sldId id="258" r:id="rId10"/>
    <p:sldId id="266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35142FF-FAFE-4E55-8081-C2FDB41AC733}">
          <p14:sldIdLst>
            <p14:sldId id="256"/>
            <p14:sldId id="264"/>
            <p14:sldId id="257"/>
            <p14:sldId id="265"/>
            <p14:sldId id="261"/>
            <p14:sldId id="262"/>
            <p14:sldId id="260"/>
            <p14:sldId id="263"/>
            <p14:sldId id="258"/>
            <p14:sldId id="266"/>
          </p14:sldIdLst>
        </p14:section>
        <p14:section name="Раздел без заголовка" id="{B7C2219D-B1AF-4B4B-9BA3-A46E7DEE72F8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25C"/>
    <a:srgbClr val="EFD249"/>
    <a:srgbClr val="645BCA"/>
    <a:srgbClr val="B6BAFF"/>
    <a:srgbClr val="EEE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6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7A1CA7-43CE-407E-8117-43288F4A0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5395" y="1125155"/>
            <a:ext cx="556691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BB71993-1C20-4357-99DA-46BEFA636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5395" y="3604830"/>
            <a:ext cx="556691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0575AF9-3E45-48D7-877B-FD8C3C08F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CEFCD83-DC75-476E-8C81-1794890AD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64A8D3A-3FC6-44D4-BAAB-AD50526A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2"/>
            <a:extLst>
              <a:ext uri="{FF2B5EF4-FFF2-40B4-BE49-F238E27FC236}">
                <a16:creationId xmlns:a16="http://schemas.microsoft.com/office/drawing/2014/main" xmlns="" id="{8245E139-38E5-402E-9452-18D1FECBFD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A55B15C-3950-483F-A370-1A8651F23F6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06" y="1125155"/>
            <a:ext cx="57150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5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D94A64-3D7C-4EFB-92EA-E2FE9B45E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9B1C907-EDB2-486F-8FE0-80D2DD8445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1336154-7DF3-4502-A142-DD7B72064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BD3A058-D2ED-4321-AFFF-3C19BD80F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5CCD262-916D-446A-80A3-D0B22020A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14BCA8A-1E46-4B4A-89EB-F1BBB59BF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2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31122C-9E0E-4EB9-88FC-DD54B9D12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0A54CBB-4657-4C65-819D-ACC181B09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B12ABE-A94F-4304-90F6-593672AA7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741B7E-A4E6-4A3D-8186-77C78CE1E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61DC345-EA23-46FB-B69A-D7DED834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1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163D29F-6BB2-4DE4-8993-B698AE0CF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18C7E70-61B9-47E7-A2FC-49F82FC1C7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77D548C-F705-4E35-81B6-18D36F23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E2C2CF-D134-4C50-8811-1518BF8CA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C8BAC43-07B2-447C-BAD2-6589551E4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93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8EE1F5-47D9-4FEA-A096-7BAB99408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77132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F629350-145E-4986-B4CB-5A900F6A3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77132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239BDFB-7864-4C7C-9DF8-77798FFC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B8F6969-1FA5-4824-B8DC-2F72C242C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3014C4-7FEF-4215-A550-E51E8D9EF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6248061-9BE7-4ED7-9C75-FA66CD69E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767" y="5013466"/>
            <a:ext cx="842233" cy="116349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A3F720-F3B1-4C3D-AF4C-FBAE9A9163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968" y="3682291"/>
            <a:ext cx="1637274" cy="13311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6C3314D-528F-4D6B-85C7-AE8A1F34C79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819" y="5737033"/>
            <a:ext cx="1274226" cy="123863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EA865DBD-D454-43DF-94A7-BF57D4C566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6680">
            <a:off x="9667191" y="541989"/>
            <a:ext cx="946772" cy="120304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BA7CD27B-9566-4417-9ACF-95EC6DE6685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7138" y="-132222"/>
            <a:ext cx="1331175" cy="146998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D4E04172-D0A0-4CB9-8EB8-7FCFCA8656B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314" y="2061332"/>
            <a:ext cx="1074906" cy="1366768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B2C76236-6662-43A4-B9B6-87935B92683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55" y="2254693"/>
            <a:ext cx="806490" cy="117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55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59911B-C686-4CEE-A90F-E761A2F7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8987" y="365125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CDF04B42-C2E9-4984-AC79-EAB633BC22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9550" y="1898649"/>
            <a:ext cx="5257800" cy="45942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DBBD0563-BDB1-44B2-B5A7-787933ED0A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1494" y="365124"/>
            <a:ext cx="6096000" cy="2974171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8">
            <a:extLst>
              <a:ext uri="{FF2B5EF4-FFF2-40B4-BE49-F238E27FC236}">
                <a16:creationId xmlns:a16="http://schemas.microsoft.com/office/drawing/2014/main" xmlns="" id="{86F07766-06EB-4489-9D56-8FC26E571A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494" y="3518705"/>
            <a:ext cx="6096000" cy="297417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8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51CBE6-BBA9-47F4-A8F3-3EBBC0AC6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CEDEC27-23DD-46E9-8F0E-BC759D6FF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F2A0F04-1EAA-4D2B-B461-F13DB0DD7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E91B4D8-A2BA-44D7-A372-3AFB4DD47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94E469E-CC65-4E8B-9106-7DDFE3253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95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B06377-773C-4CF7-B4A9-E43D31B86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1BFA34-6174-4E2B-8AD0-2AFD2C458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C4C3E8E-E458-40FA-90F8-84A445F93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A4EA8F-F797-436B-AE4A-6095A2900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AFB8B3F-1FA2-461D-96E3-93CF7AA24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0DDB47A-FB74-4FF5-9F36-B3A7A3C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2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0088C4-9B25-4D13-A6BE-C463C8841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C24BCA-FD19-4634-A4F0-BAF1A7D3A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29BCE93-6B18-4FA0-BB08-6BB5D2206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250535A-C505-4710-929E-D27A890079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754F3D0-271F-41F5-ADA9-122A3E5C4F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6D62A60-CBBF-4348-BC1C-52D1C3968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3FF103F-178D-4A29-9F53-88784E516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C47AC93-E4FA-4E50-914C-BF8B5EEB9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4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11C87D-81F7-43B6-8A2F-DCD7BC689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1A69D81-F775-4067-BCAB-789FE1685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91241B6-EC57-4E34-8246-38AE26D1C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5F7612A-FC53-469C-9B30-EBEF3188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5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FF64DFC-1176-4852-91A7-BAC4EEA56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FD3DFA4-FC2E-4226-9D30-3F626AB6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C0F42C0-198B-4CFB-A411-0DF220FA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5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61B6AC-AE41-4E7A-AA3A-0790A2785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5B6CD6F-3C92-44FF-A2B0-F32A682B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BFFBC0A-8BF4-4592-9824-47E2F28FF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24552EA-510F-4724-97C5-C201FBCE6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139CE9A-3092-4205-A84A-CB09E8413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8D6EB9-437F-4ECA-BA67-E6A55B002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6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419286-651D-4DB9-A62E-764CB20EC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7CA16FD-62E4-42EE-A46D-DF7805A2D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A145A84-48D4-4556-A97B-6AF10230A2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40E45-6212-41C1-AF31-200AB6D21A29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A101BC5-A32C-4ACD-B093-B2A1047B2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1A38BD-8751-4FE2-A875-EE6562191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20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3.sv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4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hyperlink" Target="https://presentation-creation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9C8DDC-CC57-4053-AA64-DBE1B111F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71692" y="0"/>
            <a:ext cx="5566913" cy="1750992"/>
          </a:xfrm>
        </p:spPr>
        <p:txBody>
          <a:bodyPr>
            <a:normAutofit/>
          </a:bodyPr>
          <a:lstStyle/>
          <a:p>
            <a:r>
              <a:rPr lang="ru-RU" sz="8000" dirty="0">
                <a:solidFill>
                  <a:srgbClr val="645BCA"/>
                </a:solidFill>
              </a:rPr>
              <a:t>ХИМИЯ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F7D9C33-A898-482D-9801-E00E65353EA2}"/>
              </a:ext>
            </a:extLst>
          </p:cNvPr>
          <p:cNvSpPr txBox="1"/>
          <p:nvPr/>
        </p:nvSpPr>
        <p:spPr>
          <a:xfrm>
            <a:off x="6474619" y="1585795"/>
            <a:ext cx="5000263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2400" b="1" dirty="0" smtClean="0">
                <a:solidFill>
                  <a:srgbClr val="645BCA"/>
                </a:solidFill>
                <a:latin typeface="Monotype Corsiva" pitchFamily="66" charset="0"/>
                <a:ea typeface="Open Sans Light" panose="020B0306030504020204" pitchFamily="34" charset="0"/>
                <a:cs typeface="Open Sans Light" panose="020B0306030504020204" pitchFamily="34" charset="0"/>
              </a:rPr>
              <a:t>Формирование </a:t>
            </a:r>
            <a:r>
              <a:rPr lang="ru-RU" sz="2400" b="1" dirty="0" err="1" smtClean="0">
                <a:solidFill>
                  <a:srgbClr val="645BCA"/>
                </a:solidFill>
                <a:latin typeface="Monotype Corsiva" pitchFamily="66" charset="0"/>
                <a:ea typeface="Open Sans Light" panose="020B0306030504020204" pitchFamily="34" charset="0"/>
                <a:cs typeface="Open Sans Light" panose="020B0306030504020204" pitchFamily="34" charset="0"/>
              </a:rPr>
              <a:t>метапредметных</a:t>
            </a:r>
            <a:r>
              <a:rPr lang="ru-RU" sz="2400" b="1" dirty="0" smtClean="0">
                <a:solidFill>
                  <a:srgbClr val="645BCA"/>
                </a:solidFill>
                <a:latin typeface="Monotype Corsiva" pitchFamily="66" charset="0"/>
                <a:ea typeface="Open Sans Light" panose="020B0306030504020204" pitchFamily="34" charset="0"/>
                <a:cs typeface="Open Sans Light" panose="020B0306030504020204" pitchFamily="34" charset="0"/>
              </a:rPr>
              <a:t> результатов на уроках химии: базовые и логические действия, исследовательские действия, работа с информацией</a:t>
            </a:r>
            <a:r>
              <a:rPr lang="id-ID" sz="2400" b="1" dirty="0" smtClean="0">
                <a:solidFill>
                  <a:srgbClr val="645BCA"/>
                </a:solidFill>
                <a:latin typeface="Monotype Corsiva" pitchFamily="66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endParaRPr lang="ru-RU" sz="2400" b="1" dirty="0" smtClean="0">
              <a:solidFill>
                <a:srgbClr val="645BCA"/>
              </a:solidFill>
              <a:latin typeface="Monotype Corsiva" pitchFamily="66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2400" b="1" dirty="0" smtClean="0">
                <a:solidFill>
                  <a:srgbClr val="645BCA"/>
                </a:solidFill>
                <a:latin typeface="Monotype Corsiva" pitchFamily="66" charset="0"/>
                <a:ea typeface="Open Sans Light" panose="020B0306030504020204" pitchFamily="34" charset="0"/>
                <a:cs typeface="Open Sans Light" panose="020B0306030504020204" pitchFamily="34" charset="0"/>
              </a:rPr>
              <a:t>Малик Александра Владимировна</a:t>
            </a:r>
            <a:endParaRPr lang="ru-RU" sz="2400" b="1" dirty="0">
              <a:solidFill>
                <a:srgbClr val="645BCA"/>
              </a:solidFill>
              <a:latin typeface="Monotype Corsiva" pitchFamily="66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11044B97-21ED-450B-8A20-013C24B9D708}"/>
              </a:ext>
            </a:extLst>
          </p:cNvPr>
          <p:cNvSpPr/>
          <p:nvPr/>
        </p:nvSpPr>
        <p:spPr>
          <a:xfrm>
            <a:off x="6782765" y="4896091"/>
            <a:ext cx="1238491" cy="1238491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B769F9FB-D399-4FA9-9FE2-6725ED8CE205}"/>
              </a:ext>
            </a:extLst>
          </p:cNvPr>
          <p:cNvSpPr/>
          <p:nvPr/>
        </p:nvSpPr>
        <p:spPr>
          <a:xfrm>
            <a:off x="8326056" y="4896090"/>
            <a:ext cx="1238491" cy="1238491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455E9F5A-AF97-4287-8C74-785F9C289073}"/>
              </a:ext>
            </a:extLst>
          </p:cNvPr>
          <p:cNvSpPr/>
          <p:nvPr/>
        </p:nvSpPr>
        <p:spPr>
          <a:xfrm>
            <a:off x="9869347" y="4896090"/>
            <a:ext cx="1238491" cy="1238491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Пипетка контур">
            <a:extLst>
              <a:ext uri="{FF2B5EF4-FFF2-40B4-BE49-F238E27FC236}">
                <a16:creationId xmlns:a16="http://schemas.microsoft.com/office/drawing/2014/main" xmlns="" id="{B5A0D7C6-2621-4AF3-B172-F1588251F7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25519" y="5058135"/>
            <a:ext cx="914400" cy="914400"/>
          </a:xfrm>
          <a:prstGeom prst="rect">
            <a:avLst/>
          </a:prstGeom>
        </p:spPr>
      </p:pic>
      <p:pic>
        <p:nvPicPr>
          <p:cNvPr id="12" name="Рисунок 11" descr="Мензурка контур">
            <a:extLst>
              <a:ext uri="{FF2B5EF4-FFF2-40B4-BE49-F238E27FC236}">
                <a16:creationId xmlns:a16="http://schemas.microsoft.com/office/drawing/2014/main" xmlns="" id="{9AC41E35-5D2D-4AD3-93AF-712DC41CA0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488101" y="4962644"/>
            <a:ext cx="914400" cy="914400"/>
          </a:xfrm>
          <a:prstGeom prst="rect">
            <a:avLst/>
          </a:prstGeom>
        </p:spPr>
      </p:pic>
      <p:pic>
        <p:nvPicPr>
          <p:cNvPr id="14" name="Рисунок 13" descr="Пробирки контур">
            <a:extLst>
              <a:ext uri="{FF2B5EF4-FFF2-40B4-BE49-F238E27FC236}">
                <a16:creationId xmlns:a16="http://schemas.microsoft.com/office/drawing/2014/main" xmlns="" id="{DAA25176-0470-4F30-BD46-8E4A8188D3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0031392" y="505813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7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esktop\flat,800x800,070,f.u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11085" y="1648960"/>
            <a:ext cx="4038600" cy="44644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2326783" y="46566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Метапредметная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задача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3"/>
          <p:cNvSpPr>
            <a:spLocks noGrp="1"/>
          </p:cNvSpPr>
          <p:nvPr>
            <p:ph sz="half" idx="1"/>
          </p:nvPr>
        </p:nvSpPr>
        <p:spPr>
          <a:xfrm>
            <a:off x="1049628" y="1638836"/>
            <a:ext cx="40386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3200" b="1" dirty="0"/>
              <a:t>Сейчас на рынке есть выбор антифризов – жидкостей для охлаждения двигателя, которые устойчивы к замерзанию. Но если вы оказались в такой ситуации, что антифриз приобрести негде, а вам необходимо залить его в систему охлаждения, можно приготовить самостоятельно солевой антифриз, замерзающий при температуре  - 45</a:t>
            </a:r>
            <a:r>
              <a:rPr lang="ru-RU" sz="3200" b="1" baseline="30000" dirty="0"/>
              <a:t>◦</a:t>
            </a:r>
            <a:r>
              <a:rPr lang="ru-RU" sz="3200" b="1" dirty="0"/>
              <a:t>С. Этот раствор содержит 32% </a:t>
            </a:r>
            <a:r>
              <a:rPr lang="en-US" sz="3200" b="1" dirty="0" err="1"/>
              <a:t>CaCl</a:t>
            </a:r>
            <a:r>
              <a:rPr lang="ru-RU" sz="3200" b="1" baseline="-25000" dirty="0"/>
              <a:t>2</a:t>
            </a:r>
            <a:r>
              <a:rPr lang="ru-RU" sz="3200" b="1" dirty="0"/>
              <a:t>, 7% </a:t>
            </a:r>
            <a:r>
              <a:rPr lang="en-US" sz="3200" b="1" dirty="0" err="1"/>
              <a:t>NaCl</a:t>
            </a:r>
            <a:r>
              <a:rPr lang="ru-RU" sz="3200" b="1" dirty="0"/>
              <a:t>, 61%</a:t>
            </a:r>
            <a:r>
              <a:rPr lang="en-US" sz="3200" b="1" dirty="0"/>
              <a:t>H</a:t>
            </a:r>
            <a:r>
              <a:rPr lang="ru-RU" sz="3200" b="1" baseline="-25000" dirty="0"/>
              <a:t>2</a:t>
            </a:r>
            <a:r>
              <a:rPr lang="en-US" sz="3200" b="1" dirty="0"/>
              <a:t>O</a:t>
            </a:r>
            <a:r>
              <a:rPr lang="ru-RU" sz="3200" b="1" dirty="0"/>
              <a:t>. Рассчитайте, сколько </a:t>
            </a:r>
            <a:r>
              <a:rPr lang="ru-RU" sz="3200" b="1" dirty="0" smtClean="0"/>
              <a:t>граммов солей </a:t>
            </a:r>
            <a:r>
              <a:rPr lang="ru-RU" sz="3200" b="1" dirty="0"/>
              <a:t>и воды надо взять, чтобы залить его в охлаждающую систему  автомобиля, у которого его объем составляет примерно </a:t>
            </a:r>
            <a:r>
              <a:rPr lang="ru-RU" sz="3200" b="1" dirty="0" smtClean="0"/>
              <a:t>6л</a:t>
            </a:r>
            <a:r>
              <a:rPr lang="ru-RU" sz="3200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5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0716" y="1070767"/>
            <a:ext cx="92513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Осваивая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метапредметную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технологию, рисуя схемы, выделяя категории, которые стоят за этими схемами, школьник получает универсальный способ работы и видит, как устроен предмет. Это необходимо ему в освоении данного предмета, а также применимо в других областях.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6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D505BBBD-55F0-452A-9DA2-0C4020C9B743}"/>
              </a:ext>
            </a:extLst>
          </p:cNvPr>
          <p:cNvCxnSpPr>
            <a:cxnSpLocks/>
          </p:cNvCxnSpPr>
          <p:nvPr/>
        </p:nvCxnSpPr>
        <p:spPr>
          <a:xfrm flipV="1">
            <a:off x="1741027" y="3618525"/>
            <a:ext cx="5735259" cy="1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A01CA-CCD9-4B82-A179-DF576443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Вставьте заголовок слайда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3AAB1630-2467-4BD9-A500-3E4939B88CFD}"/>
              </a:ext>
            </a:extLst>
          </p:cNvPr>
          <p:cNvSpPr/>
          <p:nvPr/>
        </p:nvSpPr>
        <p:spPr>
          <a:xfrm>
            <a:off x="1023396" y="2900895"/>
            <a:ext cx="1435261" cy="1435261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C717BC05-3353-4B87-9F2B-E69D495854AB}"/>
              </a:ext>
            </a:extLst>
          </p:cNvPr>
          <p:cNvSpPr/>
          <p:nvPr/>
        </p:nvSpPr>
        <p:spPr>
          <a:xfrm>
            <a:off x="2935150" y="2900897"/>
            <a:ext cx="1435261" cy="14352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637DEC3E-2EF3-4054-8553-FA69FF84773D}"/>
              </a:ext>
            </a:extLst>
          </p:cNvPr>
          <p:cNvSpPr/>
          <p:nvPr/>
        </p:nvSpPr>
        <p:spPr>
          <a:xfrm>
            <a:off x="4846903" y="2900896"/>
            <a:ext cx="1435261" cy="14352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C8E7A5D7-7BBD-4529-A589-14AB5D4F5EFA}"/>
              </a:ext>
            </a:extLst>
          </p:cNvPr>
          <p:cNvSpPr/>
          <p:nvPr/>
        </p:nvSpPr>
        <p:spPr>
          <a:xfrm>
            <a:off x="6758656" y="2900895"/>
            <a:ext cx="1435261" cy="14352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>
            <a:extLst>
              <a:ext uri="{FF2B5EF4-FFF2-40B4-BE49-F238E27FC236}">
                <a16:creationId xmlns:a16="http://schemas.microsoft.com/office/drawing/2014/main" xmlns="" id="{E26C6BA5-677A-4B40-8FB6-F3FE492D87CA}"/>
              </a:ext>
            </a:extLst>
          </p:cNvPr>
          <p:cNvSpPr/>
          <p:nvPr/>
        </p:nvSpPr>
        <p:spPr>
          <a:xfrm>
            <a:off x="842496" y="2715700"/>
            <a:ext cx="1805650" cy="1805650"/>
          </a:xfrm>
          <a:prstGeom prst="arc">
            <a:avLst>
              <a:gd name="adj1" fmla="val 10740510"/>
              <a:gd name="adj2" fmla="val 38904"/>
            </a:avLst>
          </a:prstGeom>
          <a:ln w="38100">
            <a:solidFill>
              <a:srgbClr val="645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>
            <a:extLst>
              <a:ext uri="{FF2B5EF4-FFF2-40B4-BE49-F238E27FC236}">
                <a16:creationId xmlns:a16="http://schemas.microsoft.com/office/drawing/2014/main" xmlns="" id="{87195BC3-981C-442A-9D58-1EB13ECD3D10}"/>
              </a:ext>
            </a:extLst>
          </p:cNvPr>
          <p:cNvSpPr/>
          <p:nvPr/>
        </p:nvSpPr>
        <p:spPr>
          <a:xfrm>
            <a:off x="2731531" y="2698937"/>
            <a:ext cx="1805650" cy="1805650"/>
          </a:xfrm>
          <a:prstGeom prst="arc">
            <a:avLst>
              <a:gd name="adj1" fmla="val 10740510"/>
              <a:gd name="adj2" fmla="val 38904"/>
            </a:avLst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>
            <a:extLst>
              <a:ext uri="{FF2B5EF4-FFF2-40B4-BE49-F238E27FC236}">
                <a16:creationId xmlns:a16="http://schemas.microsoft.com/office/drawing/2014/main" xmlns="" id="{61CE4458-38D6-420D-88FD-AAD667941B4E}"/>
              </a:ext>
            </a:extLst>
          </p:cNvPr>
          <p:cNvSpPr/>
          <p:nvPr/>
        </p:nvSpPr>
        <p:spPr>
          <a:xfrm>
            <a:off x="4661708" y="2698937"/>
            <a:ext cx="1805650" cy="1805650"/>
          </a:xfrm>
          <a:prstGeom prst="arc">
            <a:avLst>
              <a:gd name="adj1" fmla="val 10740510"/>
              <a:gd name="adj2" fmla="val 38904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AE7D1589-580C-4A5D-BC4F-1AC28D04425F}"/>
              </a:ext>
            </a:extLst>
          </p:cNvPr>
          <p:cNvSpPr/>
          <p:nvPr/>
        </p:nvSpPr>
        <p:spPr>
          <a:xfrm>
            <a:off x="6591885" y="2698937"/>
            <a:ext cx="1805650" cy="1805650"/>
          </a:xfrm>
          <a:prstGeom prst="arc">
            <a:avLst>
              <a:gd name="adj1" fmla="val 10740510"/>
              <a:gd name="adj2" fmla="val 38904"/>
            </a:avLst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076DC37-C3CD-4595-9E75-D9AB236BB86C}"/>
              </a:ext>
            </a:extLst>
          </p:cNvPr>
          <p:cNvSpPr txBox="1"/>
          <p:nvPr/>
        </p:nvSpPr>
        <p:spPr>
          <a:xfrm>
            <a:off x="964814" y="4407595"/>
            <a:ext cx="1552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Lorem ipsum </a:t>
            </a:r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A14D4D6-EFA0-418F-A734-497B45C5F7CC}"/>
              </a:ext>
            </a:extLst>
          </p:cNvPr>
          <p:cNvSpPr txBox="1"/>
          <p:nvPr/>
        </p:nvSpPr>
        <p:spPr>
          <a:xfrm>
            <a:off x="838200" y="4745438"/>
            <a:ext cx="18056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ru-RU" sz="1400" dirty="0"/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BBE92D-C857-43D5-8C34-8458CCFFA3C7}"/>
              </a:ext>
            </a:extLst>
          </p:cNvPr>
          <p:cNvSpPr txBox="1"/>
          <p:nvPr/>
        </p:nvSpPr>
        <p:spPr>
          <a:xfrm>
            <a:off x="2874420" y="4407595"/>
            <a:ext cx="1552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Lorem ipsum 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07706FD-6171-41FE-B009-25333DA530F8}"/>
              </a:ext>
            </a:extLst>
          </p:cNvPr>
          <p:cNvSpPr txBox="1"/>
          <p:nvPr/>
        </p:nvSpPr>
        <p:spPr>
          <a:xfrm>
            <a:off x="2747806" y="4745438"/>
            <a:ext cx="18056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ru-RU" sz="1400" dirty="0"/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BE37A1F-D856-44A5-BA01-D2A300264949}"/>
              </a:ext>
            </a:extLst>
          </p:cNvPr>
          <p:cNvSpPr txBox="1"/>
          <p:nvPr/>
        </p:nvSpPr>
        <p:spPr>
          <a:xfrm>
            <a:off x="4781035" y="4407595"/>
            <a:ext cx="1552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Lorem ipsum </a:t>
            </a:r>
            <a:endParaRPr lang="ru-RU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F266912-6614-4A78-9DE2-06306C1B0BE0}"/>
              </a:ext>
            </a:extLst>
          </p:cNvPr>
          <p:cNvSpPr txBox="1"/>
          <p:nvPr/>
        </p:nvSpPr>
        <p:spPr>
          <a:xfrm>
            <a:off x="4654421" y="4745438"/>
            <a:ext cx="18056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ru-RU" sz="1400" dirty="0"/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7C5B217-EDCE-4820-ACC0-D09B6AE20766}"/>
              </a:ext>
            </a:extLst>
          </p:cNvPr>
          <p:cNvSpPr txBox="1"/>
          <p:nvPr/>
        </p:nvSpPr>
        <p:spPr>
          <a:xfrm>
            <a:off x="6687650" y="4407595"/>
            <a:ext cx="1552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Lorem ipsum </a:t>
            </a:r>
            <a:endParaRPr lang="ru-RU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82124F7B-6929-4633-8BDB-14EF2640CD49}"/>
              </a:ext>
            </a:extLst>
          </p:cNvPr>
          <p:cNvSpPr txBox="1"/>
          <p:nvPr/>
        </p:nvSpPr>
        <p:spPr>
          <a:xfrm>
            <a:off x="6561036" y="4745438"/>
            <a:ext cx="18056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ru-RU" sz="1400" dirty="0"/>
              <a:t>.</a:t>
            </a:r>
          </a:p>
        </p:txBody>
      </p:sp>
      <p:sp>
        <p:nvSpPr>
          <p:cNvPr id="34" name="Нижний колонтитул 4">
            <a:extLst>
              <a:ext uri="{FF2B5EF4-FFF2-40B4-BE49-F238E27FC236}">
                <a16:creationId xmlns:a16="http://schemas.microsoft.com/office/drawing/2014/main" xmlns="" id="{3C577A76-AD3F-4919-AAB5-4CC7B968DE5D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02E401D-4967-493A-858A-35C51E0A9A3B}"/>
              </a:ext>
            </a:extLst>
          </p:cNvPr>
          <p:cNvSpPr txBox="1"/>
          <p:nvPr/>
        </p:nvSpPr>
        <p:spPr>
          <a:xfrm>
            <a:off x="1940560" y="1644123"/>
            <a:ext cx="6116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645BCA"/>
                </a:solidFill>
              </a:rPr>
              <a:t>Lorem ipsum dolor sit </a:t>
            </a:r>
            <a:r>
              <a:rPr lang="en-US" dirty="0" err="1">
                <a:solidFill>
                  <a:srgbClr val="645BCA"/>
                </a:solidFill>
              </a:rPr>
              <a:t>amet</a:t>
            </a:r>
            <a:r>
              <a:rPr lang="en-US" dirty="0">
                <a:solidFill>
                  <a:srgbClr val="645BCA"/>
                </a:solidFill>
              </a:rPr>
              <a:t>, </a:t>
            </a:r>
            <a:r>
              <a:rPr lang="en-US" dirty="0" err="1">
                <a:solidFill>
                  <a:srgbClr val="645BCA"/>
                </a:solidFill>
              </a:rPr>
              <a:t>consectetur</a:t>
            </a:r>
            <a:r>
              <a:rPr lang="en-US" dirty="0">
                <a:solidFill>
                  <a:srgbClr val="645BCA"/>
                </a:solidFill>
              </a:rPr>
              <a:t> </a:t>
            </a:r>
            <a:r>
              <a:rPr lang="en-US" dirty="0" err="1">
                <a:solidFill>
                  <a:srgbClr val="645BCA"/>
                </a:solidFill>
              </a:rPr>
              <a:t>adipiscing</a:t>
            </a:r>
            <a:r>
              <a:rPr lang="en-US" dirty="0">
                <a:solidFill>
                  <a:srgbClr val="645BCA"/>
                </a:solidFill>
              </a:rPr>
              <a:t> </a:t>
            </a:r>
            <a:r>
              <a:rPr lang="en-US" dirty="0" err="1">
                <a:solidFill>
                  <a:srgbClr val="645BCA"/>
                </a:solidFill>
              </a:rPr>
              <a:t>elit</a:t>
            </a:r>
            <a:r>
              <a:rPr lang="en-US" dirty="0">
                <a:solidFill>
                  <a:srgbClr val="645BCA"/>
                </a:solidFill>
              </a:rPr>
              <a:t>, sed do </a:t>
            </a:r>
            <a:r>
              <a:rPr lang="en-US" dirty="0" err="1">
                <a:solidFill>
                  <a:srgbClr val="645BCA"/>
                </a:solidFill>
              </a:rPr>
              <a:t>eiusmod</a:t>
            </a:r>
            <a:r>
              <a:rPr lang="en-US" dirty="0">
                <a:solidFill>
                  <a:srgbClr val="645BCA"/>
                </a:solidFill>
              </a:rPr>
              <a:t> </a:t>
            </a:r>
            <a:r>
              <a:rPr lang="en-US" dirty="0" err="1">
                <a:solidFill>
                  <a:srgbClr val="645BCA"/>
                </a:solidFill>
              </a:rPr>
              <a:t>tempor</a:t>
            </a:r>
            <a:r>
              <a:rPr lang="en-US" dirty="0">
                <a:solidFill>
                  <a:srgbClr val="645BCA"/>
                </a:solidFill>
              </a:rPr>
              <a:t> </a:t>
            </a:r>
            <a:r>
              <a:rPr lang="en-US" dirty="0" err="1">
                <a:solidFill>
                  <a:srgbClr val="645BCA"/>
                </a:solidFill>
              </a:rPr>
              <a:t>incididunt</a:t>
            </a:r>
            <a:r>
              <a:rPr lang="en-US" dirty="0">
                <a:solidFill>
                  <a:srgbClr val="645BCA"/>
                </a:solidFill>
              </a:rPr>
              <a:t> </a:t>
            </a:r>
            <a:r>
              <a:rPr lang="en-US" dirty="0" err="1">
                <a:solidFill>
                  <a:srgbClr val="645BCA"/>
                </a:solidFill>
              </a:rPr>
              <a:t>ut</a:t>
            </a:r>
            <a:r>
              <a:rPr lang="en-US" dirty="0">
                <a:solidFill>
                  <a:srgbClr val="645BCA"/>
                </a:solidFill>
              </a:rPr>
              <a:t> labore et dolore magna </a:t>
            </a:r>
            <a:r>
              <a:rPr lang="en-US" dirty="0" err="1">
                <a:solidFill>
                  <a:srgbClr val="645BCA"/>
                </a:solidFill>
              </a:rPr>
              <a:t>aliqua</a:t>
            </a:r>
            <a:endParaRPr lang="ru-RU" dirty="0">
              <a:solidFill>
                <a:srgbClr val="645BCA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0693EAB-D614-44E5-8751-9019298F50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052292" y="3159344"/>
            <a:ext cx="884836" cy="88483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10F81B3-D44B-499D-A690-1BD8B3A3AA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122115" y="3155296"/>
            <a:ext cx="884836" cy="88483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AB5C6ED-B1BF-4338-AC9E-30E2E31DE60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208213" y="3079523"/>
            <a:ext cx="884836" cy="88483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D738041-5092-4F31-9E22-B20DA956856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1362585" y="3119230"/>
            <a:ext cx="884836" cy="884836"/>
          </a:xfrm>
          <a:prstGeom prst="rect">
            <a:avLst/>
          </a:prstGeom>
        </p:spPr>
      </p:pic>
      <p:sp>
        <p:nvSpPr>
          <p:cNvPr id="26" name="Содержимое 2"/>
          <p:cNvSpPr>
            <a:spLocks noGrp="1"/>
          </p:cNvSpPr>
          <p:nvPr>
            <p:ph idx="1"/>
          </p:nvPr>
        </p:nvSpPr>
        <p:spPr>
          <a:xfrm>
            <a:off x="546908" y="303981"/>
            <a:ext cx="8229600" cy="637093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smtClean="0"/>
          </a:p>
          <a:p>
            <a:pPr algn="ctr"/>
            <a:r>
              <a:rPr lang="ru-RU" b="1" smtClean="0"/>
              <a:t>Под </a:t>
            </a:r>
            <a:r>
              <a:rPr lang="ru-RU" b="1" i="1" dirty="0" err="1" smtClean="0">
                <a:solidFill>
                  <a:srgbClr val="C00000"/>
                </a:solidFill>
              </a:rPr>
              <a:t>метапредметными</a:t>
            </a:r>
            <a:r>
              <a:rPr lang="ru-RU" b="1" i="1" dirty="0" smtClean="0">
                <a:solidFill>
                  <a:srgbClr val="C00000"/>
                </a:solidFill>
              </a:rPr>
              <a:t> результатами </a:t>
            </a:r>
            <a:r>
              <a:rPr lang="ru-RU" b="1" dirty="0" smtClean="0"/>
              <a:t>понимают освоенные учащимися способы деятельности, применимые как  в рамках образовательного процесса, так и при </a:t>
            </a:r>
            <a:r>
              <a:rPr lang="ru-RU" b="1" i="1" dirty="0" smtClean="0">
                <a:solidFill>
                  <a:srgbClr val="C00000"/>
                </a:solidFill>
              </a:rPr>
              <a:t>решении проблем в реальных жизненных ситуациях.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5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A20EFC-F39E-4707-AB31-46889B983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577" y="365125"/>
            <a:ext cx="9557755" cy="1325563"/>
          </a:xfrm>
        </p:spPr>
        <p:txBody>
          <a:bodyPr/>
          <a:lstStyle/>
          <a:p>
            <a:pPr algn="ctr"/>
            <a:r>
              <a:rPr lang="ru-RU" i="1" dirty="0" smtClean="0"/>
              <a:t>Выделяют следующие </a:t>
            </a:r>
            <a:r>
              <a:rPr lang="ru-RU" i="1" dirty="0" err="1" smtClean="0"/>
              <a:t>метапредметные</a:t>
            </a:r>
            <a:r>
              <a:rPr lang="ru-RU" i="1" dirty="0" smtClean="0"/>
              <a:t> области </a:t>
            </a:r>
            <a:endParaRPr lang="ru-RU" i="1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6FE650AB-5761-4DA0-AE13-C8571A044451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371600" y="1651716"/>
            <a:ext cx="8229600" cy="4525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Основная задача </a:t>
            </a:r>
            <a:r>
              <a:rPr lang="ru-RU" b="1" dirty="0" err="1" smtClean="0"/>
              <a:t>метапредмета</a:t>
            </a:r>
            <a:r>
              <a:rPr lang="ru-RU" b="1" dirty="0" smtClean="0"/>
              <a:t> «Знак»: формирование у школьников способности схематизации.</a:t>
            </a:r>
          </a:p>
          <a:p>
            <a:r>
              <a:rPr lang="ru-RU" b="1" dirty="0" smtClean="0"/>
              <a:t>Основная задача </a:t>
            </a:r>
            <a:r>
              <a:rPr lang="ru-RU" b="1" dirty="0" err="1" smtClean="0"/>
              <a:t>метапредмета</a:t>
            </a:r>
            <a:r>
              <a:rPr lang="ru-RU" b="1" dirty="0" smtClean="0"/>
              <a:t> «Знание»: формирование способности работать с понятиями.</a:t>
            </a:r>
          </a:p>
          <a:p>
            <a:r>
              <a:rPr lang="ru-RU" b="1" dirty="0" smtClean="0"/>
              <a:t> Основная задача </a:t>
            </a:r>
            <a:r>
              <a:rPr lang="ru-RU" b="1" dirty="0" err="1" smtClean="0"/>
              <a:t>метапредмета</a:t>
            </a:r>
            <a:r>
              <a:rPr lang="ru-RU" b="1" dirty="0" smtClean="0"/>
              <a:t> «Проблема»: формирование у школьников собственной позиции относительно данного события.</a:t>
            </a:r>
          </a:p>
          <a:p>
            <a:r>
              <a:rPr lang="ru-RU" b="1" dirty="0" smtClean="0"/>
              <a:t>Основная задача </a:t>
            </a:r>
            <a:r>
              <a:rPr lang="ru-RU" b="1" dirty="0" err="1" smtClean="0"/>
              <a:t>метапредмета</a:t>
            </a:r>
            <a:r>
              <a:rPr lang="ru-RU" b="1" dirty="0" smtClean="0"/>
              <a:t> «Задача»: решение школьниками разных задач и освоение способов их решения.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89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95A7DB88-A91D-4B4C-9CAE-E2A0AE25B358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15" name="Содержимое 9"/>
          <p:cNvSpPr>
            <a:spLocks noGrp="1"/>
          </p:cNvSpPr>
          <p:nvPr>
            <p:ph sz="half" idx="1"/>
          </p:nvPr>
        </p:nvSpPr>
        <p:spPr>
          <a:xfrm>
            <a:off x="476518" y="1117228"/>
            <a:ext cx="4356330" cy="46374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Использование </a:t>
            </a:r>
            <a:r>
              <a:rPr lang="ru-RU" sz="3200" b="1" dirty="0" err="1"/>
              <a:t>знаково</a:t>
            </a:r>
            <a:r>
              <a:rPr lang="ru-RU" sz="3200" b="1" dirty="0"/>
              <a:t> – </a:t>
            </a:r>
            <a:r>
              <a:rPr lang="ru-RU" sz="3200" b="1" dirty="0" smtClean="0"/>
              <a:t>символических средства </a:t>
            </a:r>
            <a:r>
              <a:rPr lang="ru-RU" sz="3200" b="1" dirty="0"/>
              <a:t>представления  информации для создания моделей изучаемых объектов </a:t>
            </a:r>
          </a:p>
        </p:txBody>
      </p:sp>
      <p:pic>
        <p:nvPicPr>
          <p:cNvPr id="16" name="Picture 3" descr="C:\Users\user\Desktop\1283886201_rrrrr4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93972" y="1129073"/>
            <a:ext cx="4713668" cy="45365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467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D18A72-BA51-44FA-9EEE-929C99E31379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20F2AAB-CD6F-4A21-8E1E-58F592413F60}"/>
              </a:ext>
            </a:extLst>
          </p:cNvPr>
          <p:cNvSpPr txBox="1"/>
          <p:nvPr/>
        </p:nvSpPr>
        <p:spPr>
          <a:xfrm>
            <a:off x="1188720" y="3172172"/>
            <a:ext cx="765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76837" y="339367"/>
            <a:ext cx="8331557" cy="13255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Создание моделей изучаемых объектов</a:t>
            </a:r>
            <a:endParaRPr lang="ru-RU" sz="3600" b="1" dirty="0"/>
          </a:p>
        </p:txBody>
      </p:sp>
      <p:pic>
        <p:nvPicPr>
          <p:cNvPr id="9" name="Picture 2" descr="C:\Users\user\Desktop\slide_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2547" y="1739824"/>
            <a:ext cx="8208912" cy="4752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9300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53861BE4-8955-4315-84A1-818D3061A1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r>
              <a:rPr lang="en-US" dirty="0"/>
              <a:t>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r>
              <a:rPr lang="en-US" dirty="0"/>
              <a:t>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  <a:p>
            <a:endParaRPr lang="ru-RU" dirty="0"/>
          </a:p>
        </p:txBody>
      </p:sp>
      <p:pic>
        <p:nvPicPr>
          <p:cNvPr id="15" name="Рисунок 14" descr="Изображение выглядит как человек, мужчина, палата, рабочий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C37A663B-002D-4610-B5FF-885E4EBBF7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7" b="13447"/>
          <a:stretch>
            <a:fillRect/>
          </a:stretch>
        </p:blipFill>
        <p:spPr>
          <a:xfrm>
            <a:off x="128463" y="23204"/>
            <a:ext cx="4662478" cy="297417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Рисунок 16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0F20C925-20CF-410D-B4E9-3FB6D9A27EA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83" b="17483"/>
          <a:stretch>
            <a:fillRect/>
          </a:stretch>
        </p:blipFill>
        <p:spPr>
          <a:xfrm>
            <a:off x="179978" y="3338400"/>
            <a:ext cx="4701115" cy="297417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8" name="Нижний колонтитул 4">
            <a:extLst>
              <a:ext uri="{FF2B5EF4-FFF2-40B4-BE49-F238E27FC236}">
                <a16:creationId xmlns:a16="http://schemas.microsoft.com/office/drawing/2014/main" xmlns="" id="{F1ECC193-6DE0-429C-ADE2-5D2067339535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5209011" y="184727"/>
            <a:ext cx="6433418" cy="13255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Создание моделей изучаемых процессов</a:t>
            </a:r>
            <a:endParaRPr lang="ru-RU" b="1" dirty="0"/>
          </a:p>
        </p:txBody>
      </p:sp>
      <p:pic>
        <p:nvPicPr>
          <p:cNvPr id="12" name="Picture 2" descr="C:\Users\user\Desktop\10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099677" y="1692853"/>
            <a:ext cx="6980706" cy="51646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5088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8092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6431" y="3357172"/>
            <a:ext cx="21240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5"/>
          <p:cNvSpPr txBox="1">
            <a:spLocks/>
          </p:cNvSpPr>
          <p:nvPr/>
        </p:nvSpPr>
        <p:spPr>
          <a:xfrm>
            <a:off x="2502970" y="3381415"/>
            <a:ext cx="7076830" cy="3453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Дана схема превращений:</a:t>
            </a: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Fe → FeCl2 →Fe(NO3)2 → Fe(OH)2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Напишите молекулярные уравнения реакций, с помощью которых можно осуществить указанные превращения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65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9"/>
          <p:cNvSpPr>
            <a:spLocks noGrp="1"/>
          </p:cNvSpPr>
          <p:nvPr>
            <p:ph sz="half" idx="1"/>
          </p:nvPr>
        </p:nvSpPr>
        <p:spPr>
          <a:xfrm>
            <a:off x="0" y="1532588"/>
            <a:ext cx="4598831" cy="46621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рамках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метапредмета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"Знание" у обучающихся формируется способность работать с понятиями  как особой формой знания.</a:t>
            </a:r>
          </a:p>
        </p:txBody>
      </p:sp>
      <p:pic>
        <p:nvPicPr>
          <p:cNvPr id="7" name="Picture 2" descr="C:\Users\user\Desktop\img9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44007" y="1628800"/>
            <a:ext cx="5040905" cy="44644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1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0405" y="2072614"/>
            <a:ext cx="513437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Запах какого вещества человек ощущает, когда горит спичка? (Запах оксида серы (4)).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Составьте уравнение реакции образования оксида серы (4) при горении серы, входящей в состав спичечной головки.</a:t>
            </a:r>
          </a:p>
        </p:txBody>
      </p:sp>
      <p:pic>
        <p:nvPicPr>
          <p:cNvPr id="5" name="Picture 3" descr="C:\Users\user\Desktop\flat,800x800,070,f.u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11085" y="2035326"/>
            <a:ext cx="4038600" cy="44644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2326783" y="465666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Проблемные задания способствуют  формированию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школьников собственной позиции относительно данного события.</a:t>
            </a:r>
          </a:p>
        </p:txBody>
      </p:sp>
    </p:spTree>
    <p:extLst>
      <p:ext uri="{BB962C8B-B14F-4D97-AF65-F5344CB8AC3E}">
        <p14:creationId xmlns:p14="http://schemas.microsoft.com/office/powerpoint/2010/main" val="286355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517</Words>
  <Application>Microsoft Office PowerPoint</Application>
  <PresentationFormat>Произвольный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ХИМИЯ</vt:lpstr>
      <vt:lpstr>Вставьте заголовок слайда</vt:lpstr>
      <vt:lpstr>Выделяют следующие метапредметные области </vt:lpstr>
      <vt:lpstr>Презентация PowerPoint</vt:lpstr>
      <vt:lpstr>Создание моделей изучаемых объектов</vt:lpstr>
      <vt:lpstr>Создание моделей изучаемых процессов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Runer</cp:lastModifiedBy>
  <cp:revision>12</cp:revision>
  <dcterms:created xsi:type="dcterms:W3CDTF">2021-11-30T05:07:27Z</dcterms:created>
  <dcterms:modified xsi:type="dcterms:W3CDTF">2023-03-27T09:02:32Z</dcterms:modified>
</cp:coreProperties>
</file>