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0"/>
  </p:notesMasterIdLst>
  <p:sldIdLst>
    <p:sldId id="283" r:id="rId2"/>
    <p:sldId id="284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2" r:id="rId14"/>
    <p:sldId id="273" r:id="rId15"/>
    <p:sldId id="274" r:id="rId16"/>
    <p:sldId id="279" r:id="rId17"/>
    <p:sldId id="281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83" d="100"/>
          <a:sy n="83" d="100"/>
        </p:scale>
        <p:origin x="1315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5512D-B3B9-48DF-8EE2-5DE4BA0E839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77D625-9D7E-4362-A950-D3B00053E8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933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7D625-9D7E-4362-A950-D3B00053E82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814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C9F-0BBA-4B4C-B938-48885506B977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E508-C35F-478E-9C6C-75B3C9BF36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C9F-0BBA-4B4C-B938-48885506B977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E508-C35F-478E-9C6C-75B3C9BF3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C9F-0BBA-4B4C-B938-48885506B977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E508-C35F-478E-9C6C-75B3C9BF3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C9F-0BBA-4B4C-B938-48885506B977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E508-C35F-478E-9C6C-75B3C9BF3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C9F-0BBA-4B4C-B938-48885506B977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E508-C35F-478E-9C6C-75B3C9BF36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C9F-0BBA-4B4C-B938-48885506B977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E508-C35F-478E-9C6C-75B3C9BF3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C9F-0BBA-4B4C-B938-48885506B977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E508-C35F-478E-9C6C-75B3C9BF36D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C9F-0BBA-4B4C-B938-48885506B977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E508-C35F-478E-9C6C-75B3C9BF3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C9F-0BBA-4B4C-B938-48885506B977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E508-C35F-478E-9C6C-75B3C9BF3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C9F-0BBA-4B4C-B938-48885506B977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E508-C35F-478E-9C6C-75B3C9BF36D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C9F-0BBA-4B4C-B938-48885506B977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E508-C35F-478E-9C6C-75B3C9BF3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A1D3C9F-0BBA-4B4C-B938-48885506B977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740E508-C35F-478E-9C6C-75B3C9BF36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572000"/>
            <a:ext cx="5495128" cy="1600200"/>
          </a:xfrm>
        </p:spPr>
        <p:txBody>
          <a:bodyPr>
            <a:normAutofit/>
          </a:bodyPr>
          <a:lstStyle/>
          <a:p>
            <a:r>
              <a:rPr lang="ru-RU" sz="5700" dirty="0" smtClean="0">
                <a:solidFill>
                  <a:srgbClr val="C00000"/>
                </a:solidFill>
              </a:rPr>
              <a:t>ЯГОДНАЯ </a:t>
            </a:r>
            <a:r>
              <a:rPr lang="en-US" sz="5700" dirty="0" smtClean="0">
                <a:solidFill>
                  <a:srgbClr val="C00000"/>
                </a:solidFill>
              </a:rPr>
              <a:t> </a:t>
            </a:r>
            <a:r>
              <a:rPr lang="ru-RU" sz="5700" dirty="0" smtClean="0">
                <a:solidFill>
                  <a:srgbClr val="C00000"/>
                </a:solidFill>
              </a:rPr>
              <a:t>АЗБУКА</a:t>
            </a:r>
            <a:endParaRPr lang="ru-RU" sz="5700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0688"/>
            <a:ext cx="3960440" cy="410445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4008" y="620688"/>
            <a:ext cx="4026023" cy="4032448"/>
          </a:xfrm>
        </p:spPr>
        <p:txBody>
          <a:bodyPr>
            <a:normAutofit fontScale="92500"/>
          </a:bodyPr>
          <a:lstStyle/>
          <a:p>
            <a:r>
              <a:rPr lang="ru-RU" sz="3500" b="1" dirty="0" smtClean="0">
                <a:solidFill>
                  <a:srgbClr val="C00000"/>
                </a:solidFill>
              </a:rPr>
              <a:t>Творческий проект</a:t>
            </a:r>
          </a:p>
          <a:p>
            <a:endParaRPr lang="ru-RU" b="1" dirty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Выполнил: ученик </a:t>
            </a:r>
            <a:r>
              <a:rPr lang="ru-RU" b="1" dirty="0" smtClean="0">
                <a:solidFill>
                  <a:srgbClr val="C00000"/>
                </a:solidFill>
              </a:rPr>
              <a:t>2 </a:t>
            </a:r>
            <a:r>
              <a:rPr lang="ru-RU" b="1" dirty="0" smtClean="0">
                <a:solidFill>
                  <a:srgbClr val="C00000"/>
                </a:solidFill>
              </a:rPr>
              <a:t>«В</a:t>
            </a:r>
            <a:r>
              <a:rPr lang="ru-RU" b="1" dirty="0" smtClean="0">
                <a:solidFill>
                  <a:srgbClr val="C00000"/>
                </a:solidFill>
              </a:rPr>
              <a:t>» класса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ОАНО «Прогимназия «Белоснежка»»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Дериченко</a:t>
            </a:r>
            <a:r>
              <a:rPr lang="ru-RU" b="1" dirty="0" smtClean="0">
                <a:solidFill>
                  <a:srgbClr val="C00000"/>
                </a:solidFill>
              </a:rPr>
              <a:t> Николай.</a:t>
            </a:r>
          </a:p>
          <a:p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Руководитель проекта: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Питерская С.В.</a:t>
            </a:r>
          </a:p>
          <a:p>
            <a:r>
              <a:rPr lang="ru-RU" b="1" dirty="0">
                <a:solidFill>
                  <a:srgbClr val="C00000"/>
                </a:solidFill>
              </a:rPr>
              <a:t>у</a:t>
            </a:r>
            <a:r>
              <a:rPr lang="ru-RU" b="1" dirty="0" smtClean="0">
                <a:solidFill>
                  <a:srgbClr val="C00000"/>
                </a:solidFill>
              </a:rPr>
              <a:t>читель начальных классов.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15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72000"/>
            <a:ext cx="7079304" cy="130527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КАЛИНА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575" y="718186"/>
            <a:ext cx="4594225" cy="359282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764705"/>
            <a:ext cx="3008313" cy="4104456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Отваром из </a:t>
            </a:r>
            <a:r>
              <a:rPr lang="ru-RU" sz="2000" b="1" i="1" dirty="0"/>
              <a:t>коры калины полощут рот при </a:t>
            </a:r>
            <a:r>
              <a:rPr lang="ru-RU" sz="2000" b="1" i="1" dirty="0" smtClean="0"/>
              <a:t>ангине и стоматите. Ягоды </a:t>
            </a:r>
            <a:r>
              <a:rPr lang="ru-RU" sz="2000" b="1" i="1" dirty="0"/>
              <a:t>с медом используют как  </a:t>
            </a:r>
            <a:r>
              <a:rPr lang="ru-RU" sz="2000" b="1" i="1" dirty="0" smtClean="0"/>
              <a:t>средство от кашля при </a:t>
            </a:r>
            <a:r>
              <a:rPr lang="ru-RU" sz="2000" b="1" i="1" dirty="0"/>
              <a:t>простудных заболеваниях.  </a:t>
            </a:r>
            <a:r>
              <a:rPr lang="ru-RU" sz="2000" b="1" i="1" dirty="0" smtClean="0"/>
              <a:t>Также  </a:t>
            </a:r>
            <a:r>
              <a:rPr lang="ru-RU" sz="2000" b="1" i="1" dirty="0"/>
              <a:t>отвар коры растения  </a:t>
            </a:r>
            <a:r>
              <a:rPr lang="ru-RU" sz="2000" b="1" i="1" dirty="0" smtClean="0"/>
              <a:t>останавливает кровотечения.</a:t>
            </a:r>
            <a:endParaRPr lang="ru-RU" sz="2000" b="1" i="1" dirty="0"/>
          </a:p>
          <a:p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305728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72000"/>
            <a:ext cx="7151312" cy="130527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ЛИМОН</a:t>
            </a:r>
            <a:endParaRPr lang="ru-RU" sz="4400" dirty="0">
              <a:solidFill>
                <a:srgbClr val="FFFF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856" y="457200"/>
            <a:ext cx="4519662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-387423"/>
            <a:ext cx="3008313" cy="6480719"/>
          </a:xfrm>
        </p:spPr>
        <p:txBody>
          <a:bodyPr>
            <a:noAutofit/>
          </a:bodyPr>
          <a:lstStyle/>
          <a:p>
            <a:r>
              <a:rPr lang="ru-RU" sz="1800" b="1" i="1" dirty="0" smtClean="0"/>
              <a:t>  </a:t>
            </a:r>
            <a:r>
              <a:rPr lang="ru-RU" sz="1800" b="1" i="1" dirty="0"/>
              <a:t>Многие из нас испытывают зимний и весенний авитаминоз, т.е. нехватку витаминов. </a:t>
            </a:r>
            <a:r>
              <a:rPr lang="ru-RU" sz="1800" b="1" i="1" dirty="0" smtClean="0"/>
              <a:t> Побороть его нам помогают лимоны</a:t>
            </a:r>
            <a:r>
              <a:rPr lang="ru-RU" sz="1800" b="1" i="1" dirty="0"/>
              <a:t>. </a:t>
            </a:r>
            <a:r>
              <a:rPr lang="ru-RU" sz="1800" b="1" i="1" dirty="0" smtClean="0"/>
              <a:t> В них содержится много витамина С (аскорбиновой </a:t>
            </a:r>
            <a:r>
              <a:rPr lang="ru-RU" sz="1800" b="1" i="1" dirty="0"/>
              <a:t>кислоты</a:t>
            </a:r>
            <a:r>
              <a:rPr lang="ru-RU" sz="1800" b="1" i="1" dirty="0" smtClean="0"/>
              <a:t>), которая укрепляет иммунитет . Так же он является</a:t>
            </a:r>
            <a:r>
              <a:rPr lang="ru-RU" sz="1800" b="1" i="1" dirty="0"/>
              <a:t> </a:t>
            </a:r>
            <a:r>
              <a:rPr lang="ru-RU" sz="1800" b="1" i="1" dirty="0" smtClean="0"/>
              <a:t>неплохим </a:t>
            </a:r>
            <a:r>
              <a:rPr lang="ru-RU" sz="1800" b="1" i="1" dirty="0"/>
              <a:t>дополнением к </a:t>
            </a:r>
            <a:r>
              <a:rPr lang="ru-RU" sz="1800" b="1" i="1" dirty="0" smtClean="0"/>
              <a:t>чаю</a:t>
            </a:r>
            <a:r>
              <a:rPr lang="ru-RU" sz="1800" b="1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414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572000"/>
            <a:ext cx="7007296" cy="130527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МАЛИНА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575" y="791766"/>
            <a:ext cx="4594225" cy="34456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692697"/>
            <a:ext cx="3008313" cy="4032447"/>
          </a:xfrm>
        </p:spPr>
        <p:txBody>
          <a:bodyPr>
            <a:noAutofit/>
          </a:bodyPr>
          <a:lstStyle/>
          <a:p>
            <a:r>
              <a:rPr lang="ru-RU" sz="2000" b="1" i="1" dirty="0"/>
              <a:t>М</a:t>
            </a:r>
            <a:r>
              <a:rPr lang="ru-RU" sz="2000" b="1" i="1" dirty="0" smtClean="0"/>
              <a:t>алину применяют </a:t>
            </a:r>
            <a:r>
              <a:rPr lang="ru-RU" sz="2000" b="1" i="1" dirty="0"/>
              <a:t>при простудных </a:t>
            </a:r>
            <a:r>
              <a:rPr lang="ru-RU" sz="2000" b="1" i="1" dirty="0" smtClean="0"/>
              <a:t>заболеваниях: гриппе</a:t>
            </a:r>
            <a:r>
              <a:rPr lang="ru-RU" sz="2000" b="1" i="1" dirty="0"/>
              <a:t>, </a:t>
            </a:r>
            <a:r>
              <a:rPr lang="ru-RU" sz="2000" b="1" i="1" dirty="0" smtClean="0"/>
              <a:t>ОРВИ. </a:t>
            </a:r>
            <a:r>
              <a:rPr lang="ru-RU" sz="2000" b="1" i="1" dirty="0"/>
              <a:t>О</a:t>
            </a:r>
            <a:r>
              <a:rPr lang="ru-RU" sz="2000" b="1" i="1" dirty="0" smtClean="0"/>
              <a:t>на понижает температуру. Из малины варят вкусное варенье, делают компоты, морсы. Кроме </a:t>
            </a:r>
            <a:r>
              <a:rPr lang="ru-RU" sz="2000" b="1" i="1" dirty="0"/>
              <a:t>того, малину можно засахаривать, замораживать, сушить. </a:t>
            </a:r>
          </a:p>
          <a:p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99340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72000"/>
            <a:ext cx="6791272" cy="16002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РЯБИНА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575" y="930849"/>
            <a:ext cx="4594225" cy="316750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2001" y="620688"/>
            <a:ext cx="2673657" cy="4680520"/>
          </a:xfrm>
        </p:spPr>
        <p:txBody>
          <a:bodyPr>
            <a:noAutofit/>
          </a:bodyPr>
          <a:lstStyle/>
          <a:p>
            <a:r>
              <a:rPr lang="ru-RU" sz="1800" b="1" i="1" dirty="0" smtClean="0"/>
              <a:t>Ягоды рябины немного горькие, но после первых заморозков , ягодки немного подмораживаются  и становятся сладкими и полезными.  Так же ягодки ещё и лечебные, в них много витамина С. Из плодов рябины варят варенье, компот, повидло, рябиновый мёд, душистый и полезный. А ещё из плодов рябины делают бусы. </a:t>
            </a:r>
            <a:endParaRPr lang="ru-RU" sz="1800" b="1" i="1" dirty="0"/>
          </a:p>
        </p:txBody>
      </p:sp>
    </p:spTree>
    <p:extLst>
      <p:ext uri="{BB962C8B-B14F-4D97-AF65-F5344CB8AC3E}">
        <p14:creationId xmlns:p14="http://schemas.microsoft.com/office/powerpoint/2010/main" val="88024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72000"/>
            <a:ext cx="6791272" cy="144928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СЛИВА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575" y="978095"/>
            <a:ext cx="4594225" cy="307300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772000"/>
          </a:xfrm>
        </p:spPr>
        <p:txBody>
          <a:bodyPr>
            <a:noAutofit/>
          </a:bodyPr>
          <a:lstStyle/>
          <a:p>
            <a:r>
              <a:rPr lang="ru-RU" sz="1600" b="1" i="1" dirty="0" smtClean="0"/>
              <a:t>Слива богата  витаминами. Так, например, витамины группы В необходимы детскому организму. </a:t>
            </a:r>
            <a:r>
              <a:rPr lang="ru-RU" sz="1600" b="1" i="1" dirty="0"/>
              <a:t>О</a:t>
            </a:r>
            <a:r>
              <a:rPr lang="ru-RU" sz="1600" b="1" i="1" dirty="0" smtClean="0"/>
              <a:t>ни помогут избавиться от беспокойства, тревожности у ребёнка. Витамин А благотворно влияет на зрение, что очень важно при длительном времяпровождении у компьютера. Аскорбиновая кислота повышает иммунитет, помогает справиться с вирусными инфекциями. </a:t>
            </a: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val="381197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572000"/>
            <a:ext cx="6863280" cy="137728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тыква</a:t>
            </a: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575" y="786701"/>
            <a:ext cx="4594225" cy="345579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2001" y="692696"/>
            <a:ext cx="2673657" cy="4176464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i="1" dirty="0"/>
              <a:t>П</a:t>
            </a:r>
            <a:r>
              <a:rPr lang="ru-RU" sz="2000" b="1" i="1" dirty="0" smtClean="0"/>
              <a:t>ри </a:t>
            </a:r>
            <a:r>
              <a:rPr lang="ru-RU" sz="2000" b="1" i="1" dirty="0"/>
              <a:t>потреблении в пищу сырой мякоти тыквы можно снять воспаление </a:t>
            </a:r>
            <a:r>
              <a:rPr lang="ru-RU" sz="2000" b="1" i="1" dirty="0" smtClean="0"/>
              <a:t>кишечника. Сок </a:t>
            </a:r>
            <a:r>
              <a:rPr lang="ru-RU" sz="2000" b="1" i="1" dirty="0"/>
              <a:t>тыквы благотворно влияет на </a:t>
            </a:r>
            <a:r>
              <a:rPr lang="ru-RU" sz="2000" b="1" i="1" dirty="0" smtClean="0"/>
              <a:t>желудок, а </a:t>
            </a:r>
            <a:r>
              <a:rPr lang="ru-RU" sz="2000" b="1" i="1" dirty="0"/>
              <a:t>также эффективен при простуде и боли в горле. Регулярное потребление тыквы укрепит ваш иммунитет и защитит вас от вредного воздействия вирусов и бактерий.</a:t>
            </a:r>
          </a:p>
          <a:p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8634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35575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ШИПОВНИК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575" y="983192"/>
            <a:ext cx="4594225" cy="30628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700809"/>
            <a:ext cx="3008313" cy="3960439"/>
          </a:xfrm>
        </p:spPr>
        <p:txBody>
          <a:bodyPr>
            <a:normAutofit/>
          </a:bodyPr>
          <a:lstStyle/>
          <a:p>
            <a:r>
              <a:rPr lang="ru-RU" sz="2000" b="1" i="1" dirty="0"/>
              <a:t>За счёт высокого содержания витамина С, ягоды шиповника </a:t>
            </a:r>
            <a:r>
              <a:rPr lang="ru-RU" sz="2000" b="1" i="1" dirty="0" smtClean="0"/>
              <a:t>борются с вирусами. С раннего детства </a:t>
            </a:r>
            <a:r>
              <a:rPr lang="ru-RU" sz="2000" b="1" i="1" dirty="0"/>
              <a:t>при простуде </a:t>
            </a:r>
            <a:r>
              <a:rPr lang="ru-RU" sz="2000" b="1" i="1" dirty="0" smtClean="0"/>
              <a:t> нам  дают «</a:t>
            </a:r>
            <a:r>
              <a:rPr lang="ru-RU" sz="2000" b="1" i="1" dirty="0" err="1" smtClean="0"/>
              <a:t>компотик</a:t>
            </a:r>
            <a:r>
              <a:rPr lang="ru-RU" sz="2000" b="1" i="1" dirty="0"/>
              <a:t>» из шиповника. Этот </a:t>
            </a:r>
            <a:r>
              <a:rPr lang="ru-RU" sz="2000" b="1" i="1" dirty="0" smtClean="0"/>
              <a:t>напиток  </a:t>
            </a:r>
            <a:r>
              <a:rPr lang="ru-RU" sz="2000" b="1" i="1" dirty="0"/>
              <a:t>лечит кашель, насморк, </a:t>
            </a:r>
            <a:r>
              <a:rPr lang="ru-RU" sz="2000" b="1" i="1" dirty="0" smtClean="0"/>
              <a:t>избавляет от жара. 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40271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72000"/>
            <a:ext cx="7151312" cy="130527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ЯБЛОКИ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575" y="768794"/>
            <a:ext cx="4594225" cy="349161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76673"/>
            <a:ext cx="3008313" cy="4752528"/>
          </a:xfrm>
        </p:spPr>
        <p:txBody>
          <a:bodyPr>
            <a:noAutofit/>
          </a:bodyPr>
          <a:lstStyle/>
          <a:p>
            <a:r>
              <a:rPr lang="ru-RU" sz="1800" b="1" i="1" dirty="0"/>
              <a:t>Э</a:t>
            </a:r>
            <a:r>
              <a:rPr lang="ru-RU" sz="1800" b="1" i="1" dirty="0" smtClean="0"/>
              <a:t>то </a:t>
            </a:r>
            <a:r>
              <a:rPr lang="ru-RU" sz="1800" b="1" i="1" dirty="0"/>
              <a:t>самое любимое и доступное лакомство </a:t>
            </a:r>
            <a:r>
              <a:rPr lang="ru-RU" sz="1800" b="1" i="1" dirty="0" smtClean="0"/>
              <a:t>. Яблоки в </a:t>
            </a:r>
            <a:r>
              <a:rPr lang="ru-RU" sz="1800" b="1" i="1" dirty="0"/>
              <a:t>нашей стране являются </a:t>
            </a:r>
            <a:r>
              <a:rPr lang="ru-RU" sz="1800" b="1" i="1" dirty="0" smtClean="0"/>
              <a:t>основным источником витамина С. Они </a:t>
            </a:r>
            <a:r>
              <a:rPr lang="ru-RU" sz="1800" b="1" i="1" dirty="0"/>
              <a:t>не имеют противопоказаний, всегда вкусные, полезные, сочные и невероятно любимые. Их можно есть сырыми, сушеными, </a:t>
            </a:r>
            <a:r>
              <a:rPr lang="ru-RU" sz="1800" b="1" i="1" dirty="0" smtClean="0"/>
              <a:t>запеченными,  </a:t>
            </a:r>
            <a:r>
              <a:rPr lang="ru-RU" sz="1800" b="1" i="1" dirty="0"/>
              <a:t>мочеными, сочетая с сухофруктами, творогом или морковью.</a:t>
            </a:r>
            <a:br>
              <a:rPr lang="ru-RU" sz="1800" b="1" i="1" dirty="0"/>
            </a:br>
            <a:r>
              <a:rPr lang="ru-RU" sz="1800" b="1" i="1" dirty="0"/>
              <a:t/>
            </a:r>
            <a:br>
              <a:rPr lang="ru-RU" sz="1800" b="1" i="1" dirty="0"/>
            </a:br>
            <a:endParaRPr lang="ru-RU" sz="1800" b="1" i="1" dirty="0"/>
          </a:p>
        </p:txBody>
      </p:sp>
    </p:spTree>
    <p:extLst>
      <p:ext uri="{BB962C8B-B14F-4D97-AF65-F5344CB8AC3E}">
        <p14:creationId xmlns:p14="http://schemas.microsoft.com/office/powerpoint/2010/main" val="415082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7266384" cy="9906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 !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88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068960"/>
            <a:ext cx="7554416" cy="2887216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/>
              <a:t> </a:t>
            </a:r>
            <a:r>
              <a:rPr lang="ru-RU" sz="3100" b="1" i="1" dirty="0" smtClean="0">
                <a:latin typeface="+mn-lt"/>
              </a:rPr>
              <a:t>Задачи:</a:t>
            </a:r>
            <a:r>
              <a:rPr lang="ru-RU" sz="2000" b="1" i="1" dirty="0" smtClean="0">
                <a:latin typeface="+mn-lt"/>
              </a:rPr>
              <a:t/>
            </a:r>
            <a:br>
              <a:rPr lang="ru-RU" sz="2000" b="1" i="1" dirty="0" smtClean="0">
                <a:latin typeface="+mn-lt"/>
              </a:rPr>
            </a:br>
            <a:r>
              <a:rPr lang="ru-RU" sz="2000" b="1" i="1" dirty="0" smtClean="0">
                <a:latin typeface="+mn-lt"/>
              </a:rPr>
              <a:t/>
            </a:r>
            <a:br>
              <a:rPr lang="ru-RU" sz="2000" b="1" i="1" dirty="0" smtClean="0">
                <a:latin typeface="+mn-lt"/>
              </a:rPr>
            </a:br>
            <a:r>
              <a:rPr lang="ru-RU" sz="2000" i="1" dirty="0" smtClean="0">
                <a:latin typeface="+mn-lt"/>
              </a:rPr>
              <a:t> </a:t>
            </a:r>
            <a:r>
              <a:rPr lang="ru-RU" sz="2200" i="1" dirty="0" smtClean="0">
                <a:latin typeface="+mn-lt"/>
              </a:rPr>
              <a:t>1. Развитие  творческих способностей, умения самостоятельно работать с различными источниками информации.</a:t>
            </a:r>
            <a:br>
              <a:rPr lang="ru-RU" sz="2200" i="1" dirty="0" smtClean="0">
                <a:latin typeface="+mn-lt"/>
              </a:rPr>
            </a:br>
            <a:r>
              <a:rPr lang="ru-RU" sz="2200" i="1" dirty="0" smtClean="0">
                <a:latin typeface="+mn-lt"/>
              </a:rPr>
              <a:t> 2.Формирование навыков исследовательской деятельности и умение применять  свои знания при создании творческого продукта – азбуки.</a:t>
            </a:r>
            <a:br>
              <a:rPr lang="ru-RU" sz="2200" i="1" dirty="0" smtClean="0">
                <a:latin typeface="+mn-lt"/>
              </a:rPr>
            </a:br>
            <a:r>
              <a:rPr lang="ru-RU" sz="2200" i="1" dirty="0" smtClean="0">
                <a:latin typeface="+mn-lt"/>
              </a:rPr>
              <a:t>3. Пополнять активный словарный запас учащихся.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04664"/>
            <a:ext cx="7543800" cy="2599184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dirty="0" smtClean="0"/>
              <a:t>  Цель проекта:</a:t>
            </a:r>
          </a:p>
          <a:p>
            <a:r>
              <a:rPr lang="ru-RU" sz="2000" i="1" dirty="0" smtClean="0"/>
              <a:t>Вовлечь каждого ученика класса в творческий проект при создании «Ягодной Азбуки».</a:t>
            </a:r>
          </a:p>
          <a:p>
            <a:r>
              <a:rPr lang="ru-RU" sz="2000" i="1" dirty="0" smtClean="0"/>
              <a:t>Воспитывать у детей интерес к творческому взаимодействию при совместной работе.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29959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АРБУЗ</a:t>
            </a:r>
            <a:endParaRPr lang="ru-RU" sz="5400" dirty="0">
              <a:solidFill>
                <a:srgbClr val="00B05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575" y="624393"/>
            <a:ext cx="4594225" cy="37804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2001" y="836712"/>
            <a:ext cx="2673657" cy="4104456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   </a:t>
            </a:r>
            <a:r>
              <a:rPr lang="ru-RU" sz="2400" b="1" i="1" dirty="0" smtClean="0"/>
              <a:t>Сладкая и вкусная ягода, которая приносит большую пользу здоровью. </a:t>
            </a:r>
          </a:p>
          <a:p>
            <a:r>
              <a:rPr lang="ru-RU" sz="2400" b="1" i="1" dirty="0" smtClean="0"/>
              <a:t>   В арбузе много ценных витаминов.    Этот плод на 90% состоит из воды, поэтому отлично утоляет жажду.</a:t>
            </a:r>
            <a:endParaRPr lang="ru-RU" sz="2400" b="1" i="1" dirty="0"/>
          </a:p>
          <a:p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74160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79304" cy="525658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C000"/>
                </a:solidFill>
              </a:rPr>
              <a:t>БАНАН</a:t>
            </a:r>
            <a:endParaRPr lang="ru-RU" sz="4400" dirty="0">
              <a:solidFill>
                <a:srgbClr val="FFC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053" y="548680"/>
            <a:ext cx="4461269" cy="41764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620688"/>
            <a:ext cx="3008313" cy="4248472"/>
          </a:xfrm>
        </p:spPr>
        <p:txBody>
          <a:bodyPr>
            <a:noAutofit/>
          </a:bodyPr>
          <a:lstStyle/>
          <a:p>
            <a:r>
              <a:rPr lang="ru-RU" sz="1800" b="1" i="1" dirty="0"/>
              <a:t>С</a:t>
            </a:r>
            <a:r>
              <a:rPr lang="ru-RU" sz="1800" b="1" i="1" dirty="0" smtClean="0"/>
              <a:t>пособствует </a:t>
            </a:r>
            <a:r>
              <a:rPr lang="ru-RU" sz="1800" b="1" i="1" dirty="0"/>
              <a:t>повышению настроения, и дело здесь не только в его солнечном цвете! Полезные углеводы, которые содержит банан, помогают успокоиться при стрессе! Большая польза для детей в том, что они становятся более внимательными, это важно во время школьного обучения</a:t>
            </a:r>
            <a:r>
              <a:rPr lang="ru-RU" sz="1800" b="1" i="1" dirty="0" smtClean="0"/>
              <a:t>.</a:t>
            </a:r>
            <a:endParaRPr lang="ru-RU" sz="1800" b="1" i="1" dirty="0"/>
          </a:p>
          <a:p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64666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3008313" cy="100811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ВИШНЯ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575" y="983192"/>
            <a:ext cx="4594225" cy="30628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908720"/>
            <a:ext cx="3008313" cy="5256584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Считают</a:t>
            </a:r>
            <a:r>
              <a:rPr lang="ru-RU" sz="2000" b="1" i="1" dirty="0"/>
              <a:t>, что вещества, содержащиеся в вишне, улучшают деятельность головного мозга. Плоды вишни используют при кашле и бронхите, как жаропонижающее </a:t>
            </a:r>
            <a:r>
              <a:rPr lang="ru-RU" sz="2000" b="1" i="1" dirty="0" smtClean="0"/>
              <a:t>средство.</a:t>
            </a:r>
            <a:endParaRPr lang="ru-RU" sz="2000" b="1" i="1" dirty="0"/>
          </a:p>
          <a:p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97317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3008313" cy="100811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ГОРОХ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575" y="720555"/>
            <a:ext cx="4594225" cy="358808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1412776"/>
            <a:ext cx="2818656" cy="4425355"/>
          </a:xfrm>
        </p:spPr>
        <p:txBody>
          <a:bodyPr>
            <a:normAutofit/>
          </a:bodyPr>
          <a:lstStyle/>
          <a:p>
            <a:r>
              <a:rPr lang="ru-RU" sz="1800" b="1" i="1" dirty="0"/>
              <a:t>Он сочный и сладкий, его приятный нежный вкус нравится и детям, и взрослым.</a:t>
            </a:r>
            <a:br>
              <a:rPr lang="ru-RU" sz="1800" b="1" i="1" dirty="0"/>
            </a:br>
            <a:r>
              <a:rPr lang="ru-RU" sz="1800" b="1" i="1" dirty="0" smtClean="0"/>
              <a:t>Белка </a:t>
            </a:r>
            <a:r>
              <a:rPr lang="ru-RU" sz="1800" b="1" i="1" dirty="0"/>
              <a:t>в горохе почти столько же, сколько в </a:t>
            </a:r>
            <a:r>
              <a:rPr lang="ru-RU" sz="1800" b="1" i="1" dirty="0" smtClean="0"/>
              <a:t>говядине. </a:t>
            </a:r>
            <a:r>
              <a:rPr lang="ru-RU" sz="1800" b="1" i="1" dirty="0"/>
              <a:t>Белки необходимы для образования тканей в организме ребенка, для прибавления массы тела.</a:t>
            </a:r>
            <a:br>
              <a:rPr lang="ru-RU" sz="1800" b="1" i="1" dirty="0"/>
            </a:br>
            <a:r>
              <a:rPr lang="ru-RU" sz="1800" b="1" i="1" dirty="0" smtClean="0"/>
              <a:t> </a:t>
            </a:r>
            <a:endParaRPr lang="ru-RU" sz="1800" b="1" i="1" dirty="0"/>
          </a:p>
          <a:p>
            <a:endParaRPr lang="ru-RU" sz="1800" b="1" i="1" dirty="0"/>
          </a:p>
        </p:txBody>
      </p:sp>
    </p:spTree>
    <p:extLst>
      <p:ext uri="{BB962C8B-B14F-4D97-AF65-F5344CB8AC3E}">
        <p14:creationId xmlns:p14="http://schemas.microsoft.com/office/powerpoint/2010/main" val="280456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149080"/>
            <a:ext cx="7223320" cy="18002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C000"/>
                </a:solidFill>
              </a:rPr>
              <a:t>ДЫНЯ</a:t>
            </a:r>
            <a:endParaRPr lang="ru-RU" sz="4400" dirty="0">
              <a:solidFill>
                <a:srgbClr val="FFC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287" y="457200"/>
            <a:ext cx="4114800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620688"/>
            <a:ext cx="3008313" cy="5112568"/>
          </a:xfrm>
        </p:spPr>
        <p:txBody>
          <a:bodyPr>
            <a:normAutofit fontScale="92500" lnSpcReduction="10000"/>
          </a:bodyPr>
          <a:lstStyle/>
          <a:p>
            <a:r>
              <a:rPr lang="ru-RU" sz="2200" b="1" i="1" dirty="0" smtClean="0"/>
              <a:t>Витамины, содержащиеся в дыне, укрепляют наш иммунитет ( защитные силы организма),  поднимают </a:t>
            </a:r>
            <a:r>
              <a:rPr lang="ru-RU" sz="2200" b="1" i="1" dirty="0"/>
              <a:t>настроение, избавляют от бессонницы, усталости и раздражительности. </a:t>
            </a:r>
            <a:r>
              <a:rPr lang="ru-RU" sz="2200" b="1" i="1" dirty="0" smtClean="0"/>
              <a:t> </a:t>
            </a:r>
            <a:r>
              <a:rPr lang="ru-RU" sz="2200" b="1" i="1" dirty="0"/>
              <a:t>Поэтому родители смело могут угощать этим сладким фруктом капризуль, любителей поплакать без особой причины, беспокойных </a:t>
            </a:r>
            <a:r>
              <a:rPr lang="ru-RU" sz="2200" b="1" i="1" dirty="0" smtClean="0"/>
              <a:t>малышей</a:t>
            </a:r>
            <a:r>
              <a:rPr lang="en-US" sz="2200" b="1" i="1" dirty="0" smtClean="0"/>
              <a:t>.</a:t>
            </a:r>
            <a:r>
              <a:rPr lang="ru-RU" sz="2200" b="1" i="1" dirty="0"/>
              <a:t/>
            </a:r>
            <a:br>
              <a:rPr lang="ru-RU" sz="2200" b="1" i="1" dirty="0"/>
            </a:br>
            <a:r>
              <a:rPr lang="ru-RU" sz="2200" b="1" i="1" dirty="0"/>
              <a:t/>
            </a:r>
            <a:br>
              <a:rPr lang="ru-RU" sz="2200" b="1" i="1" dirty="0"/>
            </a:br>
            <a:endParaRPr lang="ru-RU" sz="2200" b="1" i="1" dirty="0"/>
          </a:p>
          <a:p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12399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572000"/>
            <a:ext cx="7007296" cy="137728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ЕЖЕВИКА</a:t>
            </a:r>
            <a:endParaRPr lang="ru-RU" sz="4400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764704"/>
            <a:ext cx="4176463" cy="36004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620689"/>
            <a:ext cx="3008313" cy="4320480"/>
          </a:xfrm>
        </p:spPr>
        <p:txBody>
          <a:bodyPr>
            <a:noAutofit/>
          </a:bodyPr>
          <a:lstStyle/>
          <a:p>
            <a:r>
              <a:rPr lang="ru-RU" sz="1800" b="1" i="1" dirty="0" smtClean="0"/>
              <a:t> </a:t>
            </a:r>
            <a:r>
              <a:rPr lang="ru-RU" sz="1800" b="1" i="1" dirty="0"/>
              <a:t>Ягоды ежевики не просто </a:t>
            </a:r>
            <a:r>
              <a:rPr lang="ru-RU" sz="1800" b="1" i="1" dirty="0" smtClean="0"/>
              <a:t>вкусные, но и полезные. Ежевика </a:t>
            </a:r>
            <a:r>
              <a:rPr lang="ru-RU" sz="1800" b="1" i="1" dirty="0"/>
              <a:t>влияет на улучшение мозговой деятельности, улучшает память </a:t>
            </a:r>
            <a:r>
              <a:rPr lang="ru-RU" sz="1800" b="1" i="1" dirty="0" smtClean="0"/>
              <a:t>.Если </a:t>
            </a:r>
            <a:r>
              <a:rPr lang="ru-RU" sz="1800" b="1" i="1" dirty="0"/>
              <a:t>ребенок слишком напрягает мозг в школе и при выполнении домашних заданий</a:t>
            </a:r>
            <a:r>
              <a:rPr lang="ru-RU" sz="1800" b="1" i="1" dirty="0" smtClean="0"/>
              <a:t>, нужно кушать ежевику, он не будет чувствовать усталости.</a:t>
            </a:r>
            <a:endParaRPr lang="ru-RU" sz="1800" b="1" i="1" dirty="0"/>
          </a:p>
          <a:p>
            <a:endParaRPr lang="ru-RU" sz="1800" b="1" i="1" dirty="0"/>
          </a:p>
        </p:txBody>
      </p:sp>
    </p:spTree>
    <p:extLst>
      <p:ext uri="{BB962C8B-B14F-4D97-AF65-F5344CB8AC3E}">
        <p14:creationId xmlns:p14="http://schemas.microsoft.com/office/powerpoint/2010/main" val="20009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72000"/>
            <a:ext cx="7079304" cy="137728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ЗЕМЛЯНИКА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764704"/>
            <a:ext cx="3960440" cy="36004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548680"/>
            <a:ext cx="3008313" cy="4464496"/>
          </a:xfrm>
        </p:spPr>
        <p:txBody>
          <a:bodyPr>
            <a:noAutofit/>
          </a:bodyPr>
          <a:lstStyle/>
          <a:p>
            <a:r>
              <a:rPr lang="ru-RU" sz="2000" b="1" i="1" dirty="0" smtClean="0"/>
              <a:t>Лесная земляника содержит полезные сахара: </a:t>
            </a:r>
            <a:r>
              <a:rPr lang="ru-RU" sz="2000" b="1" i="1" dirty="0"/>
              <a:t>глюкозу и фруктозу. Кислинку ей придают  </a:t>
            </a:r>
            <a:r>
              <a:rPr lang="ru-RU" sz="2000" b="1" i="1" dirty="0" smtClean="0"/>
              <a:t>кислоты </a:t>
            </a:r>
            <a:r>
              <a:rPr lang="ru-RU" sz="2000" b="1" i="1" dirty="0"/>
              <a:t>- лимонная, </a:t>
            </a:r>
            <a:r>
              <a:rPr lang="ru-RU" sz="2000" b="1" i="1" dirty="0" smtClean="0"/>
              <a:t>яблочная. </a:t>
            </a:r>
            <a:r>
              <a:rPr lang="ru-RU" sz="2000" b="1" i="1" dirty="0"/>
              <a:t>В землянике железа вдвое больше, чем в сливе и в 40 раз больше, чем в винограде! А по содержанию кальция земляника занимает первое место среди фруктов и ягод.</a:t>
            </a:r>
          </a:p>
          <a:p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66014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469</TotalTime>
  <Words>636</Words>
  <Application>Microsoft Office PowerPoint</Application>
  <PresentationFormat>Экран (4:3)</PresentationFormat>
  <Paragraphs>48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Impact</vt:lpstr>
      <vt:lpstr>Times New Roman</vt:lpstr>
      <vt:lpstr>NewsPrint</vt:lpstr>
      <vt:lpstr>ЯГОДНАЯ  АЗБУКА</vt:lpstr>
      <vt:lpstr> Задачи:   1. Развитие  творческих способностей, умения самостоятельно работать с различными источниками информации.  2.Формирование навыков исследовательской деятельности и умение применять  свои знания при создании творческого продукта – азбуки. 3. Пополнять активный словарный запас учащихся. </vt:lpstr>
      <vt:lpstr>АРБУЗ</vt:lpstr>
      <vt:lpstr>БАНАН</vt:lpstr>
      <vt:lpstr>ВИШНЯ</vt:lpstr>
      <vt:lpstr>ГОРОХ</vt:lpstr>
      <vt:lpstr>ДЫНЯ</vt:lpstr>
      <vt:lpstr>ЕЖЕВИКА</vt:lpstr>
      <vt:lpstr>ЗЕМЛЯНИКА</vt:lpstr>
      <vt:lpstr>КАЛИНА</vt:lpstr>
      <vt:lpstr>ЛИМОН</vt:lpstr>
      <vt:lpstr>МАЛИНА</vt:lpstr>
      <vt:lpstr>РЯБИНА</vt:lpstr>
      <vt:lpstr>СЛИВА</vt:lpstr>
      <vt:lpstr>тыква</vt:lpstr>
      <vt:lpstr>ШИПОВНИК</vt:lpstr>
      <vt:lpstr>ЯБЛОКИ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Лекарственная АЗБУКА</dc:title>
  <dc:creator>Светлана</dc:creator>
  <cp:lastModifiedBy>Питерская Светлана Владимировна</cp:lastModifiedBy>
  <cp:revision>59</cp:revision>
  <dcterms:created xsi:type="dcterms:W3CDTF">2021-11-04T16:09:48Z</dcterms:created>
  <dcterms:modified xsi:type="dcterms:W3CDTF">2023-11-13T09:37:36Z</dcterms:modified>
</cp:coreProperties>
</file>