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95" r:id="rId5"/>
    <p:sldId id="297" r:id="rId6"/>
    <p:sldId id="258" r:id="rId7"/>
    <p:sldId id="291" r:id="rId8"/>
    <p:sldId id="299" r:id="rId9"/>
    <p:sldId id="300" r:id="rId10"/>
    <p:sldId id="301" r:id="rId11"/>
    <p:sldId id="302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4AD64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7" d="100"/>
          <a:sy n="67" d="100"/>
        </p:scale>
        <p:origin x="-1254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/>
            </a:pPr>
            <a:r>
              <a:rPr lang="ru-RU" baseline="0" dirty="0" smtClean="0"/>
              <a:t>Знаете ли вы историю праздника Проводы коня?         </a:t>
            </a:r>
            <a:endParaRPr lang="ru-RU" dirty="0"/>
          </a:p>
        </c:rich>
      </c:tx>
      <c:layout>
        <c:manualLayout>
          <c:xMode val="edge"/>
          <c:yMode val="edge"/>
          <c:x val="3.2385389326334252E-2"/>
          <c:y val="1.3333296004770579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2"/>
          <c:dLbls>
            <c:showPercent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13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9090363090939996"/>
          <c:y val="0.91518756812235968"/>
          <c:w val="0.33690330234899701"/>
          <c:h val="8.3630892925524586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/>
            </a:pPr>
            <a:r>
              <a:rPr lang="ru-RU" baseline="0" dirty="0" smtClean="0"/>
              <a:t>Нравится ли вам праздник Проводы коня?       </a:t>
            </a:r>
            <a:endParaRPr lang="ru-RU" dirty="0"/>
          </a:p>
        </c:rich>
      </c:tx>
      <c:layout>
        <c:manualLayout>
          <c:xMode val="edge"/>
          <c:yMode val="edge"/>
          <c:x val="3.2385389326334196E-2"/>
          <c:y val="1.3333296004770578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9"/>
          <c:dLbls>
            <c:showPercent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</c:v>
                </c:pt>
                <c:pt idx="1">
                  <c:v>4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9090363090939921"/>
          <c:y val="0.91518756812235935"/>
          <c:w val="0.34314225239249552"/>
          <c:h val="8.3630892925524475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AE743-7B67-43D8-98EE-CF0E6064CCF5}" type="datetimeFigureOut">
              <a:rPr lang="ru-RU" smtClean="0"/>
              <a:pPr/>
              <a:t>28.02.2023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620688"/>
            <a:ext cx="820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Исследовательская работа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84784"/>
            <a:ext cx="835824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Праздник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Проводы коня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4071942"/>
            <a:ext cx="41027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Работу выполнил:</a:t>
            </a:r>
          </a:p>
          <a:p>
            <a:pPr algn="ctr"/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ученик 4 класса</a:t>
            </a:r>
          </a:p>
          <a:p>
            <a:pPr algn="ctr"/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3200" b="1" i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Заболотин</a:t>
            </a:r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Антон </a:t>
            </a:r>
            <a:endParaRPr lang="ru-RU" sz="3200" b="1" i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260648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МБОУ </a:t>
            </a:r>
            <a:r>
              <a:rPr lang="ru-RU" sz="2800" b="1" dirty="0" err="1" smtClean="0"/>
              <a:t>Мурзицкая</a:t>
            </a:r>
            <a:r>
              <a:rPr lang="ru-RU" sz="2800" b="1" dirty="0" smtClean="0"/>
              <a:t> средняя школа</a:t>
            </a:r>
            <a:endParaRPr lang="ru-RU" sz="2000" b="1" dirty="0"/>
          </a:p>
        </p:txBody>
      </p:sp>
      <p:sp>
        <p:nvSpPr>
          <p:cNvPr id="12290" name="AutoShape 2" descr="https://psv4.userapi.com/c237331/u624603638/docs/d24/2ac95756750b/3.jpg?extra=_2MRoSOq9B4gGXuykYS4EEHioZm8GpP0jLqAHzvITXD0DD3stWdLSaTKpWMNKmvFCqw7mBE-U1BfZw9nMU3v0YzAarCe0WJjcbp3y3KMNL3-PKEN1B67gRzDSUF-G_ezdGDkPQ-CegEsUNPfuNhostT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https://psv4.userapi.com/c237331/u624603638/docs/d24/2ac95756750b/3.jpg?extra=_2MRoSOq9B4gGXuykYS4EEHioZm8GpP0jLqAHzvITXD0DD3stWdLSaTKpWMNKmvFCqw7mBE-U1BfZw9nMU3v0YzAarCe0WJjcbp3y3KMNL3-PKEN1B67gRzDSUF-G_ezdGDkPQ-CegEsUNPfuNhostT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3927"/>
            <a:ext cx="4857752" cy="364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Результаты анкетирования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3786214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714876" y="1643050"/>
          <a:ext cx="3786214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00562" y="1071546"/>
            <a:ext cx="464343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b="1" dirty="0" smtClean="0">
                <a:solidFill>
                  <a:schemeClr val="tx2"/>
                </a:solidFill>
              </a:rPr>
              <a:t>Результаты исследования подтвердили   гипотезу. Праздник Проводы коня - это не просто современный праздник день села, а старинный русский обрядовый праздник, который зародился в 16 веке . 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4200535" cy="56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0"/>
            <a:ext cx="75724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</a:rPr>
              <a:t>Результаты работы</a:t>
            </a:r>
            <a:endParaRPr lang="ru-RU" sz="4800" b="1" dirty="0">
              <a:solidFill>
                <a:schemeClr val="accent2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714356"/>
            <a:ext cx="842968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Самый важный результат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моей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работы - то, что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узнал много интересного о старинном  празднике.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  Материал, собранный в ходе своего исследования,  я оформил в альбом и передал его в школьный музей.  Со своей работой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Arial" pitchFamily="34" charset="0"/>
              </a:rPr>
              <a:t>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выступал перед учениками школы.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cs typeface="Arial" pitchFamily="34" charset="0"/>
              </a:rPr>
              <a:t> </a:t>
            </a:r>
          </a:p>
        </p:txBody>
      </p:sp>
      <p:pic>
        <p:nvPicPr>
          <p:cNvPr id="3075" name="Picture 3" descr="https://sun9-5.userapi.com/impg/rVtbDErrLIBihLHNkSdxZYH-GXnbjMjMP335uQ/5GdRGDncQcQ.jpg?size=1280x960&amp;quality=96&amp;sign=c816e29f1f2db5ff7c802ea7f4417fbb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5" y="2411009"/>
            <a:ext cx="5786478" cy="4339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u="sng" cap="none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работы:</a:t>
            </a:r>
            <a:r>
              <a:rPr lang="ru-RU" sz="3600" dirty="0" smtClean="0"/>
              <a:t> </a:t>
            </a:r>
          </a:p>
          <a:p>
            <a:pPr algn="just"/>
            <a:r>
              <a:rPr lang="ru-RU" sz="3600" b="1" i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85852" y="1285860"/>
            <a:ext cx="642942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u="sng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 </a:t>
            </a:r>
            <a:endParaRPr lang="ru-RU" sz="3600" dirty="0" smtClean="0"/>
          </a:p>
          <a:p>
            <a:endParaRPr lang="ru-RU" sz="3200" b="1" i="1" u="sng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Meiryo UI" pitchFamily="34" charset="-128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571481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 </a:t>
            </a:r>
            <a:r>
              <a:rPr lang="ru-RU" sz="2800" b="1" dirty="0" smtClean="0">
                <a:solidFill>
                  <a:schemeClr val="tx2"/>
                </a:solidFill>
              </a:rPr>
              <a:t>Изучить историю происхождения праздника.</a:t>
            </a:r>
            <a:endParaRPr lang="ru-RU" sz="2800" dirty="0" smtClean="0">
              <a:solidFill>
                <a:schemeClr val="tx2"/>
              </a:solidFill>
            </a:endParaRPr>
          </a:p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428596" y="2000240"/>
            <a:ext cx="4714908" cy="4078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800" b="1" dirty="0" smtClean="0">
                <a:solidFill>
                  <a:schemeClr val="tx2"/>
                </a:solidFill>
              </a:rPr>
              <a:t>1. Изучить литературу и другие источники информации.</a:t>
            </a:r>
          </a:p>
          <a:p>
            <a:pPr lvl="0"/>
            <a:r>
              <a:rPr lang="ru-RU" sz="2800" b="1" dirty="0" smtClean="0">
                <a:solidFill>
                  <a:schemeClr val="tx2"/>
                </a:solidFill>
              </a:rPr>
              <a:t>2. Опросить старейших жителей нашего села.</a:t>
            </a:r>
          </a:p>
          <a:p>
            <a:pPr lvl="0"/>
            <a:r>
              <a:rPr lang="ru-RU" sz="2800" b="1" dirty="0" smtClean="0">
                <a:solidFill>
                  <a:schemeClr val="tx2"/>
                </a:solidFill>
              </a:rPr>
              <a:t>3. Провести анкетирование.</a:t>
            </a:r>
          </a:p>
          <a:p>
            <a:r>
              <a:rPr lang="ru-RU" sz="2800" b="1" dirty="0" smtClean="0">
                <a:solidFill>
                  <a:schemeClr val="tx2"/>
                </a:solidFill>
              </a:rPr>
              <a:t>4. Проанализировать собранный  материал и сделать выводы по рабо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те.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 descr="https://sun9-15.userapi.com/impg/MbKro04A94-4FrpjM667zF3nWHaqTPWWnq_YJg/MPkYiV2V1ZI.jpg?size=810x1080&amp;quality=96&amp;sign=4bed677f2eceabb26e4ad4677770db9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857364"/>
            <a:ext cx="3589742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786874" cy="3100433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chemeClr val="accent2"/>
                </a:solidFill>
              </a:rPr>
              <a:t>Гипотеза: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Проводы коня – это старинный русский праздник.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2786058"/>
            <a:ext cx="5572132" cy="292418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Объект исследования:</a:t>
            </a:r>
            <a:endParaRPr lang="ru-RU" dirty="0" smtClean="0">
              <a:solidFill>
                <a:schemeClr val="accent2"/>
              </a:solidFill>
            </a:endParaRPr>
          </a:p>
          <a:p>
            <a:r>
              <a:rPr lang="ru-RU" b="1" dirty="0" smtClean="0">
                <a:solidFill>
                  <a:schemeClr val="tx2"/>
                </a:solidFill>
              </a:rPr>
              <a:t>Праздник Проводы коня.</a:t>
            </a:r>
          </a:p>
          <a:p>
            <a:r>
              <a:rPr lang="ru-RU" dirty="0" smtClean="0"/>
              <a:t>     </a:t>
            </a:r>
          </a:p>
          <a:p>
            <a:r>
              <a:rPr lang="ru-RU" dirty="0" smtClean="0"/>
              <a:t>      </a:t>
            </a:r>
            <a:r>
              <a:rPr lang="ru-RU" b="1" dirty="0" smtClean="0">
                <a:solidFill>
                  <a:schemeClr val="accent2"/>
                </a:solidFill>
              </a:rPr>
              <a:t>Предмет исследования: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Происхождение праздника. </a:t>
            </a:r>
          </a:p>
          <a:p>
            <a:endParaRPr lang="ru-RU" dirty="0"/>
          </a:p>
        </p:txBody>
      </p:sp>
      <p:pic>
        <p:nvPicPr>
          <p:cNvPr id="10242" name="Picture 2" descr="https://psv4.userapi.com/c237331/u624603638/docs/d50/6409396952c0/zv3-73.jpg?extra=rEXZwAiGFCq-p9a1luhf47CxUAKfmX4yrONPa1XkJHYJzMp1Ssb_ol_VGq56-LWIWvl99TaxECnLgXeGt7HXJnhX8mFfixvLHi4Nz8cnOByzXVi970ss_AkZQYgp7YPSqQ4yotdyryUrbchBZpVTaAy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39007"/>
            <a:ext cx="3643338" cy="520476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42852"/>
            <a:ext cx="3693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Опрос жителей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714356"/>
            <a:ext cx="8286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Свою работу я  начал с опроса  жителей села. Вот что я узнал. По приданию, на месте нынешнего села </a:t>
            </a:r>
            <a:r>
              <a:rPr lang="ru-RU" sz="2800" b="1" dirty="0" err="1" smtClean="0">
                <a:solidFill>
                  <a:schemeClr val="tx2"/>
                </a:solidFill>
              </a:rPr>
              <a:t>Мурзицы</a:t>
            </a:r>
            <a:r>
              <a:rPr lang="ru-RU" sz="2800" b="1" dirty="0" smtClean="0">
                <a:solidFill>
                  <a:schemeClr val="tx2"/>
                </a:solidFill>
              </a:rPr>
              <a:t> жили татары.  Проводы коня - пришло к нам из татарского прошлого</a:t>
            </a:r>
            <a:r>
              <a:rPr lang="ru-RU" sz="2800" dirty="0" smtClean="0"/>
              <a:t>. 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92402"/>
            <a:ext cx="5667388" cy="4265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«Этот удивительный обычай не прерывался никогда», – рассказала Галина Павловна Старкова.  А  ей  поведала об этом  её прабабушка.  В далекие времена наряжали не одного коня, а двух (в разных концах села).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</p:txBody>
      </p:sp>
      <p:pic>
        <p:nvPicPr>
          <p:cNvPr id="28673" name="Picture 1" descr="C:\Users\gjkmpjdfntkm\Desktop\dlya_prez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7786742" cy="497046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714876" y="142852"/>
            <a:ext cx="41434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Аблицына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В.А. вспоминала, как конь выбегал с улицы Луговой и начинал резвиться, бегать за народом, пугать детей. Маленькие дети очень боялись. Если ребёнок начинал плакать, его  знакомили с конём, подводили  очень близко к коню, и он разрешал себя погладить  или  потрогать свою гриву. Большинство деток после этого забывали  свой страх и гурьбой начинали бегать за Соколиком, дёргать его за хвост и просто смеяться над ним. Конь обходил практически всё село. Иногда заходил в дома, в которых, конечно же, были накрыты столы.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00" y="3357562"/>
            <a:ext cx="4126461" cy="333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071934" cy="290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14282" y="214290"/>
            <a:ext cx="864399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Моя бабушка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Заболотина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В.Ф. объяснила значение праздника так: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конь всю весну работал, он устал.  Пришло время коня отпустить,  чтобы он накопил силы к сенокосу.  Поэтому этот праздник в </a:t>
            </a:r>
            <a:r>
              <a:rPr lang="ru-RU" sz="2400" b="1" dirty="0" err="1" smtClean="0">
                <a:solidFill>
                  <a:schemeClr val="tx2"/>
                </a:solidFill>
              </a:rPr>
              <a:t>Мурзицах</a:t>
            </a:r>
            <a:r>
              <a:rPr lang="ru-RU" sz="2400" b="1" dirty="0" smtClean="0">
                <a:solidFill>
                  <a:schemeClr val="tx2"/>
                </a:solidFill>
              </a:rPr>
              <a:t> называют ещё «Проводы весны». После него, считалось, что начинается лето, и можно уже купаться в Суре. А ещё в этом  празднике  существует, что- то загадочное  из года в год в этот день, обязательно,  идёт ливневый дождь.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3542" y="2975416"/>
            <a:ext cx="3174737" cy="3691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Галина Александровна\Desktop\7sQSjel4g4UoOu6Oob_LgHIyL2HTIzZipx1vhWtOs_rR8QSLtsWS80YhDbvhd56vCk5Rwcz0prX7yd3rckfnfpw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000372"/>
            <a:ext cx="4810157" cy="36076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714876" y="0"/>
            <a:ext cx="4429124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Директор ДК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Марушина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 Н.Н. рассказала,  как снаряжали коня наши предки. Способ изготовления и материал, из которого изготавливают  коня,  не менялся веками. Из кузова делали  голову, а тело коня  из домотканого холста, который сшивался в широкий полог. Его набрасывали на «слеги». Хвост и гриву делали из  мочала. Всё это сооружение должны держать два человека.  Для этого выбирают выносливых молодых парней. В настоящее время «костюм» коня хранится в Доме культуры.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</p:txBody>
      </p:sp>
      <p:pic>
        <p:nvPicPr>
          <p:cNvPr id="6146" name="Picture 2" descr="https://sun9-69.userapi.com/impg/6w6yx1SmxwTYIZH2JDNcP-6UsMgqBFLVHQuf3A/tqRS7lWTQ5U.jpg?size=810x1080&amp;quality=96&amp;sign=2dc237d46ef54bece7bbeda36edeb8d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428604"/>
            <a:ext cx="4554173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+mn-lt"/>
              </a:rPr>
              <a:t>Изучение литературы</a:t>
            </a:r>
            <a:endParaRPr lang="ru-RU" sz="36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1000108"/>
            <a:ext cx="828677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   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библиотеке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не нашёл книг, в которых бы было упомянуто о празднике Проводы коня. В интернете тоже очень мало информации. Материал, который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мне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удалось найти в интернете,  лишь подтвердил то,  что </a:t>
            </a:r>
            <a:r>
              <a:rPr lang="ru-RU" sz="2000" b="1" dirty="0" smtClean="0">
                <a:solidFill>
                  <a:schemeClr val="tx2"/>
                </a:solidFill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узнал от жителей села.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  По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словам всех опрошенных, праздник Проводы коня не проводится больше нигде. Но я нашёл информацию, что в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Лукояновском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Ардатовском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ea typeface="Times New Roman" pitchFamily="18" charset="0"/>
                <a:cs typeface="Times New Roman" pitchFamily="18" charset="0"/>
              </a:rPr>
              <a:t> районах проводятся похожие праздники.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cs typeface="Arial" pitchFamily="34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643314"/>
            <a:ext cx="4300583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3314"/>
            <a:ext cx="4290784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</TotalTime>
  <Words>593</Words>
  <Application>Microsoft Office PowerPoint</Application>
  <PresentationFormat>Экран (4:3)</PresentationFormat>
  <Paragraphs>39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Гипотеза:  Проводы коня – это старинный русский праздник.  </vt:lpstr>
      <vt:lpstr>Слайд 4</vt:lpstr>
      <vt:lpstr>Слайд 5</vt:lpstr>
      <vt:lpstr>Слайд 6</vt:lpstr>
      <vt:lpstr>Слайд 7</vt:lpstr>
      <vt:lpstr>Слайд 8</vt:lpstr>
      <vt:lpstr>Изучение литературы</vt:lpstr>
      <vt:lpstr>Результаты анкетирования</vt:lpstr>
      <vt:lpstr>Выводы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KompMaster</dc:creator>
  <cp:lastModifiedBy>Галина Александровна</cp:lastModifiedBy>
  <cp:revision>206</cp:revision>
  <dcterms:created xsi:type="dcterms:W3CDTF">2016-02-09T07:42:54Z</dcterms:created>
  <dcterms:modified xsi:type="dcterms:W3CDTF">2023-02-28T05:39:44Z</dcterms:modified>
</cp:coreProperties>
</file>