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63" r:id="rId2"/>
    <p:sldId id="264" r:id="rId3"/>
    <p:sldId id="265" r:id="rId4"/>
    <p:sldId id="266" r:id="rId5"/>
    <p:sldId id="256" r:id="rId6"/>
    <p:sldId id="257" r:id="rId7"/>
    <p:sldId id="259" r:id="rId8"/>
    <p:sldId id="258" r:id="rId9"/>
    <p:sldId id="261" r:id="rId10"/>
    <p:sldId id="260" r:id="rId11"/>
    <p:sldId id="262" r:id="rId12"/>
    <p:sldId id="267" r:id="rId13"/>
    <p:sldId id="268" r:id="rId14"/>
    <p:sldId id="275" r:id="rId15"/>
    <p:sldId id="269" r:id="rId16"/>
    <p:sldId id="276" r:id="rId17"/>
    <p:sldId id="277" r:id="rId18"/>
    <p:sldId id="278" r:id="rId19"/>
    <p:sldId id="279" r:id="rId20"/>
    <p:sldId id="270" r:id="rId21"/>
    <p:sldId id="271" r:id="rId22"/>
    <p:sldId id="272" r:id="rId23"/>
    <p:sldId id="273" r:id="rId24"/>
    <p:sldId id="274" r:id="rId25"/>
    <p:sldId id="28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10/14/2019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0674" y="0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1" y="1070067"/>
            <a:ext cx="7834874" cy="5382984"/>
          </a:xfrm>
        </p:spPr>
        <p:txBody>
          <a:bodyPr>
            <a:noAutofit/>
          </a:bodyPr>
          <a:lstStyle/>
          <a:p>
            <a:r>
              <a:rPr lang="ru-RU" sz="2400" dirty="0" smtClean="0"/>
              <a:t>Сухопутные войска русской армии 1812 г. включали несколько родов войск: пехоту, кавалерию, артиллерию и инженерные войска. Пехота состояла из егерей, гренадеров и собственно пехоты (которая до 1811 г. называлась мушкетерами). Егеря – легкая пехота, обученная действиям в рассыпном строю. Гренадеры – тяжелая пехота, в которую традиционно подбирали физически сильных и высоких солдат. Кавалерия делилась на легкую (гусары и уланы) и тяжелую (кирасиры и драгуны). Боевой порядок российской армии был глубоким и позволял осуществлять широкие маневры силами на поле сражения.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195" y="1070067"/>
            <a:ext cx="3912986" cy="5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5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ВОСТОЧНЫЙ 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1821 г.</a:t>
            </a:r>
            <a:r>
              <a:rPr lang="ru-RU" sz="2400" dirty="0"/>
              <a:t> </a:t>
            </a:r>
            <a:r>
              <a:rPr lang="ru-RU" sz="2400" dirty="0" smtClean="0"/>
              <a:t>-  </a:t>
            </a:r>
            <a:r>
              <a:rPr lang="ru-RU" sz="2400" dirty="0"/>
              <a:t>восстание в греческих областях Османской </a:t>
            </a:r>
            <a:r>
              <a:rPr lang="ru-RU" sz="2400" dirty="0" smtClean="0"/>
              <a:t>империи.</a:t>
            </a:r>
          </a:p>
          <a:p>
            <a:r>
              <a:rPr lang="ru-RU" sz="2400" b="1" dirty="0" smtClean="0"/>
              <a:t>1822 г. </a:t>
            </a:r>
            <a:r>
              <a:rPr lang="ru-RU" sz="2400" dirty="0"/>
              <a:t>- Греция </a:t>
            </a:r>
            <a:r>
              <a:rPr lang="ru-RU" sz="2400" dirty="0" smtClean="0"/>
              <a:t>провозглашена независимой </a:t>
            </a:r>
            <a:r>
              <a:rPr lang="ru-RU" sz="2400" dirty="0"/>
              <a:t>республикой. </a:t>
            </a:r>
            <a:endParaRPr lang="ru-RU" sz="2400" dirty="0" smtClean="0"/>
          </a:p>
          <a:p>
            <a:r>
              <a:rPr lang="ru-RU" sz="2400" dirty="0"/>
              <a:t>Россия предъявила Турции требование прекратить преследования греков и признать независимость Греции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Англия</a:t>
            </a:r>
            <a:r>
              <a:rPr lang="ru-RU" sz="2400" dirty="0"/>
              <a:t> </a:t>
            </a:r>
            <a:r>
              <a:rPr lang="ru-RU" sz="2400" dirty="0" smtClean="0"/>
              <a:t>и </a:t>
            </a:r>
            <a:r>
              <a:rPr lang="ru-RU" sz="2400" dirty="0"/>
              <a:t>Австрия не желали укрепления позиций России на Балканах</a:t>
            </a:r>
            <a:r>
              <a:rPr lang="ru-RU" sz="2400" dirty="0" smtClean="0"/>
              <a:t>. =</a:t>
            </a:r>
            <a:r>
              <a:rPr lang="en-US" sz="2400" dirty="0" smtClean="0"/>
              <a:t>&gt;</a:t>
            </a:r>
            <a:endParaRPr lang="ru-RU" sz="2400" dirty="0" smtClean="0"/>
          </a:p>
          <a:p>
            <a:r>
              <a:rPr lang="ru-RU" sz="2400" b="1" dirty="0" smtClean="0"/>
              <a:t>Итог: </a:t>
            </a:r>
            <a:r>
              <a:rPr lang="ru-RU" sz="2400" dirty="0" smtClean="0"/>
              <a:t>Восточный вопрос не </a:t>
            </a:r>
            <a:r>
              <a:rPr lang="ru-RU" sz="2400" dirty="0"/>
              <a:t>решен. =&gt;</a:t>
            </a:r>
            <a:endParaRPr lang="ru-RU" sz="2400" dirty="0" smtClean="0"/>
          </a:p>
          <a:p>
            <a:r>
              <a:rPr lang="ru-RU" sz="2400" dirty="0" smtClean="0"/>
              <a:t>Последствия: Священный союз распался.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4185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0" b="7048"/>
          <a:stretch/>
        </p:blipFill>
        <p:spPr>
          <a:xfrm>
            <a:off x="3056709" y="326571"/>
            <a:ext cx="5786845" cy="6361613"/>
          </a:xfrm>
        </p:spPr>
      </p:pic>
    </p:spTree>
    <p:extLst>
      <p:ext uri="{BB962C8B-B14F-4D97-AF65-F5344CB8AC3E}">
        <p14:creationId xmlns:p14="http://schemas.microsoft.com/office/powerpoint/2010/main" val="231546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574765"/>
            <a:ext cx="10058400" cy="59305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«Венской системой» называют _____________________________________________________________________________________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В «Священный союз» вошли государства_________________________________________________________________________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«Священный союз» был создан с целью________________________________________________________________________________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В результате Венского конгресса Россия расширила свои территории за счет присоединения______________________________________________________________________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______________________________________________________________________________________ </a:t>
            </a:r>
          </a:p>
          <a:p>
            <a:pPr marL="0" indent="0">
              <a:buNone/>
            </a:pPr>
            <a:r>
              <a:rPr lang="ru-RU" dirty="0" smtClean="0"/>
              <a:t>«Священный союз» распался из-за____________________________________________________________________________________</a:t>
            </a:r>
          </a:p>
          <a:p>
            <a:pPr marL="0" indent="0">
              <a:buNone/>
            </a:pPr>
            <a:r>
              <a:rPr lang="ru-RU" dirty="0" smtClean="0"/>
              <a:t>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52358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Внутренняя политика России после войны с Наполеоном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Цель</a:t>
            </a:r>
            <a:endParaRPr lang="ru-RU" sz="2400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 flipV="1">
            <a:off x="2913017" y="2429691"/>
            <a:ext cx="2834640" cy="130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6557554" y="2429691"/>
            <a:ext cx="2403566" cy="391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300445" y="2299062"/>
            <a:ext cx="2612571" cy="22076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Решение крестьянского вопроса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961120" y="2299062"/>
            <a:ext cx="2795451" cy="22206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Изменение формы правления</a:t>
            </a:r>
            <a:endParaRPr lang="ru-RU" sz="2400" b="1" dirty="0"/>
          </a:p>
        </p:txBody>
      </p:sp>
      <p:cxnSp>
        <p:nvCxnSpPr>
          <p:cNvPr id="14" name="Прямая со стрелкой 13"/>
          <p:cNvCxnSpPr>
            <a:stCxn id="11" idx="2"/>
          </p:cNvCxnSpPr>
          <p:nvPr/>
        </p:nvCxnSpPr>
        <p:spPr>
          <a:xfrm flipH="1">
            <a:off x="1606730" y="4506685"/>
            <a:ext cx="1" cy="2481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2"/>
          </p:cNvCxnSpPr>
          <p:nvPr/>
        </p:nvCxnSpPr>
        <p:spPr>
          <a:xfrm flipH="1">
            <a:off x="10358845" y="4519748"/>
            <a:ext cx="1" cy="2351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00445" y="4804616"/>
            <a:ext cx="4663441" cy="176600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1.Военные поселения.</a:t>
            </a:r>
          </a:p>
          <a:p>
            <a:r>
              <a:rPr lang="ru-RU" dirty="0" smtClean="0"/>
              <a:t>2.Проекты отмены крепостного права (А.А. Аракчеев, Д.А. Гурьев).</a:t>
            </a:r>
          </a:p>
          <a:p>
            <a:r>
              <a:rPr lang="ru-RU" dirty="0" smtClean="0"/>
              <a:t>3.Отмена крепостного права в Прибалтике( крестьяне получили свободу, но их лишали земли)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119257" y="4833256"/>
            <a:ext cx="4772298" cy="167204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1.Введение Конституции в Царстве Польском.</a:t>
            </a:r>
          </a:p>
          <a:p>
            <a:r>
              <a:rPr lang="ru-RU" dirty="0" smtClean="0"/>
              <a:t>2.Проект «Уставной грамоты» Н.Н. Новосильцева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840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642594"/>
            <a:ext cx="10058400" cy="569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8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Заполните </a:t>
            </a:r>
            <a:r>
              <a:rPr lang="ru-RU" dirty="0" smtClean="0"/>
              <a:t>таблицу </a:t>
            </a:r>
            <a:r>
              <a:rPr lang="ru-RU" dirty="0" smtClean="0"/>
              <a:t>и ответьте на вопрос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400" dirty="0" smtClean="0"/>
              <a:t>Внутриполитический курс Александра </a:t>
            </a:r>
            <a:r>
              <a:rPr lang="en-US" sz="2400" dirty="0" smtClean="0"/>
              <a:t>I</a:t>
            </a:r>
            <a:endParaRPr lang="ru-RU" sz="2400" dirty="0" smtClean="0"/>
          </a:p>
          <a:p>
            <a:pPr algn="ctr"/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834460"/>
              </p:ext>
            </p:extLst>
          </p:nvPr>
        </p:nvGraphicFramePr>
        <p:xfrm>
          <a:off x="1776549" y="2865120"/>
          <a:ext cx="8997405" cy="22293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99135">
                  <a:extLst>
                    <a:ext uri="{9D8B030D-6E8A-4147-A177-3AD203B41FA5}">
                      <a16:colId xmlns:a16="http://schemas.microsoft.com/office/drawing/2014/main" val="2103377706"/>
                    </a:ext>
                  </a:extLst>
                </a:gridCol>
                <a:gridCol w="2999135">
                  <a:extLst>
                    <a:ext uri="{9D8B030D-6E8A-4147-A177-3AD203B41FA5}">
                      <a16:colId xmlns:a16="http://schemas.microsoft.com/office/drawing/2014/main" val="2328818517"/>
                    </a:ext>
                  </a:extLst>
                </a:gridCol>
                <a:gridCol w="2999135">
                  <a:extLst>
                    <a:ext uri="{9D8B030D-6E8A-4147-A177-3AD203B41FA5}">
                      <a16:colId xmlns:a16="http://schemas.microsoft.com/office/drawing/2014/main" val="3324997019"/>
                    </a:ext>
                  </a:extLst>
                </a:gridCol>
              </a:tblGrid>
              <a:tr h="126009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Политика:</a:t>
                      </a:r>
                      <a:r>
                        <a:rPr lang="ru-RU" sz="2400" baseline="0" dirty="0" smtClean="0"/>
                        <a:t> указы, мероприятия и т.п.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1801-1812</a:t>
                      </a:r>
                      <a:r>
                        <a:rPr lang="ru-RU" sz="2400" baseline="0" dirty="0" smtClean="0"/>
                        <a:t> гг.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1815-1825 гг.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852584"/>
                  </a:ext>
                </a:extLst>
              </a:tr>
              <a:tr h="48465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Либеральная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9003686"/>
                  </a:ext>
                </a:extLst>
              </a:tr>
              <a:tr h="484651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Консервативная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8192458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70263" y="5094514"/>
            <a:ext cx="11025051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Вывод:</a:t>
            </a:r>
          </a:p>
          <a:p>
            <a:endParaRPr lang="ru-RU" sz="2400" dirty="0"/>
          </a:p>
          <a:p>
            <a:r>
              <a:rPr lang="ru-RU" sz="2400" dirty="0" smtClean="0"/>
              <a:t>Почему ученые считают вторую половину царствования Александра </a:t>
            </a:r>
            <a:r>
              <a:rPr lang="en-US" sz="2400" dirty="0" smtClean="0"/>
              <a:t>I </a:t>
            </a:r>
            <a:r>
              <a:rPr lang="ru-RU" sz="2400" dirty="0" smtClean="0"/>
              <a:t> реакционной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63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6217" y="2816303"/>
            <a:ext cx="6291943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1.Назовите имя исторического деятеля, изображенного на данном портрете.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2.Какие события в истории России связаны с именем этого деятеля?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642594"/>
            <a:ext cx="4210594" cy="545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638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6217" y="2816303"/>
            <a:ext cx="6291943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1.Назовите имя исторического деятеля, изображенного на данном портрете.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2.Какие события в истории России связаны с именем этого деятеля?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2285" y="627335"/>
            <a:ext cx="4466732" cy="561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71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6217" y="2816303"/>
            <a:ext cx="6291943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1.Назовите имя исторического деятеля, изображенного на данном портрете.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2.Какие события в истории России связаны с именем этого деятеля?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9823" y="562021"/>
            <a:ext cx="4330999" cy="570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691" y="235131"/>
            <a:ext cx="7093132" cy="64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61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Позиции русских войск на Бородинском поле по фронту растянулись на 5 км больше, чем вглубь. Периметр, занятый позициями русских войск, составил 30 км. Найдите длину и ширину территории, занятой позициями русских войск.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8382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19"/>
            <a:ext cx="10058400" cy="4062549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/>
              <a:t>Кто был инициатором создания в России военных поселений?</a:t>
            </a:r>
          </a:p>
          <a:p>
            <a:r>
              <a:rPr lang="ru-RU" sz="2800" dirty="0" smtClean="0"/>
              <a:t>1)М.М. Сперанский</a:t>
            </a:r>
          </a:p>
          <a:p>
            <a:r>
              <a:rPr lang="ru-RU" sz="2800" dirty="0" smtClean="0"/>
              <a:t>2)А.Х. </a:t>
            </a:r>
            <a:r>
              <a:rPr lang="ru-RU" sz="2800" dirty="0" err="1" smtClean="0"/>
              <a:t>Бекендорф</a:t>
            </a:r>
            <a:endParaRPr lang="ru-RU" sz="2800" dirty="0" smtClean="0"/>
          </a:p>
          <a:p>
            <a:r>
              <a:rPr lang="ru-RU" sz="2800" dirty="0" smtClean="0"/>
              <a:t>3)П.Д. Киселев</a:t>
            </a:r>
          </a:p>
          <a:p>
            <a:r>
              <a:rPr lang="ru-RU" sz="2800" dirty="0" smtClean="0"/>
              <a:t>4) А.А. Аракчеев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3000" dirty="0" smtClean="0"/>
              <a:t>Ответ: 4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95220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Военные поселения были созданы в </a:t>
            </a:r>
          </a:p>
          <a:p>
            <a:r>
              <a:rPr lang="ru-RU" sz="2800" dirty="0" smtClean="0"/>
              <a:t>1)1825 г.</a:t>
            </a:r>
          </a:p>
          <a:p>
            <a:r>
              <a:rPr lang="ru-RU" sz="2800" dirty="0" smtClean="0"/>
              <a:t>2)1816 г.</a:t>
            </a:r>
          </a:p>
          <a:p>
            <a:r>
              <a:rPr lang="ru-RU" sz="2800" dirty="0" smtClean="0"/>
              <a:t>3)1815 г.</a:t>
            </a:r>
          </a:p>
          <a:p>
            <a:r>
              <a:rPr lang="ru-RU" sz="2800" dirty="0" smtClean="0"/>
              <a:t>4)1801 г.</a:t>
            </a:r>
          </a:p>
          <a:p>
            <a:pPr marL="0" indent="0">
              <a:buNone/>
            </a:pPr>
            <a:endParaRPr lang="ru-RU" sz="2800" dirty="0" smtClean="0"/>
          </a:p>
          <a:p>
            <a:r>
              <a:rPr lang="ru-RU" sz="2800" dirty="0" smtClean="0"/>
              <a:t>Ответ: 2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69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Александр I даровал конституцию</a:t>
            </a:r>
          </a:p>
          <a:p>
            <a:endParaRPr lang="ru-RU" sz="2400" dirty="0"/>
          </a:p>
          <a:p>
            <a:r>
              <a:rPr lang="ru-RU" sz="2400" dirty="0" smtClean="0"/>
              <a:t>1) Польше</a:t>
            </a:r>
            <a:endParaRPr lang="ru-RU" sz="2400" dirty="0"/>
          </a:p>
          <a:p>
            <a:r>
              <a:rPr lang="ru-RU" sz="2400" dirty="0" smtClean="0"/>
              <a:t>2) Грузии</a:t>
            </a:r>
            <a:endParaRPr lang="ru-RU" sz="2400" dirty="0"/>
          </a:p>
          <a:p>
            <a:r>
              <a:rPr lang="ru-RU" sz="2400" dirty="0" smtClean="0"/>
              <a:t>3) </a:t>
            </a:r>
            <a:r>
              <a:rPr lang="ru-RU" sz="2400" dirty="0"/>
              <a:t>народам </a:t>
            </a:r>
            <a:r>
              <a:rPr lang="ru-RU" sz="2400" dirty="0" smtClean="0"/>
              <a:t>Сибири</a:t>
            </a:r>
          </a:p>
          <a:p>
            <a:r>
              <a:rPr lang="ru-RU" sz="2400" dirty="0" smtClean="0"/>
              <a:t>4)России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Ответ: 1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960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В 1822 г. помещики получили </a:t>
            </a:r>
            <a:r>
              <a:rPr lang="ru-RU" sz="2400" dirty="0" smtClean="0"/>
              <a:t>право</a:t>
            </a:r>
            <a:endParaRPr lang="ru-RU" sz="2400" dirty="0"/>
          </a:p>
          <a:p>
            <a:r>
              <a:rPr lang="ru-RU" sz="2400" dirty="0" smtClean="0"/>
              <a:t>1) </a:t>
            </a:r>
            <a:r>
              <a:rPr lang="ru-RU" sz="2400" dirty="0"/>
              <a:t>отпускать крепостных на волю без </a:t>
            </a:r>
            <a:r>
              <a:rPr lang="ru-RU" sz="2400" dirty="0" smtClean="0"/>
              <a:t>выкупа</a:t>
            </a:r>
            <a:endParaRPr lang="ru-RU" sz="2400" dirty="0"/>
          </a:p>
          <a:p>
            <a:r>
              <a:rPr lang="ru-RU" sz="2400" dirty="0" smtClean="0"/>
              <a:t>2) </a:t>
            </a:r>
            <a:r>
              <a:rPr lang="ru-RU" sz="2400" dirty="0"/>
              <a:t>ссылать крепостных крестьян в </a:t>
            </a:r>
            <a:r>
              <a:rPr lang="ru-RU" sz="2400" dirty="0" smtClean="0"/>
              <a:t>Сибирь</a:t>
            </a:r>
            <a:endParaRPr lang="ru-RU" sz="2400" dirty="0"/>
          </a:p>
          <a:p>
            <a:r>
              <a:rPr lang="ru-RU" sz="2400" dirty="0" smtClean="0"/>
              <a:t>3) </a:t>
            </a:r>
            <a:r>
              <a:rPr lang="ru-RU" sz="2400" dirty="0"/>
              <a:t>свободно заниматься </a:t>
            </a:r>
            <a:r>
              <a:rPr lang="ru-RU" sz="2400" dirty="0" smtClean="0"/>
              <a:t>винокурением</a:t>
            </a:r>
          </a:p>
          <a:p>
            <a:r>
              <a:rPr lang="ru-RU" sz="2400" dirty="0" smtClean="0"/>
              <a:t>4)покупать земли для строительства мануфактур, складов  и т.д.</a:t>
            </a:r>
          </a:p>
          <a:p>
            <a:endParaRPr lang="ru-RU" sz="2400" dirty="0" smtClean="0"/>
          </a:p>
          <a:p>
            <a:r>
              <a:rPr lang="ru-RU" sz="2400" dirty="0" smtClean="0"/>
              <a:t>Ответ: 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6855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Автор проекта Уставной грамоты Российской </a:t>
            </a:r>
            <a:r>
              <a:rPr lang="ru-RU" sz="2400" dirty="0" smtClean="0"/>
              <a:t>империи</a:t>
            </a:r>
            <a:endParaRPr lang="ru-RU" sz="2400" dirty="0"/>
          </a:p>
          <a:p>
            <a:r>
              <a:rPr lang="ru-RU" sz="2400" dirty="0" smtClean="0"/>
              <a:t>1) </a:t>
            </a:r>
            <a:r>
              <a:rPr lang="ru-RU" sz="2400" dirty="0"/>
              <a:t>М. М. </a:t>
            </a:r>
            <a:r>
              <a:rPr lang="ru-RU" sz="2400" dirty="0" smtClean="0"/>
              <a:t>Сперанский</a:t>
            </a:r>
            <a:endParaRPr lang="ru-RU" sz="2400" dirty="0"/>
          </a:p>
          <a:p>
            <a:r>
              <a:rPr lang="ru-RU" sz="2400" dirty="0" smtClean="0"/>
              <a:t>2) </a:t>
            </a:r>
            <a:r>
              <a:rPr lang="ru-RU" sz="2400" dirty="0"/>
              <a:t>Н. Н. </a:t>
            </a:r>
            <a:r>
              <a:rPr lang="ru-RU" sz="2400" dirty="0" smtClean="0"/>
              <a:t>Новосильцев</a:t>
            </a:r>
            <a:endParaRPr lang="ru-RU" sz="2400" dirty="0"/>
          </a:p>
          <a:p>
            <a:r>
              <a:rPr lang="ru-RU" sz="2400" dirty="0" smtClean="0"/>
              <a:t>3) </a:t>
            </a:r>
            <a:r>
              <a:rPr lang="ru-RU" sz="2400" dirty="0"/>
              <a:t>А. А. </a:t>
            </a:r>
            <a:r>
              <a:rPr lang="ru-RU" sz="2400" dirty="0" smtClean="0"/>
              <a:t>Аракчеев</a:t>
            </a:r>
          </a:p>
          <a:p>
            <a:r>
              <a:rPr lang="ru-RU" sz="2400" dirty="0" smtClean="0"/>
              <a:t>4)Д.А. Гурьев</a:t>
            </a:r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Ответ: 2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4334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800" y="207982"/>
            <a:ext cx="10058400" cy="33843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3592284"/>
            <a:ext cx="10058400" cy="14630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5055325"/>
            <a:ext cx="10058400" cy="154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60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76834"/>
            <a:ext cx="10058400" cy="1371600"/>
          </a:xfrm>
        </p:spPr>
        <p:txBody>
          <a:bodyPr/>
          <a:lstStyle/>
          <a:p>
            <a:pPr algn="ctr"/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272540"/>
            <a:ext cx="6261463" cy="5033010"/>
          </a:xfrm>
        </p:spPr>
        <p:txBody>
          <a:bodyPr>
            <a:noAutofit/>
          </a:bodyPr>
          <a:lstStyle/>
          <a:p>
            <a:r>
              <a:rPr lang="ru-RU" sz="2200" dirty="0" smtClean="0"/>
              <a:t>Уникальность Морского Гвардейского Экипажа заключалась в совмещении морской службы на придворных гребных судах, яхтах и кораблях и береговой службы в качестве пехотного батальона Гвардейского корпуса Российской императорской армии. Боевое крещение гвардейские моряки получили в Отечественную войну 1812 г., выполняя в основном функции инженерных войск. Заканчивали моряки-гвардейцы эту войну в Париже. Наиболее отличившиеся моряки стояли в почетном карауле у дворца Талейрана во время подписания Парижского мирного договора.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332" y="1272540"/>
            <a:ext cx="39147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44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В Гвардейском Экипаже было 432 человека. Известно, что нижних чинов насчитывалось 349 человек, а юнг 10 человек. Унтер-офицеров было на 7 меньше, чем музыкантов и на 12 больше, чем офицеров. Определите, сколько человек каждого ранга было в Морском Гвардейском Экипаже.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48228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РОССИЯ ПОСЛЕ ВОЙНЫ С НАПОЛЕОНОМ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7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ВНЕШНЯЯ ПОЛИТИКА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841863"/>
            <a:ext cx="10058400" cy="393192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1 октября 1814 г. </a:t>
            </a:r>
            <a:r>
              <a:rPr lang="ru-RU" sz="2200" dirty="0" smtClean="0"/>
              <a:t>– Венский конгресс. </a:t>
            </a:r>
          </a:p>
          <a:p>
            <a:r>
              <a:rPr lang="ru-RU" sz="2200" b="1" dirty="0"/>
              <a:t>Итоги</a:t>
            </a:r>
            <a:r>
              <a:rPr lang="ru-RU" sz="2200" dirty="0"/>
              <a:t> Венского конгресса</a:t>
            </a:r>
            <a:r>
              <a:rPr lang="ru-RU" sz="2200" dirty="0" smtClean="0"/>
              <a:t>:</a:t>
            </a:r>
          </a:p>
          <a:p>
            <a:r>
              <a:rPr lang="ru-RU" sz="2200" dirty="0"/>
              <a:t>Р</a:t>
            </a:r>
            <a:r>
              <a:rPr lang="ru-RU" sz="2200" dirty="0" smtClean="0"/>
              <a:t>асширение </a:t>
            </a:r>
            <a:r>
              <a:rPr lang="ru-RU" sz="2200" dirty="0"/>
              <a:t>территорий России за счет Польши (царство Польское</a:t>
            </a:r>
            <a:r>
              <a:rPr lang="ru-RU" sz="2200" dirty="0" smtClean="0"/>
              <a:t>);</a:t>
            </a:r>
          </a:p>
          <a:p>
            <a:r>
              <a:rPr lang="ru-RU" sz="2200" dirty="0" smtClean="0"/>
              <a:t>Расширение территорий </a:t>
            </a:r>
            <a:r>
              <a:rPr lang="ru-RU" sz="2200" dirty="0"/>
              <a:t>Австрии за счет Польши и Италии; </a:t>
            </a:r>
            <a:endParaRPr lang="ru-RU" sz="2200" dirty="0" smtClean="0"/>
          </a:p>
          <a:p>
            <a:r>
              <a:rPr lang="ru-RU" sz="2200" dirty="0" smtClean="0"/>
              <a:t>к </a:t>
            </a:r>
            <a:r>
              <a:rPr lang="ru-RU" sz="2200" dirty="0"/>
              <a:t>Англии отошла Мальта, к Пруссии -  часть </a:t>
            </a:r>
            <a:r>
              <a:rPr lang="ru-RU" sz="2200" dirty="0" smtClean="0"/>
              <a:t>Саксонии;</a:t>
            </a:r>
          </a:p>
          <a:p>
            <a:r>
              <a:rPr lang="ru-RU" sz="2200" dirty="0" smtClean="0"/>
              <a:t> </a:t>
            </a:r>
            <a:r>
              <a:rPr lang="ru-RU" sz="2200" dirty="0"/>
              <a:t>Все монархи, изгнанные Наполеоном, возвратились на свои </a:t>
            </a:r>
            <a:r>
              <a:rPr lang="ru-RU" sz="2200" dirty="0" smtClean="0"/>
              <a:t>троны;</a:t>
            </a:r>
          </a:p>
          <a:p>
            <a:r>
              <a:rPr lang="ru-RU" sz="2200" dirty="0" smtClean="0"/>
              <a:t>Создание </a:t>
            </a:r>
            <a:r>
              <a:rPr lang="ru-RU" sz="2200" dirty="0"/>
              <a:t>Венской </a:t>
            </a:r>
            <a:r>
              <a:rPr lang="ru-RU" sz="2200" dirty="0" smtClean="0"/>
              <a:t>системы.</a:t>
            </a:r>
          </a:p>
          <a:p>
            <a:r>
              <a:rPr lang="ru-RU" sz="2200" b="1" dirty="0"/>
              <a:t>18 июня 1815 г. </a:t>
            </a:r>
            <a:r>
              <a:rPr lang="ru-RU" sz="2200" b="1" dirty="0" smtClean="0"/>
              <a:t> </a:t>
            </a:r>
            <a:r>
              <a:rPr lang="ru-RU" sz="2200" dirty="0" smtClean="0"/>
              <a:t>- битва при Ватерлоо. Наполеон разбит и сослан на о. Святой Елены.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93986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/>
              <a:t>Венская система </a:t>
            </a:r>
            <a:r>
              <a:rPr lang="ru-RU" sz="4800" dirty="0"/>
              <a:t>– система международных отношений, сложившаяся после Наполеоновских войн. </a:t>
            </a:r>
          </a:p>
        </p:txBody>
      </p:sp>
    </p:spTree>
    <p:extLst>
      <p:ext uri="{BB962C8B-B14F-4D97-AF65-F5344CB8AC3E}">
        <p14:creationId xmlns:p14="http://schemas.microsoft.com/office/powerpoint/2010/main" val="398854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СВЯЩЕННЫЙ СОЮЗ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b="1" dirty="0"/>
              <a:t>14 сентября 1815 г. </a:t>
            </a:r>
            <a:r>
              <a:rPr lang="ru-RU" sz="2800" b="1" dirty="0" smtClean="0"/>
              <a:t> </a:t>
            </a:r>
            <a:r>
              <a:rPr lang="ru-RU" sz="2800" dirty="0" smtClean="0"/>
              <a:t>- создание Священного союза (Россия, Пруссия, Австрия). </a:t>
            </a:r>
            <a:r>
              <a:rPr lang="ru-RU" sz="2800" b="1" dirty="0" smtClean="0"/>
              <a:t>Цель</a:t>
            </a:r>
            <a:r>
              <a:rPr lang="ru-RU" sz="2800" dirty="0" smtClean="0"/>
              <a:t>: сохранение послевоенного порядка.</a:t>
            </a:r>
          </a:p>
          <a:p>
            <a:r>
              <a:rPr lang="ru-RU" sz="2800" dirty="0"/>
              <a:t>К</a:t>
            </a:r>
            <a:r>
              <a:rPr lang="ru-RU" sz="2800" dirty="0" smtClean="0"/>
              <a:t>онгресс </a:t>
            </a:r>
            <a:r>
              <a:rPr lang="ru-RU" sz="2800" dirty="0"/>
              <a:t>в городе </a:t>
            </a:r>
            <a:r>
              <a:rPr lang="ru-RU" sz="2800" b="1" dirty="0" err="1"/>
              <a:t>Троппау</a:t>
            </a:r>
            <a:r>
              <a:rPr lang="ru-RU" sz="2800" b="1" dirty="0"/>
              <a:t> в 1820 г. </a:t>
            </a:r>
            <a:r>
              <a:rPr lang="ru-RU" sz="2800" b="1" dirty="0" smtClean="0"/>
              <a:t>– </a:t>
            </a:r>
            <a:r>
              <a:rPr lang="ru-RU" sz="2800" dirty="0" smtClean="0"/>
              <a:t>закрепление «права вмешательства» участников Священного союза в дела тех стран, где проходили революции и национально-освободительные движения.</a:t>
            </a:r>
          </a:p>
          <a:p>
            <a:r>
              <a:rPr lang="ru-RU" sz="2800" b="1" dirty="0" smtClean="0"/>
              <a:t>Итог: </a:t>
            </a:r>
            <a:r>
              <a:rPr lang="ru-RU" sz="2800" dirty="0" smtClean="0"/>
              <a:t>распад Священного союза из-за разногласий по поводу восточного вопроса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331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3198" y="0"/>
            <a:ext cx="698862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76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247</TotalTime>
  <Words>800</Words>
  <Application>Microsoft Office PowerPoint</Application>
  <PresentationFormat>Широкоэкранный</PresentationFormat>
  <Paragraphs>102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Century Gothic</vt:lpstr>
      <vt:lpstr>Garamond</vt:lpstr>
      <vt:lpstr>Савон</vt:lpstr>
      <vt:lpstr>ИСТОРИЧЕСКАЯ СПРАВКА</vt:lpstr>
      <vt:lpstr>ЗАДАЧА</vt:lpstr>
      <vt:lpstr>ИСТОРИЧЕСКАЯ СПРАВКА</vt:lpstr>
      <vt:lpstr>ЗАДАЧА</vt:lpstr>
      <vt:lpstr>РОССИЯ ПОСЛЕ ВОЙНЫ С НАПОЛЕОНОМ</vt:lpstr>
      <vt:lpstr>ВНЕШНЯЯ ПОЛИТИКА</vt:lpstr>
      <vt:lpstr>Презентация PowerPoint</vt:lpstr>
      <vt:lpstr>СВЯЩЕННЫЙ СОЮЗ</vt:lpstr>
      <vt:lpstr>Презентация PowerPoint</vt:lpstr>
      <vt:lpstr>ВОСТОЧНЫЙ ВОПРОС</vt:lpstr>
      <vt:lpstr>Презентация PowerPoint</vt:lpstr>
      <vt:lpstr>Презентация PowerPoint</vt:lpstr>
      <vt:lpstr>Внутренняя политика России после войны с Наполеоном</vt:lpstr>
      <vt:lpstr>Презентация PowerPoint</vt:lpstr>
      <vt:lpstr>Заполните таблицу и ответьте на вопрос</vt:lpstr>
      <vt:lpstr>1.Назовите имя исторического деятеля, изображенного на данном портрете.  2.Какие события в истории России связаны с именем этого деятеля?</vt:lpstr>
      <vt:lpstr>1.Назовите имя исторического деятеля, изображенного на данном портрете.  2.Какие события в истории России связаны с именем этого деятеля?</vt:lpstr>
      <vt:lpstr>1.Назовите имя исторического деятеля, изображенного на данном портрете.  2.Какие события в истории России связаны с именем этого деятеля?</vt:lpstr>
      <vt:lpstr>Презентация PowerPoint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РОССИЯ ПОСЛЕ ВОЙНЫ С НАПОЛЕОНОМ</dc:title>
  <dc:creator>1</dc:creator>
  <cp:lastModifiedBy>1</cp:lastModifiedBy>
  <cp:revision>22</cp:revision>
  <dcterms:created xsi:type="dcterms:W3CDTF">2019-10-06T10:04:19Z</dcterms:created>
  <dcterms:modified xsi:type="dcterms:W3CDTF">2019-10-14T04:07:31Z</dcterms:modified>
</cp:coreProperties>
</file>