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Lst>
  <p:sldSz cx="12192000" cy="6858000"/>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86" d="100"/>
          <a:sy n="86" d="100"/>
        </p:scale>
        <p:origin x="-666" y="-90"/>
      </p:cViewPr>
      <p:guideLst>
        <p:guide orient="horz" pos="2160"/>
        <p:guide pos="384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524000" y="1122363"/>
            <a:ext cx="9144000" cy="2387600"/>
          </a:xfrm>
        </p:spPr>
        <p:txBody>
          <a:bodyPr anchor="b"/>
          <a:lstStyle>
            <a:lvl1pPr algn="ctr">
              <a:defRPr sz="6000"/>
            </a:lvl1pPr>
          </a:lstStyle>
          <a:p>
            <a:r>
              <a:rPr lang="ru-RU" smtClean="0"/>
              <a:t>Образец заголовка</a:t>
            </a:r>
            <a:endParaRPr lang="ru-RU"/>
          </a:p>
        </p:txBody>
      </p:sp>
      <p:sp>
        <p:nvSpPr>
          <p:cNvPr id="3" name="Подзаголовок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93C5650B-1CE9-4305-941E-03B29F3CC1D9}" type="datetimeFigureOut">
              <a:rPr lang="ru-RU" smtClean="0"/>
              <a:pPr/>
              <a:t>13.11.2023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879ABAE2-4137-43C6-9698-F35907A3CF6D}" type="slidenum">
              <a:rPr lang="ru-RU" smtClean="0"/>
              <a:pPr/>
              <a:t>‹#›</a:t>
            </a:fld>
            <a:endParaRPr lang="ru-RU"/>
          </a:p>
        </p:txBody>
      </p:sp>
    </p:spTree>
    <p:extLst>
      <p:ext uri="{BB962C8B-B14F-4D97-AF65-F5344CB8AC3E}">
        <p14:creationId xmlns="" xmlns:p14="http://schemas.microsoft.com/office/powerpoint/2010/main" val="397601679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93C5650B-1CE9-4305-941E-03B29F3CC1D9}" type="datetimeFigureOut">
              <a:rPr lang="ru-RU" smtClean="0"/>
              <a:pPr/>
              <a:t>13.11.2023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879ABAE2-4137-43C6-9698-F35907A3CF6D}" type="slidenum">
              <a:rPr lang="ru-RU" smtClean="0"/>
              <a:pPr/>
              <a:t>‹#›</a:t>
            </a:fld>
            <a:endParaRPr lang="ru-RU"/>
          </a:p>
        </p:txBody>
      </p:sp>
    </p:spTree>
    <p:extLst>
      <p:ext uri="{BB962C8B-B14F-4D97-AF65-F5344CB8AC3E}">
        <p14:creationId xmlns="" xmlns:p14="http://schemas.microsoft.com/office/powerpoint/2010/main" val="365291211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8724900" y="365125"/>
            <a:ext cx="2628900" cy="5811838"/>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838200" y="365125"/>
            <a:ext cx="7734300" cy="5811838"/>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93C5650B-1CE9-4305-941E-03B29F3CC1D9}" type="datetimeFigureOut">
              <a:rPr lang="ru-RU" smtClean="0"/>
              <a:pPr/>
              <a:t>13.11.2023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879ABAE2-4137-43C6-9698-F35907A3CF6D}" type="slidenum">
              <a:rPr lang="ru-RU" smtClean="0"/>
              <a:pPr/>
              <a:t>‹#›</a:t>
            </a:fld>
            <a:endParaRPr lang="ru-RU"/>
          </a:p>
        </p:txBody>
      </p:sp>
    </p:spTree>
    <p:extLst>
      <p:ext uri="{BB962C8B-B14F-4D97-AF65-F5344CB8AC3E}">
        <p14:creationId xmlns="" xmlns:p14="http://schemas.microsoft.com/office/powerpoint/2010/main" val="36948933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93C5650B-1CE9-4305-941E-03B29F3CC1D9}" type="datetimeFigureOut">
              <a:rPr lang="ru-RU" smtClean="0"/>
              <a:pPr/>
              <a:t>13.11.2023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879ABAE2-4137-43C6-9698-F35907A3CF6D}" type="slidenum">
              <a:rPr lang="ru-RU" smtClean="0"/>
              <a:pPr/>
              <a:t>‹#›</a:t>
            </a:fld>
            <a:endParaRPr lang="ru-RU"/>
          </a:p>
        </p:txBody>
      </p:sp>
    </p:spTree>
    <p:extLst>
      <p:ext uri="{BB962C8B-B14F-4D97-AF65-F5344CB8AC3E}">
        <p14:creationId xmlns="" xmlns:p14="http://schemas.microsoft.com/office/powerpoint/2010/main" val="393975317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1850" y="1709738"/>
            <a:ext cx="10515600" cy="2852737"/>
          </a:xfrm>
        </p:spPr>
        <p:txBody>
          <a:bodyPr anchor="b"/>
          <a:lstStyle>
            <a:lvl1pPr>
              <a:defRPr sz="6000"/>
            </a:lvl1pPr>
          </a:lstStyle>
          <a:p>
            <a:r>
              <a:rPr lang="ru-RU" smtClean="0"/>
              <a:t>Образец заголовка</a:t>
            </a:r>
            <a:endParaRPr lang="ru-RU"/>
          </a:p>
        </p:txBody>
      </p:sp>
      <p:sp>
        <p:nvSpPr>
          <p:cNvPr id="3" name="Текст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93C5650B-1CE9-4305-941E-03B29F3CC1D9}" type="datetimeFigureOut">
              <a:rPr lang="ru-RU" smtClean="0"/>
              <a:pPr/>
              <a:t>13.11.2023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879ABAE2-4137-43C6-9698-F35907A3CF6D}" type="slidenum">
              <a:rPr lang="ru-RU" smtClean="0"/>
              <a:pPr/>
              <a:t>‹#›</a:t>
            </a:fld>
            <a:endParaRPr lang="ru-RU"/>
          </a:p>
        </p:txBody>
      </p:sp>
    </p:spTree>
    <p:extLst>
      <p:ext uri="{BB962C8B-B14F-4D97-AF65-F5344CB8AC3E}">
        <p14:creationId xmlns="" xmlns:p14="http://schemas.microsoft.com/office/powerpoint/2010/main" val="67376201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sz="half" idx="1"/>
          </p:nvPr>
        </p:nvSpPr>
        <p:spPr>
          <a:xfrm>
            <a:off x="838200" y="1825625"/>
            <a:ext cx="5181600" cy="435133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Объект 3"/>
          <p:cNvSpPr>
            <a:spLocks noGrp="1"/>
          </p:cNvSpPr>
          <p:nvPr>
            <p:ph sz="half" idx="2"/>
          </p:nvPr>
        </p:nvSpPr>
        <p:spPr>
          <a:xfrm>
            <a:off x="6172200" y="1825625"/>
            <a:ext cx="5181600" cy="435133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93C5650B-1CE9-4305-941E-03B29F3CC1D9}" type="datetimeFigureOut">
              <a:rPr lang="ru-RU" smtClean="0"/>
              <a:pPr/>
              <a:t>13.11.2023</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879ABAE2-4137-43C6-9698-F35907A3CF6D}" type="slidenum">
              <a:rPr lang="ru-RU" smtClean="0"/>
              <a:pPr/>
              <a:t>‹#›</a:t>
            </a:fld>
            <a:endParaRPr lang="ru-RU"/>
          </a:p>
        </p:txBody>
      </p:sp>
    </p:spTree>
    <p:extLst>
      <p:ext uri="{BB962C8B-B14F-4D97-AF65-F5344CB8AC3E}">
        <p14:creationId xmlns="" xmlns:p14="http://schemas.microsoft.com/office/powerpoint/2010/main" val="421662959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365125"/>
            <a:ext cx="10515600" cy="1325563"/>
          </a:xfrm>
        </p:spPr>
        <p:txBody>
          <a:bodyPr/>
          <a:lstStyle/>
          <a:p>
            <a:r>
              <a:rPr lang="ru-RU" smtClean="0"/>
              <a:t>Образец заголовка</a:t>
            </a:r>
            <a:endParaRPr lang="ru-RU"/>
          </a:p>
        </p:txBody>
      </p:sp>
      <p:sp>
        <p:nvSpPr>
          <p:cNvPr id="3" name="Текст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Объект 3"/>
          <p:cNvSpPr>
            <a:spLocks noGrp="1"/>
          </p:cNvSpPr>
          <p:nvPr>
            <p:ph sz="half" idx="2"/>
          </p:nvPr>
        </p:nvSpPr>
        <p:spPr>
          <a:xfrm>
            <a:off x="839788" y="2505075"/>
            <a:ext cx="5157787" cy="36845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Объект 5"/>
          <p:cNvSpPr>
            <a:spLocks noGrp="1"/>
          </p:cNvSpPr>
          <p:nvPr>
            <p:ph sz="quarter" idx="4"/>
          </p:nvPr>
        </p:nvSpPr>
        <p:spPr>
          <a:xfrm>
            <a:off x="6172200" y="2505075"/>
            <a:ext cx="5183188" cy="36845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93C5650B-1CE9-4305-941E-03B29F3CC1D9}" type="datetimeFigureOut">
              <a:rPr lang="ru-RU" smtClean="0"/>
              <a:pPr/>
              <a:t>13.11.2023</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879ABAE2-4137-43C6-9698-F35907A3CF6D}" type="slidenum">
              <a:rPr lang="ru-RU" smtClean="0"/>
              <a:pPr/>
              <a:t>‹#›</a:t>
            </a:fld>
            <a:endParaRPr lang="ru-RU"/>
          </a:p>
        </p:txBody>
      </p:sp>
    </p:spTree>
    <p:extLst>
      <p:ext uri="{BB962C8B-B14F-4D97-AF65-F5344CB8AC3E}">
        <p14:creationId xmlns="" xmlns:p14="http://schemas.microsoft.com/office/powerpoint/2010/main" val="326035167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93C5650B-1CE9-4305-941E-03B29F3CC1D9}" type="datetimeFigureOut">
              <a:rPr lang="ru-RU" smtClean="0"/>
              <a:pPr/>
              <a:t>13.11.2023</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879ABAE2-4137-43C6-9698-F35907A3CF6D}" type="slidenum">
              <a:rPr lang="ru-RU" smtClean="0"/>
              <a:pPr/>
              <a:t>‹#›</a:t>
            </a:fld>
            <a:endParaRPr lang="ru-RU"/>
          </a:p>
        </p:txBody>
      </p:sp>
    </p:spTree>
    <p:extLst>
      <p:ext uri="{BB962C8B-B14F-4D97-AF65-F5344CB8AC3E}">
        <p14:creationId xmlns="" xmlns:p14="http://schemas.microsoft.com/office/powerpoint/2010/main" val="67085064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93C5650B-1CE9-4305-941E-03B29F3CC1D9}" type="datetimeFigureOut">
              <a:rPr lang="ru-RU" smtClean="0"/>
              <a:pPr/>
              <a:t>13.11.2023</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879ABAE2-4137-43C6-9698-F35907A3CF6D}" type="slidenum">
              <a:rPr lang="ru-RU" smtClean="0"/>
              <a:pPr/>
              <a:t>‹#›</a:t>
            </a:fld>
            <a:endParaRPr lang="ru-RU"/>
          </a:p>
        </p:txBody>
      </p:sp>
    </p:spTree>
    <p:extLst>
      <p:ext uri="{BB962C8B-B14F-4D97-AF65-F5344CB8AC3E}">
        <p14:creationId xmlns="" xmlns:p14="http://schemas.microsoft.com/office/powerpoint/2010/main" val="38548959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457200"/>
            <a:ext cx="3932237" cy="1600200"/>
          </a:xfrm>
        </p:spPr>
        <p:txBody>
          <a:bodyPr anchor="b"/>
          <a:lstStyle>
            <a:lvl1pPr>
              <a:defRPr sz="3200"/>
            </a:lvl1pPr>
          </a:lstStyle>
          <a:p>
            <a:r>
              <a:rPr lang="ru-RU" smtClean="0"/>
              <a:t>Образец заголовка</a:t>
            </a:r>
            <a:endParaRPr lang="ru-RU"/>
          </a:p>
        </p:txBody>
      </p:sp>
      <p:sp>
        <p:nvSpPr>
          <p:cNvPr id="3" name="Объект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Дата 4"/>
          <p:cNvSpPr>
            <a:spLocks noGrp="1"/>
          </p:cNvSpPr>
          <p:nvPr>
            <p:ph type="dt" sz="half" idx="10"/>
          </p:nvPr>
        </p:nvSpPr>
        <p:spPr/>
        <p:txBody>
          <a:bodyPr/>
          <a:lstStyle/>
          <a:p>
            <a:fld id="{93C5650B-1CE9-4305-941E-03B29F3CC1D9}" type="datetimeFigureOut">
              <a:rPr lang="ru-RU" smtClean="0"/>
              <a:pPr/>
              <a:t>13.11.2023</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879ABAE2-4137-43C6-9698-F35907A3CF6D}" type="slidenum">
              <a:rPr lang="ru-RU" smtClean="0"/>
              <a:pPr/>
              <a:t>‹#›</a:t>
            </a:fld>
            <a:endParaRPr lang="ru-RU"/>
          </a:p>
        </p:txBody>
      </p:sp>
    </p:spTree>
    <p:extLst>
      <p:ext uri="{BB962C8B-B14F-4D97-AF65-F5344CB8AC3E}">
        <p14:creationId xmlns="" xmlns:p14="http://schemas.microsoft.com/office/powerpoint/2010/main" val="200813188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457200"/>
            <a:ext cx="3932237" cy="1600200"/>
          </a:xfrm>
        </p:spPr>
        <p:txBody>
          <a:bodyPr anchor="b"/>
          <a:lstStyle>
            <a:lvl1pPr>
              <a:defRPr sz="3200"/>
            </a:lvl1pPr>
          </a:lstStyle>
          <a:p>
            <a:r>
              <a:rPr lang="ru-RU" smtClean="0"/>
              <a:t>Образец заголовка</a:t>
            </a:r>
            <a:endParaRPr lang="ru-RU"/>
          </a:p>
        </p:txBody>
      </p:sp>
      <p:sp>
        <p:nvSpPr>
          <p:cNvPr id="3" name="Рисунок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Дата 4"/>
          <p:cNvSpPr>
            <a:spLocks noGrp="1"/>
          </p:cNvSpPr>
          <p:nvPr>
            <p:ph type="dt" sz="half" idx="10"/>
          </p:nvPr>
        </p:nvSpPr>
        <p:spPr/>
        <p:txBody>
          <a:bodyPr/>
          <a:lstStyle/>
          <a:p>
            <a:fld id="{93C5650B-1CE9-4305-941E-03B29F3CC1D9}" type="datetimeFigureOut">
              <a:rPr lang="ru-RU" smtClean="0"/>
              <a:pPr/>
              <a:t>13.11.2023</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879ABAE2-4137-43C6-9698-F35907A3CF6D}" type="slidenum">
              <a:rPr lang="ru-RU" smtClean="0"/>
              <a:pPr/>
              <a:t>‹#›</a:t>
            </a:fld>
            <a:endParaRPr lang="ru-RU"/>
          </a:p>
        </p:txBody>
      </p:sp>
    </p:spTree>
    <p:extLst>
      <p:ext uri="{BB962C8B-B14F-4D97-AF65-F5344CB8AC3E}">
        <p14:creationId xmlns="" xmlns:p14="http://schemas.microsoft.com/office/powerpoint/2010/main" val="235284640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3C5650B-1CE9-4305-941E-03B29F3CC1D9}" type="datetimeFigureOut">
              <a:rPr lang="ru-RU" smtClean="0"/>
              <a:pPr/>
              <a:t>13.11.2023</a:t>
            </a:fld>
            <a:endParaRPr lang="ru-RU"/>
          </a:p>
        </p:txBody>
      </p:sp>
      <p:sp>
        <p:nvSpPr>
          <p:cNvPr id="5" name="Нижний колонтитул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79ABAE2-4137-43C6-9698-F35907A3CF6D}" type="slidenum">
              <a:rPr lang="ru-RU" smtClean="0"/>
              <a:pPr/>
              <a:t>‹#›</a:t>
            </a:fld>
            <a:endParaRPr lang="ru-RU"/>
          </a:p>
        </p:txBody>
      </p:sp>
    </p:spTree>
    <p:extLst>
      <p:ext uri="{BB962C8B-B14F-4D97-AF65-F5344CB8AC3E}">
        <p14:creationId xmlns="" xmlns:p14="http://schemas.microsoft.com/office/powerpoint/2010/main" val="234721125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Layout" Target="../slideLayouts/slideLayout1.xml"/><Relationship Id="rId5" Type="http://schemas.openxmlformats.org/officeDocument/2006/relationships/image" Target="../media/image7.png"/><Relationship Id="rId4" Type="http://schemas.openxmlformats.org/officeDocument/2006/relationships/image" Target="../media/image6.png"/></Relationships>
</file>

<file path=ppt/slides/_rels/slide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Прямоугольник 5"/>
          <p:cNvSpPr/>
          <p:nvPr/>
        </p:nvSpPr>
        <p:spPr>
          <a:xfrm>
            <a:off x="1613035" y="2794202"/>
            <a:ext cx="9032032" cy="836126"/>
          </a:xfrm>
          <a:prstGeom prst="rect">
            <a:avLst/>
          </a:prstGeom>
        </p:spPr>
        <p:txBody>
          <a:bodyPr wrap="square">
            <a:spAutoFit/>
          </a:bodyPr>
          <a:lstStyle/>
          <a:p>
            <a:pPr lvl="0" algn="ctr">
              <a:spcBef>
                <a:spcPts val="1000"/>
              </a:spcBef>
              <a:buClr>
                <a:srgbClr val="9BAFB5"/>
              </a:buClr>
            </a:pPr>
            <a:r>
              <a:rPr lang="ru-RU" sz="2000" b="1" dirty="0" smtClean="0">
                <a:solidFill>
                  <a:srgbClr val="000000"/>
                </a:solidFill>
                <a:latin typeface="Times New Roman" panose="02020603050405020304" pitchFamily="18" charset="0"/>
                <a:ea typeface="Calibri" panose="020F0502020204030204" pitchFamily="34" charset="0"/>
                <a:cs typeface="Times New Roman" panose="02020603050405020304" pitchFamily="18" charset="0"/>
              </a:rPr>
              <a:t>Презентация</a:t>
            </a:r>
          </a:p>
          <a:p>
            <a:pPr lvl="0" algn="ctr">
              <a:spcBef>
                <a:spcPts val="1000"/>
              </a:spcBef>
              <a:buClr>
                <a:srgbClr val="9BAFB5"/>
              </a:buClr>
            </a:pPr>
            <a:r>
              <a:rPr lang="ru-RU" sz="2000" b="1" dirty="0" smtClean="0">
                <a:solidFill>
                  <a:srgbClr val="000000"/>
                </a:solidFill>
                <a:latin typeface="Times New Roman" panose="02020603050405020304" pitchFamily="18" charset="0"/>
                <a:ea typeface="Calibri" panose="020F0502020204030204" pitchFamily="34" charset="0"/>
                <a:cs typeface="Times New Roman" panose="02020603050405020304" pitchFamily="18" charset="0"/>
              </a:rPr>
              <a:t>на </a:t>
            </a:r>
            <a:r>
              <a:rPr lang="ru-RU" sz="20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тему: </a:t>
            </a:r>
            <a:r>
              <a:rPr lang="ru-RU" sz="2000" b="1" dirty="0" smtClean="0">
                <a:solidFill>
                  <a:srgbClr val="000000"/>
                </a:solidFill>
                <a:latin typeface="Times New Roman" panose="02020603050405020304" pitchFamily="18" charset="0"/>
                <a:ea typeface="Calibri" panose="020F0502020204030204" pitchFamily="34" charset="0"/>
                <a:cs typeface="Times New Roman" panose="02020603050405020304" pitchFamily="18" charset="0"/>
              </a:rPr>
              <a:t>«Волейбол</a:t>
            </a:r>
            <a:r>
              <a:rPr lang="en-US" sz="2000" b="1" dirty="0" smtClean="0">
                <a:solidFill>
                  <a:srgbClr val="000000"/>
                </a:solidFill>
                <a:latin typeface="Times New Roman" panose="02020603050405020304" pitchFamily="18" charset="0"/>
                <a:ea typeface="Calibri" panose="020F0502020204030204" pitchFamily="34" charset="0"/>
                <a:cs typeface="Times New Roman" panose="02020603050405020304" pitchFamily="18" charset="0"/>
              </a:rPr>
              <a:t>:</a:t>
            </a:r>
            <a:r>
              <a:rPr lang="ru-RU" sz="2000" b="1" dirty="0" smtClean="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технические приемы»</a:t>
            </a:r>
            <a:endParaRPr lang="ru-RU" sz="20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 xmlns:p14="http://schemas.microsoft.com/office/powerpoint/2010/main" val="423007696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589314" y="382555"/>
            <a:ext cx="9144000" cy="682788"/>
          </a:xfrm>
        </p:spPr>
        <p:txBody>
          <a:bodyPr>
            <a:normAutofit/>
          </a:bodyPr>
          <a:lstStyle/>
          <a:p>
            <a:r>
              <a:rPr lang="ru-RU" sz="4000" dirty="0" smtClean="0">
                <a:latin typeface="Times New Roman" panose="02020603050405020304" pitchFamily="18" charset="0"/>
                <a:cs typeface="Times New Roman" panose="02020603050405020304" pitchFamily="18" charset="0"/>
              </a:rPr>
              <a:t>Передача мяча двумя руками сверху</a:t>
            </a:r>
            <a:endParaRPr lang="ru-RU" sz="4000" dirty="0">
              <a:latin typeface="Times New Roman" panose="02020603050405020304" pitchFamily="18" charset="0"/>
              <a:cs typeface="Times New Roman" panose="02020603050405020304" pitchFamily="18" charset="0"/>
            </a:endParaRPr>
          </a:p>
        </p:txBody>
      </p:sp>
      <p:sp>
        <p:nvSpPr>
          <p:cNvPr id="3" name="Подзаголовок 2"/>
          <p:cNvSpPr>
            <a:spLocks noGrp="1"/>
          </p:cNvSpPr>
          <p:nvPr>
            <p:ph type="subTitle" idx="1"/>
          </p:nvPr>
        </p:nvSpPr>
        <p:spPr>
          <a:xfrm>
            <a:off x="1035698" y="1400013"/>
            <a:ext cx="10052180" cy="1655762"/>
          </a:xfrm>
        </p:spPr>
        <p:txBody>
          <a:bodyPr>
            <a:normAutofit fontScale="92500" lnSpcReduction="20000"/>
          </a:bodyPr>
          <a:lstStyle/>
          <a:p>
            <a:pPr algn="just"/>
            <a:r>
              <a:rPr lang="ru-RU" b="1" dirty="0">
                <a:latin typeface="Times New Roman" panose="02020603050405020304" pitchFamily="18" charset="0"/>
                <a:cs typeface="Times New Roman" panose="02020603050405020304" pitchFamily="18" charset="0"/>
              </a:rPr>
              <a:t>Правильная техника постановки кистей рук </a:t>
            </a:r>
            <a:r>
              <a:rPr lang="ru-RU" dirty="0">
                <a:latin typeface="Times New Roman" panose="02020603050405020304" pitchFamily="18" charset="0"/>
                <a:cs typeface="Times New Roman" panose="02020603050405020304" pitchFamily="18" charset="0"/>
              </a:rPr>
              <a:t>: поднять кисти рук приблизительно на пятнадцать сантиметров выше головы с большими пальцами в основании, направленными к вашим глазам. Пальцы должны быть расставлены и иметь немного чашевидную форму. Не расставляйте широко кисти рук. Как руководящий принцип, имейте промежуток не больше пяти сантиметров между большими и указательными пальцами.</a:t>
            </a:r>
          </a:p>
        </p:txBody>
      </p:sp>
      <p:pic>
        <p:nvPicPr>
          <p:cNvPr id="4" name="Рисунок 3"/>
          <p:cNvPicPr>
            <a:picLocks noChangeAspect="1"/>
          </p:cNvPicPr>
          <p:nvPr/>
        </p:nvPicPr>
        <p:blipFill>
          <a:blip r:embed="rId2" cstate="print"/>
          <a:stretch>
            <a:fillRect/>
          </a:stretch>
        </p:blipFill>
        <p:spPr>
          <a:xfrm>
            <a:off x="2976465" y="3055775"/>
            <a:ext cx="6522098" cy="3244744"/>
          </a:xfrm>
          <a:prstGeom prst="rect">
            <a:avLst/>
          </a:prstGeom>
        </p:spPr>
      </p:pic>
    </p:spTree>
    <p:extLst>
      <p:ext uri="{BB962C8B-B14F-4D97-AF65-F5344CB8AC3E}">
        <p14:creationId xmlns="" xmlns:p14="http://schemas.microsoft.com/office/powerpoint/2010/main" val="414791833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524000" y="559835"/>
            <a:ext cx="9144000" cy="783773"/>
          </a:xfrm>
        </p:spPr>
        <p:txBody>
          <a:bodyPr>
            <a:normAutofit/>
          </a:bodyPr>
          <a:lstStyle/>
          <a:p>
            <a:r>
              <a:rPr lang="ru-RU" sz="4000" dirty="0" smtClean="0">
                <a:latin typeface="Times New Roman" panose="02020603050405020304" pitchFamily="18" charset="0"/>
                <a:cs typeface="Times New Roman" panose="02020603050405020304" pitchFamily="18" charset="0"/>
              </a:rPr>
              <a:t>Прием мяча двумя руками снизу</a:t>
            </a:r>
            <a:endParaRPr lang="ru-RU" sz="4000" dirty="0">
              <a:latin typeface="Times New Roman" panose="02020603050405020304" pitchFamily="18" charset="0"/>
              <a:cs typeface="Times New Roman" panose="02020603050405020304" pitchFamily="18" charset="0"/>
            </a:endParaRPr>
          </a:p>
        </p:txBody>
      </p:sp>
      <p:sp>
        <p:nvSpPr>
          <p:cNvPr id="3" name="Подзаголовок 2"/>
          <p:cNvSpPr>
            <a:spLocks noGrp="1"/>
          </p:cNvSpPr>
          <p:nvPr>
            <p:ph type="subTitle" idx="1"/>
          </p:nvPr>
        </p:nvSpPr>
        <p:spPr>
          <a:xfrm>
            <a:off x="457201" y="1568387"/>
            <a:ext cx="10944808" cy="1655762"/>
          </a:xfrm>
        </p:spPr>
        <p:txBody>
          <a:bodyPr>
            <a:normAutofit/>
          </a:bodyPr>
          <a:lstStyle/>
          <a:p>
            <a:pPr algn="just"/>
            <a:r>
              <a:rPr lang="ru-RU" dirty="0">
                <a:latin typeface="Times New Roman" panose="02020603050405020304" pitchFamily="18" charset="0"/>
                <a:cs typeface="Times New Roman" panose="02020603050405020304" pitchFamily="18" charset="0"/>
              </a:rPr>
              <a:t>Прием снизу применяется в случаях, когда принять мяч сверху уже нельзя, например, у самой сетки или когда остается одно касание, а игрок движется к мячу, находясь спиной к </a:t>
            </a:r>
            <a:r>
              <a:rPr lang="ru-RU" dirty="0" smtClean="0">
                <a:latin typeface="Times New Roman" panose="02020603050405020304" pitchFamily="18" charset="0"/>
                <a:cs typeface="Times New Roman" panose="02020603050405020304" pitchFamily="18" charset="0"/>
              </a:rPr>
              <a:t>сетке, когда </a:t>
            </a:r>
            <a:r>
              <a:rPr lang="ru-RU" dirty="0">
                <a:latin typeface="Times New Roman" panose="02020603050405020304" pitchFamily="18" charset="0"/>
                <a:cs typeface="Times New Roman" panose="02020603050405020304" pitchFamily="18" charset="0"/>
              </a:rPr>
              <a:t>мяч находится далеко впереди игрока, и ему мало времени для того, чтобы сделать выход под мяч для верхней передачи.</a:t>
            </a:r>
          </a:p>
        </p:txBody>
      </p:sp>
      <p:pic>
        <p:nvPicPr>
          <p:cNvPr id="4" name="Рисунок 3"/>
          <p:cNvPicPr>
            <a:picLocks noChangeAspect="1"/>
          </p:cNvPicPr>
          <p:nvPr/>
        </p:nvPicPr>
        <p:blipFill>
          <a:blip r:embed="rId2" cstate="print"/>
          <a:stretch>
            <a:fillRect/>
          </a:stretch>
        </p:blipFill>
        <p:spPr>
          <a:xfrm>
            <a:off x="2202024" y="3597374"/>
            <a:ext cx="7620000" cy="2647950"/>
          </a:xfrm>
          <a:prstGeom prst="rect">
            <a:avLst/>
          </a:prstGeom>
        </p:spPr>
      </p:pic>
    </p:spTree>
    <p:extLst>
      <p:ext uri="{BB962C8B-B14F-4D97-AF65-F5344CB8AC3E}">
        <p14:creationId xmlns="" xmlns:p14="http://schemas.microsoft.com/office/powerpoint/2010/main" val="249181936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524000" y="410546"/>
            <a:ext cx="9144000" cy="787985"/>
          </a:xfrm>
        </p:spPr>
        <p:txBody>
          <a:bodyPr>
            <a:normAutofit/>
          </a:bodyPr>
          <a:lstStyle/>
          <a:p>
            <a:r>
              <a:rPr lang="ru-RU" sz="4000" dirty="0" smtClean="0">
                <a:latin typeface="Times New Roman" panose="02020603050405020304" pitchFamily="18" charset="0"/>
                <a:cs typeface="Times New Roman" panose="02020603050405020304" pitchFamily="18" charset="0"/>
              </a:rPr>
              <a:t>Прием мяча двумя руками снизу</a:t>
            </a:r>
            <a:endParaRPr lang="ru-RU" sz="4000" dirty="0">
              <a:latin typeface="Times New Roman" panose="02020603050405020304" pitchFamily="18" charset="0"/>
              <a:cs typeface="Times New Roman" panose="02020603050405020304" pitchFamily="18" charset="0"/>
            </a:endParaRPr>
          </a:p>
        </p:txBody>
      </p:sp>
      <p:sp>
        <p:nvSpPr>
          <p:cNvPr id="3" name="Подзаголовок 2"/>
          <p:cNvSpPr>
            <a:spLocks noGrp="1"/>
          </p:cNvSpPr>
          <p:nvPr>
            <p:ph type="subTitle" idx="1"/>
          </p:nvPr>
        </p:nvSpPr>
        <p:spPr>
          <a:xfrm>
            <a:off x="161731" y="1495005"/>
            <a:ext cx="7899918" cy="5437640"/>
          </a:xfrm>
        </p:spPr>
        <p:txBody>
          <a:bodyPr>
            <a:normAutofit lnSpcReduction="10000"/>
          </a:bodyPr>
          <a:lstStyle/>
          <a:p>
            <a:pPr algn="just"/>
            <a:r>
              <a:rPr lang="ru-RU" dirty="0" smtClean="0">
                <a:latin typeface="Times New Roman" panose="02020603050405020304" pitchFamily="18" charset="0"/>
                <a:cs typeface="Times New Roman" panose="02020603050405020304" pitchFamily="18" charset="0"/>
              </a:rPr>
              <a:t>Исходное положение – ноги на ширине плеч</a:t>
            </a:r>
            <a:r>
              <a:rPr lang="en-US" dirty="0" smtClean="0">
                <a:latin typeface="Times New Roman" panose="02020603050405020304" pitchFamily="18" charset="0"/>
                <a:cs typeface="Times New Roman" panose="02020603050405020304" pitchFamily="18" charset="0"/>
              </a:rPr>
              <a:t>,</a:t>
            </a:r>
            <a:r>
              <a:rPr lang="ru-RU" dirty="0" smtClean="0">
                <a:latin typeface="Times New Roman" panose="02020603050405020304" pitchFamily="18" charset="0"/>
                <a:cs typeface="Times New Roman" panose="02020603050405020304" pitchFamily="18" charset="0"/>
              </a:rPr>
              <a:t> согнутые в коленных суставах</a:t>
            </a:r>
            <a:r>
              <a:rPr lang="en-US" dirty="0" smtClean="0">
                <a:latin typeface="Times New Roman" panose="02020603050405020304" pitchFamily="18" charset="0"/>
                <a:cs typeface="Times New Roman" panose="02020603050405020304" pitchFamily="18" charset="0"/>
              </a:rPr>
              <a:t>,</a:t>
            </a:r>
            <a:r>
              <a:rPr lang="ru-RU" dirty="0" smtClean="0">
                <a:latin typeface="Times New Roman" panose="02020603050405020304" pitchFamily="18" charset="0"/>
                <a:cs typeface="Times New Roman" panose="02020603050405020304" pitchFamily="18" charset="0"/>
              </a:rPr>
              <a:t> одна впереди другой</a:t>
            </a:r>
            <a:r>
              <a:rPr lang="en-US" dirty="0" smtClean="0">
                <a:latin typeface="Times New Roman" panose="02020603050405020304" pitchFamily="18" charset="0"/>
                <a:cs typeface="Times New Roman" panose="02020603050405020304" pitchFamily="18" charset="0"/>
              </a:rPr>
              <a:t>,</a:t>
            </a:r>
            <a:r>
              <a:rPr lang="ru-RU" dirty="0" smtClean="0">
                <a:latin typeface="Times New Roman" panose="02020603050405020304" pitchFamily="18" charset="0"/>
                <a:cs typeface="Times New Roman" panose="02020603050405020304" pitchFamily="18" charset="0"/>
              </a:rPr>
              <a:t> руки выпрямлены и направлены вперед – вниз</a:t>
            </a:r>
            <a:r>
              <a:rPr lang="en-US" dirty="0" smtClean="0">
                <a:latin typeface="Times New Roman" panose="02020603050405020304" pitchFamily="18" charset="0"/>
                <a:cs typeface="Times New Roman" panose="02020603050405020304" pitchFamily="18" charset="0"/>
              </a:rPr>
              <a:t>,</a:t>
            </a:r>
            <a:r>
              <a:rPr lang="ru-RU" dirty="0" smtClean="0">
                <a:latin typeface="Times New Roman" panose="02020603050405020304" pitchFamily="18" charset="0"/>
                <a:cs typeface="Times New Roman" panose="02020603050405020304" pitchFamily="18" charset="0"/>
              </a:rPr>
              <a:t> локти приближены друг к другу</a:t>
            </a:r>
            <a:r>
              <a:rPr lang="en-US" dirty="0" smtClean="0">
                <a:latin typeface="Times New Roman" panose="02020603050405020304" pitchFamily="18" charset="0"/>
                <a:cs typeface="Times New Roman" panose="02020603050405020304" pitchFamily="18" charset="0"/>
              </a:rPr>
              <a:t>,</a:t>
            </a:r>
            <a:r>
              <a:rPr lang="ru-RU" dirty="0" smtClean="0">
                <a:latin typeface="Times New Roman" panose="02020603050405020304" pitchFamily="18" charset="0"/>
                <a:cs typeface="Times New Roman" panose="02020603050405020304" pitchFamily="18" charset="0"/>
              </a:rPr>
              <a:t> кисти соединены</a:t>
            </a:r>
            <a:r>
              <a:rPr lang="en-US" dirty="0" smtClean="0">
                <a:latin typeface="Times New Roman" panose="02020603050405020304" pitchFamily="18" charset="0"/>
                <a:cs typeface="Times New Roman" panose="02020603050405020304" pitchFamily="18" charset="0"/>
              </a:rPr>
              <a:t>,</a:t>
            </a:r>
            <a:r>
              <a:rPr lang="ru-RU" dirty="0" smtClean="0">
                <a:latin typeface="Times New Roman" panose="02020603050405020304" pitchFamily="18" charset="0"/>
                <a:cs typeface="Times New Roman" panose="02020603050405020304" pitchFamily="18" charset="0"/>
              </a:rPr>
              <a:t> туловище слегка наклонено вперед</a:t>
            </a:r>
            <a:r>
              <a:rPr lang="en-US" dirty="0" smtClean="0">
                <a:latin typeface="Times New Roman" panose="02020603050405020304" pitchFamily="18" charset="0"/>
                <a:cs typeface="Times New Roman" panose="02020603050405020304" pitchFamily="18" charset="0"/>
              </a:rPr>
              <a:t>. </a:t>
            </a:r>
            <a:r>
              <a:rPr lang="ru-RU" dirty="0">
                <a:latin typeface="Times New Roman" panose="02020603050405020304" pitchFamily="18" charset="0"/>
                <a:cs typeface="Times New Roman" panose="02020603050405020304" pitchFamily="18" charset="0"/>
              </a:rPr>
              <a:t> При выполнении приема и передачи игрок располагается так, чтобы мяч был перед ним.</a:t>
            </a:r>
          </a:p>
          <a:p>
            <a:pPr algn="just"/>
            <a:r>
              <a:rPr lang="ru-RU" dirty="0">
                <a:latin typeface="Times New Roman" panose="02020603050405020304" pitchFamily="18" charset="0"/>
                <a:cs typeface="Times New Roman" panose="02020603050405020304" pitchFamily="18" charset="0"/>
              </a:rPr>
              <a:t>Мяч принимается на предплечья, ближе к кистям рук. Движения прямыми руками вперед-вверх производятся только в плечевых суставах. Ту­ловище выпрямляется, ноги активно разгибаются. Сопровождающее мяч движение выполняется за счет дальнейшего разгибания ног и туловища, а также плавного смещения рук вперед-вверх вслед за мячом</a:t>
            </a:r>
            <a:r>
              <a:rPr lang="ru-RU" i="1" dirty="0">
                <a:latin typeface="Times New Roman" panose="02020603050405020304" pitchFamily="18" charset="0"/>
                <a:cs typeface="Times New Roman" panose="02020603050405020304" pitchFamily="18" charset="0"/>
              </a:rPr>
              <a:t>.</a:t>
            </a:r>
            <a:endParaRPr lang="ru-RU" dirty="0">
              <a:latin typeface="Times New Roman" panose="02020603050405020304" pitchFamily="18" charset="0"/>
              <a:cs typeface="Times New Roman" panose="02020603050405020304" pitchFamily="18" charset="0"/>
            </a:endParaRPr>
          </a:p>
          <a:p>
            <a:r>
              <a:rPr lang="ru-RU" dirty="0" smtClean="0">
                <a:latin typeface="Times New Roman" panose="02020603050405020304" pitchFamily="18" charset="0"/>
                <a:cs typeface="Times New Roman" panose="02020603050405020304" pitchFamily="18" charset="0"/>
              </a:rPr>
              <a:t/>
            </a:r>
            <a:br>
              <a:rPr lang="ru-RU" dirty="0" smtClean="0">
                <a:latin typeface="Times New Roman" panose="02020603050405020304" pitchFamily="18" charset="0"/>
                <a:cs typeface="Times New Roman" panose="02020603050405020304" pitchFamily="18" charset="0"/>
              </a:rPr>
            </a:br>
            <a:endParaRPr lang="ru-RU" dirty="0">
              <a:latin typeface="Times New Roman" panose="02020603050405020304" pitchFamily="18" charset="0"/>
              <a:cs typeface="Times New Roman" panose="02020603050405020304" pitchFamily="18" charset="0"/>
            </a:endParaRPr>
          </a:p>
        </p:txBody>
      </p:sp>
      <p:pic>
        <p:nvPicPr>
          <p:cNvPr id="4" name="Рисунок 3"/>
          <p:cNvPicPr>
            <a:picLocks noChangeAspect="1"/>
          </p:cNvPicPr>
          <p:nvPr/>
        </p:nvPicPr>
        <p:blipFill>
          <a:blip r:embed="rId2" cstate="print"/>
          <a:stretch>
            <a:fillRect/>
          </a:stretch>
        </p:blipFill>
        <p:spPr>
          <a:xfrm>
            <a:off x="8061649" y="2481942"/>
            <a:ext cx="4014483" cy="2276670"/>
          </a:xfrm>
          <a:prstGeom prst="rect">
            <a:avLst/>
          </a:prstGeom>
        </p:spPr>
      </p:pic>
    </p:spTree>
    <p:extLst>
      <p:ext uri="{BB962C8B-B14F-4D97-AF65-F5344CB8AC3E}">
        <p14:creationId xmlns="" xmlns:p14="http://schemas.microsoft.com/office/powerpoint/2010/main" val="281924683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524000" y="317241"/>
            <a:ext cx="9144000" cy="911390"/>
          </a:xfrm>
        </p:spPr>
        <p:txBody>
          <a:bodyPr>
            <a:normAutofit/>
          </a:bodyPr>
          <a:lstStyle/>
          <a:p>
            <a:r>
              <a:rPr lang="ru-RU" sz="4000" dirty="0" smtClean="0">
                <a:latin typeface="Times New Roman" panose="02020603050405020304" pitchFamily="18" charset="0"/>
                <a:cs typeface="Times New Roman" panose="02020603050405020304" pitchFamily="18" charset="0"/>
              </a:rPr>
              <a:t>Нападающий удар</a:t>
            </a:r>
            <a:endParaRPr lang="ru-RU" sz="4000" dirty="0">
              <a:latin typeface="Times New Roman" panose="02020603050405020304" pitchFamily="18" charset="0"/>
              <a:cs typeface="Times New Roman" panose="02020603050405020304" pitchFamily="18" charset="0"/>
            </a:endParaRPr>
          </a:p>
        </p:txBody>
      </p:sp>
      <p:sp>
        <p:nvSpPr>
          <p:cNvPr id="3" name="Подзаголовок 2"/>
          <p:cNvSpPr>
            <a:spLocks noGrp="1"/>
          </p:cNvSpPr>
          <p:nvPr>
            <p:ph type="subTitle" idx="1"/>
          </p:nvPr>
        </p:nvSpPr>
        <p:spPr>
          <a:xfrm>
            <a:off x="251925" y="1312606"/>
            <a:ext cx="11709919" cy="3212741"/>
          </a:xfrm>
        </p:spPr>
        <p:txBody>
          <a:bodyPr>
            <a:normAutofit/>
          </a:bodyPr>
          <a:lstStyle/>
          <a:p>
            <a:pPr algn="just"/>
            <a:r>
              <a:rPr lang="ru-RU" sz="2000" dirty="0" smtClean="0">
                <a:latin typeface="Times New Roman" panose="02020603050405020304" pitchFamily="18" charset="0"/>
                <a:cs typeface="Times New Roman" panose="02020603050405020304" pitchFamily="18" charset="0"/>
              </a:rPr>
              <a:t>Технический прием атаки</a:t>
            </a:r>
            <a:r>
              <a:rPr lang="en-US" sz="2000" dirty="0" smtClean="0">
                <a:latin typeface="Times New Roman" panose="02020603050405020304" pitchFamily="18" charset="0"/>
                <a:cs typeface="Times New Roman" panose="02020603050405020304" pitchFamily="18" charset="0"/>
              </a:rPr>
              <a:t>,</a:t>
            </a:r>
            <a:r>
              <a:rPr lang="ru-RU" sz="2000" dirty="0" smtClean="0">
                <a:latin typeface="Times New Roman" panose="02020603050405020304" pitchFamily="18" charset="0"/>
                <a:cs typeface="Times New Roman" panose="02020603050405020304" pitchFamily="18" charset="0"/>
              </a:rPr>
              <a:t> состоящий в перебивании одной рукой мяча</a:t>
            </a:r>
            <a:r>
              <a:rPr lang="en-US" sz="2000" dirty="0" smtClean="0">
                <a:latin typeface="Times New Roman" panose="02020603050405020304" pitchFamily="18" charset="0"/>
                <a:cs typeface="Times New Roman" panose="02020603050405020304" pitchFamily="18" charset="0"/>
              </a:rPr>
              <a:t>,</a:t>
            </a:r>
            <a:r>
              <a:rPr lang="ru-RU" sz="2000" dirty="0" smtClean="0">
                <a:latin typeface="Times New Roman" panose="02020603050405020304" pitchFamily="18" charset="0"/>
                <a:cs typeface="Times New Roman" panose="02020603050405020304" pitchFamily="18" charset="0"/>
              </a:rPr>
              <a:t> находящегося выше верхнего края сетки</a:t>
            </a:r>
            <a:r>
              <a:rPr lang="en-US" sz="2000" dirty="0" smtClean="0">
                <a:latin typeface="Times New Roman" panose="02020603050405020304" pitchFamily="18" charset="0"/>
                <a:cs typeface="Times New Roman" panose="02020603050405020304" pitchFamily="18" charset="0"/>
              </a:rPr>
              <a:t>,</a:t>
            </a:r>
            <a:r>
              <a:rPr lang="ru-RU" sz="2000" dirty="0" smtClean="0">
                <a:latin typeface="Times New Roman" panose="02020603050405020304" pitchFamily="18" charset="0"/>
                <a:cs typeface="Times New Roman" panose="02020603050405020304" pitchFamily="18" charset="0"/>
              </a:rPr>
              <a:t> на сторону противника</a:t>
            </a:r>
            <a:r>
              <a:rPr lang="en-US" sz="2000" dirty="0" smtClean="0">
                <a:latin typeface="Times New Roman" panose="02020603050405020304" pitchFamily="18" charset="0"/>
                <a:cs typeface="Times New Roman" panose="02020603050405020304" pitchFamily="18" charset="0"/>
              </a:rPr>
              <a:t>, </a:t>
            </a:r>
            <a:r>
              <a:rPr lang="ru-RU" sz="2000" dirty="0" smtClean="0">
                <a:latin typeface="Times New Roman" panose="02020603050405020304" pitchFamily="18" charset="0"/>
                <a:cs typeface="Times New Roman" panose="02020603050405020304" pitchFamily="18" charset="0"/>
              </a:rPr>
              <a:t>называется нападающим ударом</a:t>
            </a:r>
            <a:r>
              <a:rPr lang="en-US" sz="2000" dirty="0" smtClean="0">
                <a:latin typeface="Times New Roman" panose="02020603050405020304" pitchFamily="18" charset="0"/>
                <a:cs typeface="Times New Roman" panose="02020603050405020304" pitchFamily="18" charset="0"/>
              </a:rPr>
              <a:t>. </a:t>
            </a:r>
            <a:r>
              <a:rPr lang="ru-RU" sz="2000" dirty="0">
                <a:latin typeface="Times New Roman" panose="02020603050405020304" pitchFamily="18" charset="0"/>
                <a:cs typeface="Times New Roman" panose="02020603050405020304" pitchFamily="18" charset="0"/>
              </a:rPr>
              <a:t>Скорость полета мяча зависит от удара: чем сильнее удар, тем больше скорость, следовательно, его труднее принять. По технике выполнения, различают прямой нападающий удар и боковой. И тот и другой могут быть выполнены в прыжке с места или с разбега. По скорости полета мяча различают: </a:t>
            </a:r>
            <a:endParaRPr lang="en-US" sz="2000" dirty="0" smtClean="0">
              <a:latin typeface="Times New Roman" panose="02020603050405020304" pitchFamily="18" charset="0"/>
              <a:cs typeface="Times New Roman" panose="02020603050405020304" pitchFamily="18" charset="0"/>
            </a:endParaRPr>
          </a:p>
          <a:p>
            <a:pPr algn="just"/>
            <a:r>
              <a:rPr lang="ru-RU" sz="2000" dirty="0" smtClean="0">
                <a:latin typeface="Times New Roman" panose="02020603050405020304" pitchFamily="18" charset="0"/>
                <a:cs typeface="Times New Roman" panose="02020603050405020304" pitchFamily="18" charset="0"/>
              </a:rPr>
              <a:t>1) Силовые(скоростные</a:t>
            </a:r>
            <a:r>
              <a:rPr lang="ru-RU" sz="2000" dirty="0">
                <a:latin typeface="Times New Roman" panose="02020603050405020304" pitchFamily="18" charset="0"/>
                <a:cs typeface="Times New Roman" panose="02020603050405020304" pitchFamily="18" charset="0"/>
              </a:rPr>
              <a:t>); </a:t>
            </a:r>
            <a:endParaRPr lang="en-US" sz="2000" dirty="0" smtClean="0">
              <a:latin typeface="Times New Roman" panose="02020603050405020304" pitchFamily="18" charset="0"/>
              <a:cs typeface="Times New Roman" panose="02020603050405020304" pitchFamily="18" charset="0"/>
            </a:endParaRPr>
          </a:p>
          <a:p>
            <a:pPr algn="just"/>
            <a:r>
              <a:rPr lang="ru-RU" sz="2000" dirty="0" smtClean="0">
                <a:latin typeface="Times New Roman" panose="02020603050405020304" pitchFamily="18" charset="0"/>
                <a:cs typeface="Times New Roman" panose="02020603050405020304" pitchFamily="18" charset="0"/>
              </a:rPr>
              <a:t>2</a:t>
            </a:r>
            <a:r>
              <a:rPr lang="ru-RU" sz="2000" dirty="0">
                <a:latin typeface="Times New Roman" panose="02020603050405020304" pitchFamily="18" charset="0"/>
                <a:cs typeface="Times New Roman" panose="02020603050405020304" pitchFamily="18" charset="0"/>
              </a:rPr>
              <a:t>) Кистевые(ускоренные); </a:t>
            </a:r>
            <a:endParaRPr lang="en-US" sz="2000" dirty="0" smtClean="0">
              <a:latin typeface="Times New Roman" panose="02020603050405020304" pitchFamily="18" charset="0"/>
              <a:cs typeface="Times New Roman" panose="02020603050405020304" pitchFamily="18" charset="0"/>
            </a:endParaRPr>
          </a:p>
          <a:p>
            <a:pPr algn="just"/>
            <a:r>
              <a:rPr lang="ru-RU" sz="2000" dirty="0" smtClean="0">
                <a:latin typeface="Times New Roman" panose="02020603050405020304" pitchFamily="18" charset="0"/>
                <a:cs typeface="Times New Roman" panose="02020603050405020304" pitchFamily="18" charset="0"/>
              </a:rPr>
              <a:t>3</a:t>
            </a:r>
            <a:r>
              <a:rPr lang="ru-RU" sz="2000" dirty="0">
                <a:latin typeface="Times New Roman" panose="02020603050405020304" pitchFamily="18" charset="0"/>
                <a:cs typeface="Times New Roman" panose="02020603050405020304" pitchFamily="18" charset="0"/>
              </a:rPr>
              <a:t>) Обманные(медленные).</a:t>
            </a:r>
          </a:p>
        </p:txBody>
      </p:sp>
      <p:pic>
        <p:nvPicPr>
          <p:cNvPr id="4" name="Рисунок 3"/>
          <p:cNvPicPr>
            <a:picLocks noChangeAspect="1"/>
          </p:cNvPicPr>
          <p:nvPr/>
        </p:nvPicPr>
        <p:blipFill>
          <a:blip r:embed="rId2" cstate="print"/>
          <a:stretch>
            <a:fillRect/>
          </a:stretch>
        </p:blipFill>
        <p:spPr>
          <a:xfrm>
            <a:off x="3797560" y="3499248"/>
            <a:ext cx="4702629" cy="3132674"/>
          </a:xfrm>
          <a:prstGeom prst="rect">
            <a:avLst/>
          </a:prstGeom>
        </p:spPr>
      </p:pic>
    </p:spTree>
    <p:extLst>
      <p:ext uri="{BB962C8B-B14F-4D97-AF65-F5344CB8AC3E}">
        <p14:creationId xmlns="" xmlns:p14="http://schemas.microsoft.com/office/powerpoint/2010/main" val="37356064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524000" y="326572"/>
            <a:ext cx="9144000" cy="809957"/>
          </a:xfrm>
        </p:spPr>
        <p:txBody>
          <a:bodyPr>
            <a:normAutofit/>
          </a:bodyPr>
          <a:lstStyle/>
          <a:p>
            <a:r>
              <a:rPr lang="ru-RU" sz="4000" dirty="0" smtClean="0">
                <a:latin typeface="Times New Roman" panose="02020603050405020304" pitchFamily="18" charset="0"/>
                <a:cs typeface="Times New Roman" panose="02020603050405020304" pitchFamily="18" charset="0"/>
              </a:rPr>
              <a:t>Прямой нападающий удар</a:t>
            </a:r>
            <a:endParaRPr lang="ru-RU" sz="4000" dirty="0">
              <a:latin typeface="Times New Roman" panose="02020603050405020304" pitchFamily="18" charset="0"/>
              <a:cs typeface="Times New Roman" panose="02020603050405020304" pitchFamily="18" charset="0"/>
            </a:endParaRPr>
          </a:p>
        </p:txBody>
      </p:sp>
      <p:sp>
        <p:nvSpPr>
          <p:cNvPr id="3" name="Подзаголовок 2"/>
          <p:cNvSpPr>
            <a:spLocks noGrp="1"/>
          </p:cNvSpPr>
          <p:nvPr>
            <p:ph type="subTitle" idx="1"/>
          </p:nvPr>
        </p:nvSpPr>
        <p:spPr>
          <a:xfrm>
            <a:off x="289249" y="1136529"/>
            <a:ext cx="7184572" cy="4011561"/>
          </a:xfrm>
        </p:spPr>
        <p:txBody>
          <a:bodyPr>
            <a:noAutofit/>
          </a:bodyPr>
          <a:lstStyle/>
          <a:p>
            <a:pPr algn="just"/>
            <a:r>
              <a:rPr lang="ru-RU" sz="2000" dirty="0" smtClean="0">
                <a:latin typeface="Times New Roman" panose="02020603050405020304" pitchFamily="18" charset="0"/>
                <a:cs typeface="Times New Roman" panose="02020603050405020304" pitchFamily="18" charset="0"/>
              </a:rPr>
              <a:t>Длина разбега колеблется от 2 до 4 м и состоит из 2 – 4 шагов. Первый шаг короткий, выполняется мягко, как бы крадучись, последний шаг длинный, выполняется в виде скачка. Прямая нога выносится вперед и ставится на пятку, в след за этим быстро приставляется другая нога. Туловище слегка отклоняется назад, руки внизу –сзади. Вместе с перекатом на носки ноги выпрямляются и выполняется прыжок: бьющая рука взмахом по кратчайшему пути поднимается над плечом.</a:t>
            </a:r>
            <a:r>
              <a:rPr lang="ru-RU" sz="2000" dirty="0">
                <a:latin typeface="Times New Roman" panose="02020603050405020304" pitchFamily="18" charset="0"/>
                <a:cs typeface="Times New Roman" panose="02020603050405020304" pitchFamily="18" charset="0"/>
              </a:rPr>
              <a:t> В прыжке плечи и бьющая рука отводится назад, туловище </a:t>
            </a:r>
            <a:r>
              <a:rPr lang="ru-RU" sz="2000" dirty="0" smtClean="0">
                <a:latin typeface="Times New Roman" panose="02020603050405020304" pitchFamily="18" charset="0"/>
                <a:cs typeface="Times New Roman" panose="02020603050405020304" pitchFamily="18" charset="0"/>
              </a:rPr>
              <a:t>прогибается. </a:t>
            </a:r>
            <a:r>
              <a:rPr lang="ru-RU" sz="2000" dirty="0">
                <a:latin typeface="Times New Roman" panose="02020603050405020304" pitchFamily="18" charset="0"/>
                <a:cs typeface="Times New Roman" panose="02020603050405020304" pitchFamily="18" charset="0"/>
              </a:rPr>
              <a:t>С этого момента начинается выполнение собственно нападающего удара. Первое движении – выведение впер локтя бьющей руки. Бьющая рука, разгибаясь в локтевом суставе, начинает движение вперед и акцентированным движением кистью ударят по мячу. Пальцы кисти в момент удара плотно сжаты, мяч находится несколько впереди игрока.  Приземление после удара выполняются на согнутые ноги с опущенными руками, что дает игроку возможность быстро начать перемещение в нужном направлении или выполнить повторный прыжок для блокировки.</a:t>
            </a:r>
          </a:p>
        </p:txBody>
      </p:sp>
      <p:pic>
        <p:nvPicPr>
          <p:cNvPr id="4" name="Рисунок 3"/>
          <p:cNvPicPr>
            <a:picLocks noChangeAspect="1"/>
          </p:cNvPicPr>
          <p:nvPr/>
        </p:nvPicPr>
        <p:blipFill>
          <a:blip r:embed="rId2" cstate="print"/>
          <a:stretch>
            <a:fillRect/>
          </a:stretch>
        </p:blipFill>
        <p:spPr>
          <a:xfrm>
            <a:off x="7385676" y="2649895"/>
            <a:ext cx="4610575" cy="1919578"/>
          </a:xfrm>
          <a:prstGeom prst="rect">
            <a:avLst/>
          </a:prstGeom>
        </p:spPr>
      </p:pic>
    </p:spTree>
    <p:extLst>
      <p:ext uri="{BB962C8B-B14F-4D97-AF65-F5344CB8AC3E}">
        <p14:creationId xmlns="" xmlns:p14="http://schemas.microsoft.com/office/powerpoint/2010/main" val="415104037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524000" y="299984"/>
            <a:ext cx="9144000" cy="855253"/>
          </a:xfrm>
        </p:spPr>
        <p:txBody>
          <a:bodyPr>
            <a:normAutofit/>
          </a:bodyPr>
          <a:lstStyle/>
          <a:p>
            <a:r>
              <a:rPr lang="ru-RU" sz="4000" dirty="0" smtClean="0">
                <a:latin typeface="Times New Roman" panose="02020603050405020304" pitchFamily="18" charset="0"/>
                <a:cs typeface="Times New Roman" panose="02020603050405020304" pitchFamily="18" charset="0"/>
              </a:rPr>
              <a:t>Блокирование</a:t>
            </a:r>
            <a:endParaRPr lang="ru-RU" sz="4000" dirty="0">
              <a:latin typeface="Times New Roman" panose="02020603050405020304" pitchFamily="18" charset="0"/>
              <a:cs typeface="Times New Roman" panose="02020603050405020304" pitchFamily="18" charset="0"/>
            </a:endParaRPr>
          </a:p>
        </p:txBody>
      </p:sp>
      <p:sp>
        <p:nvSpPr>
          <p:cNvPr id="3" name="Подзаголовок 2"/>
          <p:cNvSpPr>
            <a:spLocks noGrp="1"/>
          </p:cNvSpPr>
          <p:nvPr>
            <p:ph type="subTitle" idx="1"/>
          </p:nvPr>
        </p:nvSpPr>
        <p:spPr>
          <a:xfrm>
            <a:off x="205273" y="1372022"/>
            <a:ext cx="11728580" cy="1655762"/>
          </a:xfrm>
        </p:spPr>
        <p:txBody>
          <a:bodyPr/>
          <a:lstStyle/>
          <a:p>
            <a:pPr algn="just"/>
            <a:r>
              <a:rPr lang="ru-RU" dirty="0" smtClean="0">
                <a:latin typeface="Times New Roman" panose="02020603050405020304" pitchFamily="18" charset="0"/>
                <a:cs typeface="Times New Roman" panose="02020603050405020304" pitchFamily="18" charset="0"/>
              </a:rPr>
              <a:t>Применяется для противодействия атакующим ударом соперника</a:t>
            </a:r>
            <a:r>
              <a:rPr lang="en-US" dirty="0" smtClean="0">
                <a:latin typeface="Times New Roman" panose="02020603050405020304" pitchFamily="18" charset="0"/>
                <a:cs typeface="Times New Roman" panose="02020603050405020304" pitchFamily="18" charset="0"/>
              </a:rPr>
              <a:t>,</a:t>
            </a:r>
            <a:r>
              <a:rPr lang="ru-RU" dirty="0" smtClean="0">
                <a:latin typeface="Times New Roman" panose="02020603050405020304" pitchFamily="18" charset="0"/>
                <a:cs typeface="Times New Roman" panose="02020603050405020304" pitchFamily="18" charset="0"/>
              </a:rPr>
              <a:t> заключающийся ударом соперника</a:t>
            </a:r>
            <a:r>
              <a:rPr lang="en-US" dirty="0" smtClean="0">
                <a:latin typeface="Times New Roman" panose="02020603050405020304" pitchFamily="18" charset="0"/>
                <a:cs typeface="Times New Roman" panose="02020603050405020304" pitchFamily="18" charset="0"/>
              </a:rPr>
              <a:t>,</a:t>
            </a:r>
            <a:r>
              <a:rPr lang="ru-RU" dirty="0" smtClean="0">
                <a:latin typeface="Times New Roman" panose="02020603050405020304" pitchFamily="18" charset="0"/>
                <a:cs typeface="Times New Roman" panose="02020603050405020304" pitchFamily="18" charset="0"/>
              </a:rPr>
              <a:t> заключающийся в преграждении пути полета мяча с помощью выпрыгивания и выставления рук над сеткой</a:t>
            </a:r>
            <a:endParaRPr lang="ru-RU" dirty="0">
              <a:latin typeface="Times New Roman" panose="02020603050405020304" pitchFamily="18" charset="0"/>
              <a:cs typeface="Times New Roman" panose="02020603050405020304" pitchFamily="18" charset="0"/>
            </a:endParaRPr>
          </a:p>
        </p:txBody>
      </p:sp>
      <p:pic>
        <p:nvPicPr>
          <p:cNvPr id="4" name="Рисунок 3"/>
          <p:cNvPicPr>
            <a:picLocks noChangeAspect="1"/>
          </p:cNvPicPr>
          <p:nvPr/>
        </p:nvPicPr>
        <p:blipFill>
          <a:blip r:embed="rId2" cstate="print"/>
          <a:stretch>
            <a:fillRect/>
          </a:stretch>
        </p:blipFill>
        <p:spPr>
          <a:xfrm>
            <a:off x="3144416" y="2592431"/>
            <a:ext cx="5819192" cy="3855215"/>
          </a:xfrm>
          <a:prstGeom prst="rect">
            <a:avLst/>
          </a:prstGeom>
        </p:spPr>
      </p:pic>
    </p:spTree>
    <p:extLst>
      <p:ext uri="{BB962C8B-B14F-4D97-AF65-F5344CB8AC3E}">
        <p14:creationId xmlns="" xmlns:p14="http://schemas.microsoft.com/office/powerpoint/2010/main" val="410672729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524000" y="335902"/>
            <a:ext cx="9144000" cy="772334"/>
          </a:xfrm>
        </p:spPr>
        <p:txBody>
          <a:bodyPr>
            <a:normAutofit/>
          </a:bodyPr>
          <a:lstStyle/>
          <a:p>
            <a:r>
              <a:rPr lang="ru-RU" sz="4000" dirty="0" smtClean="0">
                <a:latin typeface="Times New Roman" panose="02020603050405020304" pitchFamily="18" charset="0"/>
                <a:cs typeface="Times New Roman" panose="02020603050405020304" pitchFamily="18" charset="0"/>
              </a:rPr>
              <a:t>Блокирование</a:t>
            </a:r>
            <a:endParaRPr lang="ru-RU" sz="4000" dirty="0">
              <a:latin typeface="Times New Roman" panose="02020603050405020304" pitchFamily="18" charset="0"/>
              <a:cs typeface="Times New Roman" panose="02020603050405020304" pitchFamily="18" charset="0"/>
            </a:endParaRPr>
          </a:p>
        </p:txBody>
      </p:sp>
      <p:sp>
        <p:nvSpPr>
          <p:cNvPr id="3" name="Подзаголовок 2"/>
          <p:cNvSpPr>
            <a:spLocks noGrp="1"/>
          </p:cNvSpPr>
          <p:nvPr>
            <p:ph type="subTitle" idx="1"/>
          </p:nvPr>
        </p:nvSpPr>
        <p:spPr>
          <a:xfrm>
            <a:off x="382555" y="1108236"/>
            <a:ext cx="11430000" cy="3104535"/>
          </a:xfrm>
        </p:spPr>
        <p:txBody>
          <a:bodyPr>
            <a:normAutofit/>
          </a:bodyPr>
          <a:lstStyle/>
          <a:p>
            <a:pPr algn="just"/>
            <a:r>
              <a:rPr lang="ru-RU" sz="2000" dirty="0">
                <a:latin typeface="Times New Roman" panose="02020603050405020304" pitchFamily="18" charset="0"/>
                <a:cs typeface="Times New Roman" panose="02020603050405020304" pitchFamily="18" charset="0"/>
              </a:rPr>
              <a:t>При постановке блока игрок, находящийся в непосредственной близости от сетки, выпрыгивает вверх, разгибает руки в локтях и поднимает их над сеткой. Кисти рук с расставленными пальцами по достижении верхнего края сетки производят движение вверх-вперёд через сетку. В момент удара по мячу кисти сгибают в лучезапястных суставах для противодействия атаке и направления мяча вперёд-вниз, на сторону соперника</a:t>
            </a:r>
            <a:r>
              <a:rPr lang="ru-RU" sz="2000" dirty="0" smtClean="0">
                <a:latin typeface="Times New Roman" panose="02020603050405020304" pitchFamily="18" charset="0"/>
                <a:cs typeface="Times New Roman" panose="02020603050405020304" pitchFamily="18" charset="0"/>
              </a:rPr>
              <a:t>. </a:t>
            </a:r>
            <a:r>
              <a:rPr lang="ru-RU" sz="2000" dirty="0">
                <a:latin typeface="Times New Roman" panose="02020603050405020304" pitchFamily="18" charset="0"/>
                <a:cs typeface="Times New Roman" panose="02020603050405020304" pitchFamily="18" charset="0"/>
              </a:rPr>
              <a:t>При блокировании атакующих ударов на краях сетки и при попытке соперника нанести удар по блоку с целью отскока мяча в аут ладонь руки, ближней к краю, поворачивают внутрь так, чтобы при ударе в блок мяч отскочил на площадку соперника.</a:t>
            </a:r>
          </a:p>
        </p:txBody>
      </p:sp>
      <p:pic>
        <p:nvPicPr>
          <p:cNvPr id="4" name="Рисунок 3"/>
          <p:cNvPicPr>
            <a:picLocks noChangeAspect="1"/>
          </p:cNvPicPr>
          <p:nvPr/>
        </p:nvPicPr>
        <p:blipFill>
          <a:blip r:embed="rId2" cstate="print"/>
          <a:stretch>
            <a:fillRect/>
          </a:stretch>
        </p:blipFill>
        <p:spPr>
          <a:xfrm>
            <a:off x="3586162" y="3312533"/>
            <a:ext cx="5019675" cy="3345143"/>
          </a:xfrm>
          <a:prstGeom prst="rect">
            <a:avLst/>
          </a:prstGeom>
        </p:spPr>
      </p:pic>
    </p:spTree>
    <p:extLst>
      <p:ext uri="{BB962C8B-B14F-4D97-AF65-F5344CB8AC3E}">
        <p14:creationId xmlns="" xmlns:p14="http://schemas.microsoft.com/office/powerpoint/2010/main" val="260879163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2844800" y="334926"/>
            <a:ext cx="8589818" cy="707886"/>
          </a:xfrm>
          <a:prstGeom prst="rect">
            <a:avLst/>
          </a:prstGeom>
        </p:spPr>
        <p:txBody>
          <a:bodyPr wrap="square">
            <a:spAutoFit/>
          </a:bodyPr>
          <a:lstStyle/>
          <a:p>
            <a:r>
              <a:rPr lang="ru-RU" sz="4000" dirty="0">
                <a:latin typeface="Times New Roman" panose="02020603050405020304" pitchFamily="18" charset="0"/>
                <a:cs typeface="Times New Roman" panose="02020603050405020304" pitchFamily="18" charset="0"/>
              </a:rPr>
              <a:t>Как усилить удар в волейболе</a:t>
            </a:r>
            <a:endParaRPr lang="ru-RU" sz="4000" i="0" dirty="0">
              <a:effectLst/>
              <a:latin typeface="Times New Roman" panose="02020603050405020304" pitchFamily="18" charset="0"/>
              <a:cs typeface="Times New Roman" panose="02020603050405020304" pitchFamily="18" charset="0"/>
            </a:endParaRPr>
          </a:p>
        </p:txBody>
      </p:sp>
      <p:sp>
        <p:nvSpPr>
          <p:cNvPr id="3" name="Прямоугольник 2"/>
          <p:cNvSpPr/>
          <p:nvPr/>
        </p:nvSpPr>
        <p:spPr>
          <a:xfrm>
            <a:off x="766619" y="1545027"/>
            <a:ext cx="6216072" cy="4370427"/>
          </a:xfrm>
          <a:prstGeom prst="rect">
            <a:avLst/>
          </a:prstGeom>
        </p:spPr>
        <p:txBody>
          <a:bodyPr wrap="square">
            <a:spAutoFit/>
          </a:bodyPr>
          <a:lstStyle/>
          <a:p>
            <a:pPr algn="just" fontAlgn="base">
              <a:buFont typeface="+mj-lt"/>
              <a:buAutoNum type="arabicPeriod"/>
            </a:pPr>
            <a:r>
              <a:rPr lang="en-US" sz="2000" dirty="0" smtClean="0">
                <a:solidFill>
                  <a:srgbClr val="222222"/>
                </a:solidFill>
                <a:latin typeface="Times New Roman" panose="02020603050405020304" pitchFamily="18" charset="0"/>
                <a:cs typeface="Times New Roman" panose="02020603050405020304" pitchFamily="18" charset="0"/>
              </a:rPr>
              <a:t> </a:t>
            </a:r>
            <a:r>
              <a:rPr lang="ru-RU" sz="2000" dirty="0" smtClean="0">
                <a:solidFill>
                  <a:srgbClr val="222222"/>
                </a:solidFill>
                <a:latin typeface="Times New Roman" panose="02020603050405020304" pitchFamily="18" charset="0"/>
                <a:cs typeface="Times New Roman" panose="02020603050405020304" pitchFamily="18" charset="0"/>
              </a:rPr>
              <a:t>Нападающий </a:t>
            </a:r>
            <a:r>
              <a:rPr lang="ru-RU" sz="2000" dirty="0">
                <a:solidFill>
                  <a:srgbClr val="222222"/>
                </a:solidFill>
                <a:latin typeface="Times New Roman" panose="02020603050405020304" pitchFamily="18" charset="0"/>
                <a:cs typeface="Times New Roman" panose="02020603050405020304" pitchFamily="18" charset="0"/>
              </a:rPr>
              <a:t>удар с места по подвесному мячу.</a:t>
            </a:r>
          </a:p>
          <a:p>
            <a:pPr algn="just" fontAlgn="base">
              <a:buFont typeface="+mj-lt"/>
              <a:buAutoNum type="arabicPeriod"/>
            </a:pPr>
            <a:r>
              <a:rPr lang="en-US" sz="2000" dirty="0" smtClean="0">
                <a:solidFill>
                  <a:srgbClr val="222222"/>
                </a:solidFill>
                <a:latin typeface="Times New Roman" panose="02020603050405020304" pitchFamily="18" charset="0"/>
                <a:cs typeface="Times New Roman" panose="02020603050405020304" pitchFamily="18" charset="0"/>
              </a:rPr>
              <a:t> </a:t>
            </a:r>
            <a:r>
              <a:rPr lang="ru-RU" sz="2000" dirty="0" smtClean="0">
                <a:solidFill>
                  <a:srgbClr val="222222"/>
                </a:solidFill>
                <a:latin typeface="Times New Roman" panose="02020603050405020304" pitchFamily="18" charset="0"/>
                <a:cs typeface="Times New Roman" panose="02020603050405020304" pitchFamily="18" charset="0"/>
              </a:rPr>
              <a:t>Нападающий </a:t>
            </a:r>
            <a:r>
              <a:rPr lang="ru-RU" sz="2000" dirty="0">
                <a:solidFill>
                  <a:srgbClr val="222222"/>
                </a:solidFill>
                <a:latin typeface="Times New Roman" panose="02020603050405020304" pitchFamily="18" charset="0"/>
                <a:cs typeface="Times New Roman" panose="02020603050405020304" pitchFamily="18" charset="0"/>
              </a:rPr>
              <a:t>удар с места по подвесному </a:t>
            </a:r>
            <a:r>
              <a:rPr lang="ru-RU" sz="2000" dirty="0" smtClean="0">
                <a:solidFill>
                  <a:srgbClr val="222222"/>
                </a:solidFill>
                <a:latin typeface="Times New Roman" panose="02020603050405020304" pitchFamily="18" charset="0"/>
                <a:cs typeface="Times New Roman" panose="02020603050405020304" pitchFamily="18" charset="0"/>
              </a:rPr>
              <a:t>мячу, </a:t>
            </a:r>
            <a:r>
              <a:rPr lang="ru-RU" sz="2000" dirty="0">
                <a:solidFill>
                  <a:srgbClr val="222222"/>
                </a:solidFill>
                <a:latin typeface="Times New Roman" panose="02020603050405020304" pitchFamily="18" charset="0"/>
                <a:cs typeface="Times New Roman" panose="02020603050405020304" pitchFamily="18" charset="0"/>
              </a:rPr>
              <a:t>но в прыжке.</a:t>
            </a:r>
          </a:p>
          <a:p>
            <a:pPr algn="just" fontAlgn="base">
              <a:buFont typeface="+mj-lt"/>
              <a:buAutoNum type="arabicPeriod"/>
            </a:pPr>
            <a:r>
              <a:rPr lang="en-US" sz="2000" dirty="0" smtClean="0">
                <a:solidFill>
                  <a:srgbClr val="222222"/>
                </a:solidFill>
                <a:latin typeface="Times New Roman" panose="02020603050405020304" pitchFamily="18" charset="0"/>
                <a:cs typeface="Times New Roman" panose="02020603050405020304" pitchFamily="18" charset="0"/>
              </a:rPr>
              <a:t> </a:t>
            </a:r>
            <a:r>
              <a:rPr lang="ru-RU" sz="2000" dirty="0" smtClean="0">
                <a:solidFill>
                  <a:srgbClr val="222222"/>
                </a:solidFill>
                <a:latin typeface="Times New Roman" panose="02020603050405020304" pitchFamily="18" charset="0"/>
                <a:cs typeface="Times New Roman" panose="02020603050405020304" pitchFamily="18" charset="0"/>
              </a:rPr>
              <a:t>Нападающий </a:t>
            </a:r>
            <a:r>
              <a:rPr lang="ru-RU" sz="2000" dirty="0">
                <a:solidFill>
                  <a:srgbClr val="222222"/>
                </a:solidFill>
                <a:latin typeface="Times New Roman" panose="02020603050405020304" pitchFamily="18" charset="0"/>
                <a:cs typeface="Times New Roman" panose="02020603050405020304" pitchFamily="18" charset="0"/>
              </a:rPr>
              <a:t>удар по мячу, подвешенному на амортизаторах.</a:t>
            </a:r>
          </a:p>
          <a:p>
            <a:pPr algn="just" fontAlgn="base">
              <a:buFont typeface="+mj-lt"/>
              <a:buAutoNum type="arabicPeriod"/>
            </a:pPr>
            <a:r>
              <a:rPr lang="en-US" sz="2000" dirty="0" smtClean="0">
                <a:solidFill>
                  <a:srgbClr val="222222"/>
                </a:solidFill>
                <a:latin typeface="Times New Roman" panose="02020603050405020304" pitchFamily="18" charset="0"/>
                <a:cs typeface="Times New Roman" panose="02020603050405020304" pitchFamily="18" charset="0"/>
              </a:rPr>
              <a:t> </a:t>
            </a:r>
            <a:r>
              <a:rPr lang="ru-RU" sz="2000" dirty="0" smtClean="0">
                <a:solidFill>
                  <a:srgbClr val="222222"/>
                </a:solidFill>
                <a:latin typeface="Times New Roman" panose="02020603050405020304" pitchFamily="18" charset="0"/>
                <a:cs typeface="Times New Roman" panose="02020603050405020304" pitchFamily="18" charset="0"/>
              </a:rPr>
              <a:t>Нападающий удар по мячу в держателях.</a:t>
            </a:r>
          </a:p>
          <a:p>
            <a:pPr algn="just" fontAlgn="base">
              <a:buFont typeface="+mj-lt"/>
              <a:buAutoNum type="arabicPeriod"/>
            </a:pPr>
            <a:r>
              <a:rPr lang="en-US" sz="2000" dirty="0" smtClean="0">
                <a:latin typeface="Times New Roman" panose="02020603050405020304" pitchFamily="18" charset="0"/>
                <a:cs typeface="Times New Roman" panose="02020603050405020304" pitchFamily="18" charset="0"/>
              </a:rPr>
              <a:t> </a:t>
            </a:r>
            <a:r>
              <a:rPr lang="ru-RU" sz="2000" dirty="0" smtClean="0">
                <a:latin typeface="Times New Roman" panose="02020603050405020304" pitchFamily="18" charset="0"/>
                <a:cs typeface="Times New Roman" panose="02020603050405020304" pitchFamily="18" charset="0"/>
              </a:rPr>
              <a:t>Имитация </a:t>
            </a:r>
            <a:r>
              <a:rPr lang="ru-RU" sz="2000" dirty="0">
                <a:latin typeface="Times New Roman" panose="02020603050405020304" pitchFamily="18" charset="0"/>
                <a:cs typeface="Times New Roman" panose="02020603050405020304" pitchFamily="18" charset="0"/>
              </a:rPr>
              <a:t>прямого и бокового нападающего ударов, держа в руках мешочки с песком, теннисные мячи со свинцовой дробью внутри или гантели весом до 500 г</a:t>
            </a:r>
            <a:r>
              <a:rPr lang="ru-RU" sz="2000" dirty="0" smtClean="0">
                <a:latin typeface="Times New Roman" panose="02020603050405020304" pitchFamily="18" charset="0"/>
                <a:cs typeface="Times New Roman" panose="02020603050405020304" pitchFamily="18" charset="0"/>
              </a:rPr>
              <a:t>.</a:t>
            </a:r>
          </a:p>
          <a:p>
            <a:pPr algn="just"/>
            <a:r>
              <a:rPr lang="en-US" sz="2000" dirty="0" smtClean="0">
                <a:latin typeface="Times New Roman" panose="02020603050405020304" pitchFamily="18" charset="0"/>
                <a:cs typeface="Times New Roman" panose="02020603050405020304" pitchFamily="18" charset="0"/>
              </a:rPr>
              <a:t>6. </a:t>
            </a:r>
            <a:r>
              <a:rPr lang="ru-RU" sz="2000" dirty="0" smtClean="0">
                <a:latin typeface="Times New Roman" panose="02020603050405020304" pitchFamily="18" charset="0"/>
                <a:cs typeface="Times New Roman" panose="02020603050405020304" pitchFamily="18" charset="0"/>
              </a:rPr>
              <a:t>Нанесение </a:t>
            </a:r>
            <a:r>
              <a:rPr lang="ru-RU" sz="2000" dirty="0">
                <a:latin typeface="Times New Roman" panose="02020603050405020304" pitchFamily="18" charset="0"/>
                <a:cs typeface="Times New Roman" panose="02020603050405020304" pitchFamily="18" charset="0"/>
              </a:rPr>
              <a:t>серий ударов рукой с максимальной частотой в воздух.</a:t>
            </a:r>
          </a:p>
          <a:p>
            <a:pPr algn="just"/>
            <a:r>
              <a:rPr lang="en-US" sz="2000" dirty="0">
                <a:latin typeface="Times New Roman" panose="02020603050405020304" pitchFamily="18" charset="0"/>
                <a:cs typeface="Times New Roman" panose="02020603050405020304" pitchFamily="18" charset="0"/>
              </a:rPr>
              <a:t>7</a:t>
            </a:r>
            <a:r>
              <a:rPr lang="en-US" sz="2000" dirty="0" smtClean="0">
                <a:latin typeface="Times New Roman" panose="02020603050405020304" pitchFamily="18" charset="0"/>
                <a:cs typeface="Times New Roman" panose="02020603050405020304" pitchFamily="18" charset="0"/>
              </a:rPr>
              <a:t>.</a:t>
            </a:r>
            <a:r>
              <a:rPr lang="ru-RU" sz="2000" dirty="0" smtClean="0">
                <a:latin typeface="Times New Roman" panose="02020603050405020304" pitchFamily="18" charset="0"/>
                <a:cs typeface="Times New Roman" panose="02020603050405020304" pitchFamily="18" charset="0"/>
              </a:rPr>
              <a:t> </a:t>
            </a:r>
            <a:r>
              <a:rPr lang="ru-RU" sz="2000" dirty="0">
                <a:latin typeface="Times New Roman" panose="02020603050405020304" pitchFamily="18" charset="0"/>
                <a:cs typeface="Times New Roman" panose="02020603050405020304" pitchFamily="18" charset="0"/>
              </a:rPr>
              <a:t>Последовательное нанесение серий по 10 ударов рукой с последующим 20-секундным отдыхом.</a:t>
            </a:r>
          </a:p>
          <a:p>
            <a:pPr algn="just" fontAlgn="base">
              <a:buFont typeface="+mj-lt"/>
              <a:buAutoNum type="arabicPeriod"/>
            </a:pPr>
            <a:endParaRPr lang="ru-RU" b="0" i="0" dirty="0">
              <a:solidFill>
                <a:srgbClr val="222222"/>
              </a:solidFill>
              <a:effectLst/>
              <a:latin typeface="Open Sans"/>
            </a:endParaRPr>
          </a:p>
        </p:txBody>
      </p:sp>
      <p:pic>
        <p:nvPicPr>
          <p:cNvPr id="4" name="Рисунок 3"/>
          <p:cNvPicPr>
            <a:picLocks noChangeAspect="1"/>
          </p:cNvPicPr>
          <p:nvPr/>
        </p:nvPicPr>
        <p:blipFill>
          <a:blip r:embed="rId2" cstate="print"/>
          <a:stretch>
            <a:fillRect/>
          </a:stretch>
        </p:blipFill>
        <p:spPr>
          <a:xfrm>
            <a:off x="7116883" y="2207493"/>
            <a:ext cx="4834972" cy="2719672"/>
          </a:xfrm>
          <a:prstGeom prst="rect">
            <a:avLst/>
          </a:prstGeom>
        </p:spPr>
      </p:pic>
    </p:spTree>
    <p:extLst>
      <p:ext uri="{BB962C8B-B14F-4D97-AF65-F5344CB8AC3E}">
        <p14:creationId xmlns="" xmlns:p14="http://schemas.microsoft.com/office/powerpoint/2010/main" val="85749676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2872508" y="325689"/>
            <a:ext cx="8081818" cy="707886"/>
          </a:xfrm>
          <a:prstGeom prst="rect">
            <a:avLst/>
          </a:prstGeom>
        </p:spPr>
        <p:txBody>
          <a:bodyPr wrap="square">
            <a:spAutoFit/>
          </a:bodyPr>
          <a:lstStyle/>
          <a:p>
            <a:r>
              <a:rPr lang="ru-RU" sz="4000" dirty="0">
                <a:latin typeface="Times New Roman" panose="02020603050405020304" pitchFamily="18" charset="0"/>
                <a:cs typeface="Times New Roman" panose="02020603050405020304" pitchFamily="18" charset="0"/>
              </a:rPr>
              <a:t>Как усилить удар в волейболе</a:t>
            </a:r>
          </a:p>
        </p:txBody>
      </p:sp>
      <p:sp>
        <p:nvSpPr>
          <p:cNvPr id="3" name="Прямоугольник 2"/>
          <p:cNvSpPr/>
          <p:nvPr/>
        </p:nvSpPr>
        <p:spPr>
          <a:xfrm>
            <a:off x="766619" y="1545027"/>
            <a:ext cx="6216072" cy="4062651"/>
          </a:xfrm>
          <a:prstGeom prst="rect">
            <a:avLst/>
          </a:prstGeom>
        </p:spPr>
        <p:txBody>
          <a:bodyPr wrap="square">
            <a:spAutoFit/>
          </a:bodyPr>
          <a:lstStyle/>
          <a:p>
            <a:pPr algn="just"/>
            <a:r>
              <a:rPr lang="en-US" sz="2000" dirty="0" smtClean="0">
                <a:latin typeface="Times New Roman" panose="02020603050405020304" pitchFamily="18" charset="0"/>
                <a:cs typeface="Times New Roman" panose="02020603050405020304" pitchFamily="18" charset="0"/>
              </a:rPr>
              <a:t>8. </a:t>
            </a:r>
            <a:r>
              <a:rPr lang="ru-RU" sz="2000" dirty="0" smtClean="0">
                <a:latin typeface="Times New Roman" panose="02020603050405020304" pitchFamily="18" charset="0"/>
                <a:cs typeface="Times New Roman" panose="02020603050405020304" pitchFamily="18" charset="0"/>
              </a:rPr>
              <a:t>Поочередное </a:t>
            </a:r>
            <a:r>
              <a:rPr lang="ru-RU" sz="2000" dirty="0">
                <a:latin typeface="Times New Roman" panose="02020603050405020304" pitchFamily="18" charset="0"/>
                <a:cs typeface="Times New Roman" panose="02020603050405020304" pitchFamily="18" charset="0"/>
              </a:rPr>
              <a:t>выполнение с максимальной частотой по 10 сек. </a:t>
            </a:r>
            <a:r>
              <a:rPr lang="ru-RU" sz="2000" dirty="0" smtClean="0">
                <a:latin typeface="Times New Roman" panose="02020603050405020304" pitchFamily="18" charset="0"/>
                <a:cs typeface="Times New Roman" panose="02020603050405020304" pitchFamily="18" charset="0"/>
              </a:rPr>
              <a:t>сначала </a:t>
            </a:r>
            <a:r>
              <a:rPr lang="ru-RU" sz="2000" dirty="0">
                <a:latin typeface="Times New Roman" panose="02020603050405020304" pitchFamily="18" charset="0"/>
                <a:cs typeface="Times New Roman" panose="02020603050405020304" pitchFamily="18" charset="0"/>
              </a:rPr>
              <a:t>ударов руками, а затем бега на месте, с последующим отдыхом в течение 20 сек.</a:t>
            </a:r>
          </a:p>
          <a:p>
            <a:pPr algn="just"/>
            <a:r>
              <a:rPr lang="en-US" sz="2000" dirty="0" smtClean="0">
                <a:latin typeface="Times New Roman" panose="02020603050405020304" pitchFamily="18" charset="0"/>
                <a:cs typeface="Times New Roman" panose="02020603050405020304" pitchFamily="18" charset="0"/>
              </a:rPr>
              <a:t>9</a:t>
            </a:r>
            <a:r>
              <a:rPr lang="ru-RU" sz="2000" dirty="0" smtClean="0">
                <a:latin typeface="Times New Roman" panose="02020603050405020304" pitchFamily="18" charset="0"/>
                <a:cs typeface="Times New Roman" panose="02020603050405020304" pitchFamily="18" charset="0"/>
              </a:rPr>
              <a:t>. </a:t>
            </a:r>
            <a:r>
              <a:rPr lang="ru-RU" sz="2000" dirty="0">
                <a:latin typeface="Times New Roman" panose="02020603050405020304" pitchFamily="18" charset="0"/>
                <a:cs typeface="Times New Roman" panose="02020603050405020304" pitchFamily="18" charset="0"/>
              </a:rPr>
              <a:t>Выполнение максимального количества ударов руками в прыжке вверх на месте.</a:t>
            </a:r>
          </a:p>
          <a:p>
            <a:pPr algn="just"/>
            <a:r>
              <a:rPr lang="en-US" sz="2000" dirty="0" smtClean="0">
                <a:latin typeface="Times New Roman" panose="02020603050405020304" pitchFamily="18" charset="0"/>
                <a:cs typeface="Times New Roman" panose="02020603050405020304" pitchFamily="18" charset="0"/>
              </a:rPr>
              <a:t>10</a:t>
            </a:r>
            <a:r>
              <a:rPr lang="ru-RU" sz="2000" dirty="0" smtClean="0">
                <a:latin typeface="Times New Roman" panose="02020603050405020304" pitchFamily="18" charset="0"/>
                <a:cs typeface="Times New Roman" panose="02020603050405020304" pitchFamily="18" charset="0"/>
              </a:rPr>
              <a:t>. </a:t>
            </a:r>
            <a:r>
              <a:rPr lang="ru-RU" sz="2000" dirty="0">
                <a:latin typeface="Times New Roman" panose="02020603050405020304" pitchFamily="18" charset="0"/>
                <a:cs typeface="Times New Roman" panose="02020603050405020304" pitchFamily="18" charset="0"/>
              </a:rPr>
              <a:t>Выполнение фиксированных серий ударов в прыжках вверх на месте с концентрацией усилия в одном из них. Начинать с двух ударов в серии, затем увеличивать их количество.</a:t>
            </a:r>
          </a:p>
          <a:p>
            <a:pPr algn="just"/>
            <a:r>
              <a:rPr lang="en-US" sz="2000" dirty="0" smtClean="0">
                <a:latin typeface="Times New Roman" panose="02020603050405020304" pitchFamily="18" charset="0"/>
                <a:cs typeface="Times New Roman" panose="02020603050405020304" pitchFamily="18" charset="0"/>
              </a:rPr>
              <a:t>11</a:t>
            </a:r>
            <a:r>
              <a:rPr lang="ru-RU" sz="2000" dirty="0" smtClean="0">
                <a:latin typeface="Times New Roman" panose="02020603050405020304" pitchFamily="18" charset="0"/>
                <a:cs typeface="Times New Roman" panose="02020603050405020304" pitchFamily="18" charset="0"/>
              </a:rPr>
              <a:t>. </a:t>
            </a:r>
            <a:r>
              <a:rPr lang="ru-RU" sz="2000" dirty="0">
                <a:latin typeface="Times New Roman" panose="02020603050405020304" pitchFamily="18" charset="0"/>
                <a:cs typeface="Times New Roman" panose="02020603050405020304" pitchFamily="18" charset="0"/>
              </a:rPr>
              <a:t>Прыжки со скакалкой, стараясь периодически "прокручивать" ее </a:t>
            </a:r>
            <a:r>
              <a:rPr lang="ru-RU" sz="2000" dirty="0" smtClean="0">
                <a:latin typeface="Times New Roman" panose="02020603050405020304" pitchFamily="18" charset="0"/>
                <a:cs typeface="Times New Roman" panose="02020603050405020304" pitchFamily="18" charset="0"/>
              </a:rPr>
              <a:t>руками </a:t>
            </a:r>
            <a:r>
              <a:rPr lang="ru-RU" sz="2000" dirty="0">
                <a:latin typeface="Times New Roman" panose="02020603050405020304" pitchFamily="18" charset="0"/>
                <a:cs typeface="Times New Roman" panose="02020603050405020304" pitchFamily="18" charset="0"/>
              </a:rPr>
              <a:t>более одного раза за один подскок.</a:t>
            </a:r>
          </a:p>
          <a:p>
            <a:pPr algn="just" fontAlgn="base">
              <a:buFont typeface="+mj-lt"/>
              <a:buAutoNum type="arabicPeriod"/>
            </a:pPr>
            <a:endParaRPr lang="ru-RU" b="0" i="0" dirty="0">
              <a:solidFill>
                <a:srgbClr val="222222"/>
              </a:solidFill>
              <a:effectLst/>
              <a:latin typeface="Open Sans"/>
            </a:endParaRPr>
          </a:p>
        </p:txBody>
      </p:sp>
      <p:pic>
        <p:nvPicPr>
          <p:cNvPr id="4" name="Рисунок 3"/>
          <p:cNvPicPr>
            <a:picLocks noChangeAspect="1"/>
          </p:cNvPicPr>
          <p:nvPr/>
        </p:nvPicPr>
        <p:blipFill>
          <a:blip r:embed="rId2" cstate="print"/>
          <a:stretch>
            <a:fillRect/>
          </a:stretch>
        </p:blipFill>
        <p:spPr>
          <a:xfrm>
            <a:off x="6982691" y="1913553"/>
            <a:ext cx="4999760" cy="3325598"/>
          </a:xfrm>
          <a:prstGeom prst="rect">
            <a:avLst/>
          </a:prstGeom>
        </p:spPr>
      </p:pic>
    </p:spTree>
    <p:extLst>
      <p:ext uri="{BB962C8B-B14F-4D97-AF65-F5344CB8AC3E}">
        <p14:creationId xmlns="" xmlns:p14="http://schemas.microsoft.com/office/powerpoint/2010/main" val="62719430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524000" y="254616"/>
            <a:ext cx="9144000" cy="868669"/>
          </a:xfrm>
        </p:spPr>
        <p:txBody>
          <a:bodyPr>
            <a:normAutofit/>
          </a:bodyPr>
          <a:lstStyle/>
          <a:p>
            <a:r>
              <a:rPr lang="ru-RU" sz="4000" dirty="0" smtClean="0">
                <a:latin typeface="Times New Roman" panose="02020603050405020304" pitchFamily="18" charset="0"/>
                <a:cs typeface="Times New Roman" panose="02020603050405020304" pitchFamily="18" charset="0"/>
              </a:rPr>
              <a:t>Стойка и перемещения</a:t>
            </a:r>
            <a:endParaRPr lang="ru-RU" sz="4000" dirty="0">
              <a:latin typeface="Times New Roman" panose="02020603050405020304" pitchFamily="18" charset="0"/>
              <a:cs typeface="Times New Roman" panose="02020603050405020304" pitchFamily="18" charset="0"/>
            </a:endParaRPr>
          </a:p>
        </p:txBody>
      </p:sp>
      <p:sp>
        <p:nvSpPr>
          <p:cNvPr id="3" name="Подзаголовок 2"/>
          <p:cNvSpPr>
            <a:spLocks noGrp="1"/>
          </p:cNvSpPr>
          <p:nvPr>
            <p:ph type="subTitle" idx="1"/>
          </p:nvPr>
        </p:nvSpPr>
        <p:spPr>
          <a:xfrm>
            <a:off x="469640" y="1523708"/>
            <a:ext cx="5268686" cy="4739529"/>
          </a:xfrm>
        </p:spPr>
        <p:txBody>
          <a:bodyPr>
            <a:normAutofit/>
          </a:bodyPr>
          <a:lstStyle/>
          <a:p>
            <a:pPr algn="just"/>
            <a:r>
              <a:rPr lang="ru-RU" sz="2000" dirty="0">
                <a:latin typeface="Times New Roman" panose="02020603050405020304" pitchFamily="18" charset="0"/>
                <a:cs typeface="Times New Roman" panose="02020603050405020304" pitchFamily="18" charset="0"/>
              </a:rPr>
              <a:t>Стойка представляет собой положение игрока в ожидании выполнения передачи или нападающего удара. Различают высокую и среднюю стойки, отличающиеся по степени сгибания ног. Выделяют также исходные положения - позы игрока, удобные для выполнения приема игры после перемещения и стойки. Исходные положения входят в подготовительную фазу приема игры, отличаются от стойки положением рук.</a:t>
            </a:r>
          </a:p>
        </p:txBody>
      </p:sp>
      <p:pic>
        <p:nvPicPr>
          <p:cNvPr id="1026" name="Picture 2" descr="Волейбольная сетка"/>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5996539" y="1523708"/>
            <a:ext cx="5753100" cy="4010026"/>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142402894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524000" y="413237"/>
            <a:ext cx="9144000" cy="868669"/>
          </a:xfrm>
        </p:spPr>
        <p:txBody>
          <a:bodyPr>
            <a:normAutofit/>
          </a:bodyPr>
          <a:lstStyle/>
          <a:p>
            <a:r>
              <a:rPr lang="ru-RU" sz="4000" dirty="0" smtClean="0">
                <a:latin typeface="Times New Roman" panose="02020603050405020304" pitchFamily="18" charset="0"/>
                <a:cs typeface="Times New Roman" panose="02020603050405020304" pitchFamily="18" charset="0"/>
              </a:rPr>
              <a:t>Подача мяча</a:t>
            </a:r>
            <a:endParaRPr lang="ru-RU" sz="4000" dirty="0">
              <a:latin typeface="Times New Roman" panose="02020603050405020304" pitchFamily="18" charset="0"/>
              <a:cs typeface="Times New Roman" panose="02020603050405020304" pitchFamily="18" charset="0"/>
            </a:endParaRPr>
          </a:p>
        </p:txBody>
      </p:sp>
      <p:sp>
        <p:nvSpPr>
          <p:cNvPr id="3" name="Подзаголовок 2"/>
          <p:cNvSpPr>
            <a:spLocks noGrp="1"/>
          </p:cNvSpPr>
          <p:nvPr>
            <p:ph type="subTitle" idx="1"/>
          </p:nvPr>
        </p:nvSpPr>
        <p:spPr>
          <a:xfrm>
            <a:off x="457200" y="1418674"/>
            <a:ext cx="11280412" cy="1655762"/>
          </a:xfrm>
        </p:spPr>
        <p:txBody>
          <a:bodyPr>
            <a:normAutofit/>
          </a:bodyPr>
          <a:lstStyle/>
          <a:p>
            <a:pPr algn="just"/>
            <a:r>
              <a:rPr lang="ru-RU" sz="2000" dirty="0" smtClean="0">
                <a:latin typeface="Times New Roman" panose="02020603050405020304" pitchFamily="18" charset="0"/>
                <a:cs typeface="Times New Roman" panose="02020603050405020304" pitchFamily="18" charset="0"/>
              </a:rPr>
              <a:t>Подача – это способ введения мяча в игру</a:t>
            </a:r>
            <a:r>
              <a:rPr lang="en-US" sz="2000" dirty="0" smtClean="0">
                <a:latin typeface="Times New Roman" panose="02020603050405020304" pitchFamily="18" charset="0"/>
                <a:cs typeface="Times New Roman" panose="02020603050405020304" pitchFamily="18" charset="0"/>
              </a:rPr>
              <a:t>.</a:t>
            </a:r>
            <a:r>
              <a:rPr lang="ru-RU" sz="2000" dirty="0" smtClean="0">
                <a:latin typeface="Times New Roman" panose="02020603050405020304" pitchFamily="18" charset="0"/>
                <a:cs typeface="Times New Roman" panose="02020603050405020304" pitchFamily="18" charset="0"/>
              </a:rPr>
              <a:t> В современном волейболе подача используется не только для начала игры</a:t>
            </a:r>
            <a:r>
              <a:rPr lang="en-US" sz="2000" dirty="0" smtClean="0">
                <a:latin typeface="Times New Roman" panose="02020603050405020304" pitchFamily="18" charset="0"/>
                <a:cs typeface="Times New Roman" panose="02020603050405020304" pitchFamily="18" charset="0"/>
              </a:rPr>
              <a:t>,</a:t>
            </a:r>
            <a:r>
              <a:rPr lang="ru-RU" sz="2000" dirty="0" smtClean="0">
                <a:latin typeface="Times New Roman" panose="02020603050405020304" pitchFamily="18" charset="0"/>
                <a:cs typeface="Times New Roman" panose="02020603050405020304" pitchFamily="18" charset="0"/>
              </a:rPr>
              <a:t> но и как мощное средство нападения</a:t>
            </a:r>
            <a:r>
              <a:rPr lang="en-US" sz="2000" dirty="0" smtClean="0">
                <a:latin typeface="Times New Roman" panose="02020603050405020304" pitchFamily="18" charset="0"/>
                <a:cs typeface="Times New Roman" panose="02020603050405020304" pitchFamily="18" charset="0"/>
              </a:rPr>
              <a:t>.</a:t>
            </a:r>
            <a:r>
              <a:rPr lang="ru-RU" sz="2000" dirty="0" smtClean="0">
                <a:latin typeface="Times New Roman" panose="02020603050405020304" pitchFamily="18" charset="0"/>
                <a:cs typeface="Times New Roman" panose="02020603050405020304" pitchFamily="18" charset="0"/>
              </a:rPr>
              <a:t> Подачи бывают – нижняя прямая</a:t>
            </a:r>
            <a:r>
              <a:rPr lang="en-US" sz="2000" dirty="0" smtClean="0">
                <a:latin typeface="Times New Roman" panose="02020603050405020304" pitchFamily="18" charset="0"/>
                <a:cs typeface="Times New Roman" panose="02020603050405020304" pitchFamily="18" charset="0"/>
              </a:rPr>
              <a:t>,</a:t>
            </a:r>
            <a:r>
              <a:rPr lang="ru-RU" sz="2000" dirty="0" smtClean="0">
                <a:latin typeface="Times New Roman" panose="02020603050405020304" pitchFamily="18" charset="0"/>
                <a:cs typeface="Times New Roman" panose="02020603050405020304" pitchFamily="18" charset="0"/>
              </a:rPr>
              <a:t> нижняя боковая</a:t>
            </a:r>
            <a:r>
              <a:rPr lang="en-US" sz="2000" dirty="0" smtClean="0">
                <a:latin typeface="Times New Roman" panose="02020603050405020304" pitchFamily="18" charset="0"/>
                <a:cs typeface="Times New Roman" panose="02020603050405020304" pitchFamily="18" charset="0"/>
              </a:rPr>
              <a:t>,</a:t>
            </a:r>
            <a:r>
              <a:rPr lang="ru-RU" sz="2000" dirty="0" smtClean="0">
                <a:latin typeface="Times New Roman" panose="02020603050405020304" pitchFamily="18" charset="0"/>
                <a:cs typeface="Times New Roman" panose="02020603050405020304" pitchFamily="18" charset="0"/>
              </a:rPr>
              <a:t> верхняя прямая и верхняя боковая</a:t>
            </a:r>
            <a:r>
              <a:rPr lang="en-US" sz="2000" dirty="0" smtClean="0">
                <a:latin typeface="Times New Roman" panose="02020603050405020304" pitchFamily="18" charset="0"/>
                <a:cs typeface="Times New Roman" panose="02020603050405020304" pitchFamily="18" charset="0"/>
              </a:rPr>
              <a:t>.</a:t>
            </a:r>
            <a:endParaRPr lang="ru-RU" sz="2000" dirty="0">
              <a:latin typeface="Times New Roman" panose="02020603050405020304" pitchFamily="18" charset="0"/>
              <a:cs typeface="Times New Roman" panose="02020603050405020304" pitchFamily="18" charset="0"/>
            </a:endParaRPr>
          </a:p>
        </p:txBody>
      </p:sp>
      <p:pic>
        <p:nvPicPr>
          <p:cNvPr id="2050" name="Picture 2" descr="Какие подачи есть в волейболе и как их исполнять - Блог Decathlon"/>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578498" y="2719873"/>
            <a:ext cx="4772284" cy="3179282"/>
          </a:xfrm>
          <a:prstGeom prst="rect">
            <a:avLst/>
          </a:prstGeom>
          <a:noFill/>
          <a:extLst>
            <a:ext uri="{909E8E84-426E-40DD-AFC4-6F175D3DCCD1}">
              <a14:hiddenFill xmlns="" xmlns:a14="http://schemas.microsoft.com/office/drawing/2010/main">
                <a:solidFill>
                  <a:srgbClr val="FFFFFF"/>
                </a:solidFill>
              </a14:hiddenFill>
            </a:ext>
          </a:extLst>
        </p:spPr>
      </p:pic>
      <p:pic>
        <p:nvPicPr>
          <p:cNvPr id="2052" name="Picture 4" descr="Дриблинг в волейболе - что надо знать"/>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5844074" y="3074436"/>
            <a:ext cx="5893538" cy="2794519"/>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278752284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509252" y="296453"/>
            <a:ext cx="9144000" cy="868669"/>
          </a:xfrm>
        </p:spPr>
        <p:txBody>
          <a:bodyPr>
            <a:normAutofit/>
          </a:bodyPr>
          <a:lstStyle/>
          <a:p>
            <a:r>
              <a:rPr lang="ru-RU" sz="4000" dirty="0" smtClean="0">
                <a:latin typeface="Times New Roman" panose="02020603050405020304" pitchFamily="18" charset="0"/>
                <a:cs typeface="Times New Roman" panose="02020603050405020304" pitchFamily="18" charset="0"/>
              </a:rPr>
              <a:t>Подача мяча</a:t>
            </a:r>
            <a:endParaRPr lang="ru-RU" sz="4000" dirty="0">
              <a:latin typeface="Times New Roman" panose="02020603050405020304" pitchFamily="18" charset="0"/>
              <a:cs typeface="Times New Roman" panose="02020603050405020304" pitchFamily="18" charset="0"/>
            </a:endParaRPr>
          </a:p>
        </p:txBody>
      </p:sp>
      <p:pic>
        <p:nvPicPr>
          <p:cNvPr id="1026" name="Picture 2" descr="Глава 5. Уроки физической культуры"/>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576928" y="1868056"/>
            <a:ext cx="4038914" cy="1873520"/>
          </a:xfrm>
          <a:prstGeom prst="rect">
            <a:avLst/>
          </a:prstGeom>
          <a:noFill/>
          <a:extLst>
            <a:ext uri="{909E8E84-426E-40DD-AFC4-6F175D3DCCD1}">
              <a14:hiddenFill xmlns="" xmlns:a14="http://schemas.microsoft.com/office/drawing/2010/main">
                <a:solidFill>
                  <a:srgbClr val="FFFFFF"/>
                </a:solidFill>
              </a14:hiddenFill>
            </a:ext>
          </a:extLst>
        </p:spPr>
      </p:pic>
      <p:sp>
        <p:nvSpPr>
          <p:cNvPr id="4" name="TextBox 3"/>
          <p:cNvSpPr txBox="1"/>
          <p:nvPr/>
        </p:nvSpPr>
        <p:spPr>
          <a:xfrm>
            <a:off x="1283778" y="1534454"/>
            <a:ext cx="2625213" cy="369332"/>
          </a:xfrm>
          <a:prstGeom prst="rect">
            <a:avLst/>
          </a:prstGeom>
          <a:noFill/>
        </p:spPr>
        <p:txBody>
          <a:bodyPr wrap="square" rtlCol="0">
            <a:spAutoFit/>
          </a:bodyPr>
          <a:lstStyle/>
          <a:p>
            <a:r>
              <a:rPr lang="ru-RU" dirty="0" smtClean="0">
                <a:latin typeface="Times New Roman" panose="02020603050405020304" pitchFamily="18" charset="0"/>
                <a:cs typeface="Times New Roman" panose="02020603050405020304" pitchFamily="18" charset="0"/>
              </a:rPr>
              <a:t>Нижняя прямая подача</a:t>
            </a:r>
            <a:endParaRPr lang="ru-RU" dirty="0">
              <a:latin typeface="Times New Roman" panose="02020603050405020304" pitchFamily="18" charset="0"/>
              <a:cs typeface="Times New Roman" panose="02020603050405020304" pitchFamily="18" charset="0"/>
            </a:endParaRPr>
          </a:p>
        </p:txBody>
      </p:sp>
      <p:pic>
        <p:nvPicPr>
          <p:cNvPr id="1028" name="Picture 4" descr="Конспект практического занятия № 10 «Волейбол. Верхняя прямая подача» -  физкультура, уроки"/>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7581743" y="1868056"/>
            <a:ext cx="3934298" cy="1971866"/>
          </a:xfrm>
          <a:prstGeom prst="rect">
            <a:avLst/>
          </a:prstGeom>
          <a:noFill/>
          <a:extLst>
            <a:ext uri="{909E8E84-426E-40DD-AFC4-6F175D3DCCD1}">
              <a14:hiddenFill xmlns="" xmlns:a14="http://schemas.microsoft.com/office/drawing/2010/main">
                <a:solidFill>
                  <a:srgbClr val="FFFFFF"/>
                </a:solidFill>
              </a14:hiddenFill>
            </a:ext>
          </a:extLst>
        </p:spPr>
      </p:pic>
      <p:sp>
        <p:nvSpPr>
          <p:cNvPr id="5" name="TextBox 4"/>
          <p:cNvSpPr txBox="1"/>
          <p:nvPr/>
        </p:nvSpPr>
        <p:spPr>
          <a:xfrm>
            <a:off x="8288594" y="1534454"/>
            <a:ext cx="3336156" cy="369332"/>
          </a:xfrm>
          <a:prstGeom prst="rect">
            <a:avLst/>
          </a:prstGeom>
          <a:noFill/>
        </p:spPr>
        <p:txBody>
          <a:bodyPr wrap="square" rtlCol="0">
            <a:spAutoFit/>
          </a:bodyPr>
          <a:lstStyle/>
          <a:p>
            <a:r>
              <a:rPr lang="ru-RU" dirty="0" smtClean="0">
                <a:latin typeface="Times New Roman" panose="02020603050405020304" pitchFamily="18" charset="0"/>
                <a:cs typeface="Times New Roman" panose="02020603050405020304" pitchFamily="18" charset="0"/>
              </a:rPr>
              <a:t>Верхняя прямая подача</a:t>
            </a:r>
            <a:endParaRPr lang="ru-RU" dirty="0">
              <a:latin typeface="Times New Roman" panose="02020603050405020304" pitchFamily="18" charset="0"/>
              <a:cs typeface="Times New Roman" panose="02020603050405020304" pitchFamily="18" charset="0"/>
            </a:endParaRPr>
          </a:p>
        </p:txBody>
      </p:sp>
      <p:pic>
        <p:nvPicPr>
          <p:cNvPr id="1030" name="Picture 6" descr="Урок 43. подача снизу, боком - Физическая культура - 3 класс - Российская  электронная школа"/>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1101916" y="4324987"/>
            <a:ext cx="3136411" cy="2059164"/>
          </a:xfrm>
          <a:prstGeom prst="rect">
            <a:avLst/>
          </a:prstGeom>
          <a:noFill/>
          <a:extLst>
            <a:ext uri="{909E8E84-426E-40DD-AFC4-6F175D3DCCD1}">
              <a14:hiddenFill xmlns="" xmlns:a14="http://schemas.microsoft.com/office/drawing/2010/main">
                <a:solidFill>
                  <a:srgbClr val="FFFFFF"/>
                </a:solidFill>
              </a14:hiddenFill>
            </a:ext>
          </a:extLst>
        </p:spPr>
      </p:pic>
      <p:sp>
        <p:nvSpPr>
          <p:cNvPr id="6" name="TextBox 5"/>
          <p:cNvSpPr txBox="1"/>
          <p:nvPr/>
        </p:nvSpPr>
        <p:spPr>
          <a:xfrm>
            <a:off x="1283778" y="3955655"/>
            <a:ext cx="3228156" cy="369332"/>
          </a:xfrm>
          <a:prstGeom prst="rect">
            <a:avLst/>
          </a:prstGeom>
          <a:noFill/>
        </p:spPr>
        <p:txBody>
          <a:bodyPr wrap="square" rtlCol="0">
            <a:spAutoFit/>
          </a:bodyPr>
          <a:lstStyle/>
          <a:p>
            <a:r>
              <a:rPr lang="ru-RU" dirty="0" smtClean="0">
                <a:latin typeface="Times New Roman" panose="02020603050405020304" pitchFamily="18" charset="0"/>
                <a:cs typeface="Times New Roman" panose="02020603050405020304" pitchFamily="18" charset="0"/>
              </a:rPr>
              <a:t>Нижняя боковая подача</a:t>
            </a:r>
            <a:endParaRPr lang="ru-RU" dirty="0">
              <a:latin typeface="Times New Roman" panose="02020603050405020304" pitchFamily="18" charset="0"/>
              <a:cs typeface="Times New Roman" panose="02020603050405020304" pitchFamily="18" charset="0"/>
            </a:endParaRPr>
          </a:p>
        </p:txBody>
      </p:sp>
      <p:pic>
        <p:nvPicPr>
          <p:cNvPr id="1032" name="Picture 8" descr="Конспект практического занятия № 12 &quot;Верхняя боковая подача&quot; - физкультура,  уроки"/>
          <p:cNvPicPr>
            <a:picLocks noChangeAspect="1" noChangeArrowheads="1"/>
          </p:cNvPicPr>
          <p:nvPr/>
        </p:nvPicPr>
        <p:blipFill>
          <a:blip r:embed="rId5" cstate="print">
            <a:extLst>
              <a:ext uri="{28A0092B-C50C-407E-A947-70E740481C1C}">
                <a14:useLocalDpi xmlns="" xmlns:a14="http://schemas.microsoft.com/office/drawing/2010/main" val="0"/>
              </a:ext>
            </a:extLst>
          </a:blip>
          <a:srcRect/>
          <a:stretch>
            <a:fillRect/>
          </a:stretch>
        </p:blipFill>
        <p:spPr bwMode="auto">
          <a:xfrm>
            <a:off x="8288594" y="4244064"/>
            <a:ext cx="2856192" cy="2221009"/>
          </a:xfrm>
          <a:prstGeom prst="rect">
            <a:avLst/>
          </a:prstGeom>
          <a:noFill/>
          <a:extLst>
            <a:ext uri="{909E8E84-426E-40DD-AFC4-6F175D3DCCD1}">
              <a14:hiddenFill xmlns="" xmlns:a14="http://schemas.microsoft.com/office/drawing/2010/main">
                <a:solidFill>
                  <a:srgbClr val="FFFFFF"/>
                </a:solidFill>
              </a14:hiddenFill>
            </a:ext>
          </a:extLst>
        </p:spPr>
      </p:pic>
      <p:sp>
        <p:nvSpPr>
          <p:cNvPr id="7" name="TextBox 6"/>
          <p:cNvSpPr txBox="1"/>
          <p:nvPr/>
        </p:nvSpPr>
        <p:spPr>
          <a:xfrm>
            <a:off x="8288594" y="3988858"/>
            <a:ext cx="2982195" cy="369332"/>
          </a:xfrm>
          <a:prstGeom prst="rect">
            <a:avLst/>
          </a:prstGeom>
          <a:noFill/>
        </p:spPr>
        <p:txBody>
          <a:bodyPr wrap="square" rtlCol="0">
            <a:spAutoFit/>
          </a:bodyPr>
          <a:lstStyle/>
          <a:p>
            <a:r>
              <a:rPr lang="ru-RU" dirty="0" smtClean="0">
                <a:latin typeface="Times New Roman" panose="02020603050405020304" pitchFamily="18" charset="0"/>
                <a:cs typeface="Times New Roman" panose="02020603050405020304" pitchFamily="18" charset="0"/>
              </a:rPr>
              <a:t>Верхняя боковая подача</a:t>
            </a:r>
            <a:endParaRPr lang="ru-RU" dirty="0">
              <a:latin typeface="Times New Roman" panose="02020603050405020304" pitchFamily="18" charset="0"/>
              <a:cs typeface="Times New Roman" panose="02020603050405020304" pitchFamily="18" charset="0"/>
            </a:endParaRPr>
          </a:p>
        </p:txBody>
      </p:sp>
    </p:spTree>
    <p:extLst>
      <p:ext uri="{BB962C8B-B14F-4D97-AF65-F5344CB8AC3E}">
        <p14:creationId xmlns="" xmlns:p14="http://schemas.microsoft.com/office/powerpoint/2010/main" val="320969380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524000" y="516193"/>
            <a:ext cx="9144000" cy="987989"/>
          </a:xfrm>
        </p:spPr>
        <p:txBody>
          <a:bodyPr>
            <a:normAutofit/>
          </a:bodyPr>
          <a:lstStyle/>
          <a:p>
            <a:r>
              <a:rPr lang="ru-RU" sz="4000" dirty="0" smtClean="0">
                <a:latin typeface="Times New Roman" panose="02020603050405020304" pitchFamily="18" charset="0"/>
                <a:cs typeface="Times New Roman" panose="02020603050405020304" pitchFamily="18" charset="0"/>
              </a:rPr>
              <a:t>Нижняя прямая подача</a:t>
            </a:r>
            <a:endParaRPr lang="ru-RU" sz="4000" dirty="0">
              <a:latin typeface="Times New Roman" panose="02020603050405020304" pitchFamily="18" charset="0"/>
              <a:cs typeface="Times New Roman" panose="02020603050405020304" pitchFamily="18" charset="0"/>
            </a:endParaRPr>
          </a:p>
        </p:txBody>
      </p:sp>
      <p:sp>
        <p:nvSpPr>
          <p:cNvPr id="3" name="Подзаголовок 2"/>
          <p:cNvSpPr>
            <a:spLocks noGrp="1"/>
          </p:cNvSpPr>
          <p:nvPr>
            <p:ph type="subTitle" idx="1"/>
          </p:nvPr>
        </p:nvSpPr>
        <p:spPr>
          <a:xfrm>
            <a:off x="5335606" y="1914729"/>
            <a:ext cx="6700885" cy="3753618"/>
          </a:xfrm>
        </p:spPr>
        <p:txBody>
          <a:bodyPr>
            <a:normAutofit lnSpcReduction="10000"/>
          </a:bodyPr>
          <a:lstStyle/>
          <a:p>
            <a:pPr algn="l"/>
            <a:r>
              <a:rPr lang="ru-RU" sz="2000" dirty="0">
                <a:latin typeface="Times New Roman" panose="02020603050405020304" pitchFamily="18" charset="0"/>
                <a:cs typeface="Times New Roman" panose="02020603050405020304" pitchFamily="18" charset="0"/>
              </a:rPr>
              <a:t>Игрок с мячом становится лицом к сетке за лицевой линией площадки. Ноги на ширине плеч полусогнуты, левая впереди. Мяч лежит на ладони выставленной вперёд –вниз на уровне пояса левой руки. Взгляд игрока обращен на площадку соперника. Правую руку отводят для замаха назад, тяжесть тела переноситься на ногу, стоящую сзади, взгляд переводят на мяч. Левой рукой подбрасывает мяч вверх примерно 0,4 – 0,6 м. разгибая ногу, стоящую сзади, игрок переносит тяжесть тела на ногу, стоящую впереди, правую руку ведёт вниз вперёд, разворачивая плечи влево, и слегка напряжённой кистью ударяет по мячу снизу. Следует обратить внимание на то, чтобы удар по мячу выполнялся выпрямленной рукой, а мяч вылетает под </a:t>
            </a:r>
            <a:r>
              <a:rPr lang="ru-RU" sz="2000" dirty="0" smtClean="0">
                <a:latin typeface="Times New Roman" panose="02020603050405020304" pitchFamily="18" charset="0"/>
                <a:cs typeface="Times New Roman" panose="02020603050405020304" pitchFamily="18" charset="0"/>
              </a:rPr>
              <a:t>углом примерно </a:t>
            </a:r>
            <a:r>
              <a:rPr lang="ru-RU" sz="2000" dirty="0">
                <a:latin typeface="Times New Roman" panose="02020603050405020304" pitchFamily="18" charset="0"/>
                <a:cs typeface="Times New Roman" panose="02020603050405020304" pitchFamily="18" charset="0"/>
              </a:rPr>
              <a:t>45*.</a:t>
            </a:r>
            <a:r>
              <a:rPr lang="ru-RU" sz="2000" dirty="0" smtClean="0">
                <a:latin typeface="Times New Roman" panose="02020603050405020304" pitchFamily="18" charset="0"/>
                <a:cs typeface="Times New Roman" panose="02020603050405020304" pitchFamily="18" charset="0"/>
              </a:rPr>
              <a:t/>
            </a:r>
            <a:br>
              <a:rPr lang="ru-RU" sz="2000" dirty="0" smtClean="0">
                <a:latin typeface="Times New Roman" panose="02020603050405020304" pitchFamily="18" charset="0"/>
                <a:cs typeface="Times New Roman" panose="02020603050405020304" pitchFamily="18" charset="0"/>
              </a:rPr>
            </a:br>
            <a:r>
              <a:rPr lang="ru-RU" sz="2000" dirty="0">
                <a:latin typeface="Times New Roman" panose="02020603050405020304" pitchFamily="18" charset="0"/>
                <a:cs typeface="Times New Roman" panose="02020603050405020304" pitchFamily="18" charset="0"/>
              </a:rPr>
              <a:t>Верхняя прямая подача мяча.</a:t>
            </a:r>
          </a:p>
        </p:txBody>
      </p:sp>
      <p:pic>
        <p:nvPicPr>
          <p:cNvPr id="4" name="Picture 2" descr="Глава 5. Уроки физической культуры"/>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627895" y="2699661"/>
            <a:ext cx="4707711" cy="2183753"/>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85786131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524000" y="442451"/>
            <a:ext cx="9144000" cy="943744"/>
          </a:xfrm>
        </p:spPr>
        <p:txBody>
          <a:bodyPr>
            <a:normAutofit/>
          </a:bodyPr>
          <a:lstStyle/>
          <a:p>
            <a:r>
              <a:rPr lang="ru-RU" sz="4000" dirty="0" smtClean="0">
                <a:latin typeface="Times New Roman" panose="02020603050405020304" pitchFamily="18" charset="0"/>
                <a:cs typeface="Times New Roman" panose="02020603050405020304" pitchFamily="18" charset="0"/>
              </a:rPr>
              <a:t>Нижняя боковая подача</a:t>
            </a:r>
            <a:endParaRPr lang="ru-RU" sz="4000" dirty="0">
              <a:latin typeface="Times New Roman" panose="02020603050405020304" pitchFamily="18" charset="0"/>
              <a:cs typeface="Times New Roman" panose="02020603050405020304" pitchFamily="18" charset="0"/>
            </a:endParaRPr>
          </a:p>
        </p:txBody>
      </p:sp>
      <p:sp>
        <p:nvSpPr>
          <p:cNvPr id="3" name="Подзаголовок 2"/>
          <p:cNvSpPr>
            <a:spLocks noGrp="1"/>
          </p:cNvSpPr>
          <p:nvPr>
            <p:ph type="subTitle" idx="1"/>
          </p:nvPr>
        </p:nvSpPr>
        <p:spPr>
          <a:xfrm>
            <a:off x="248816" y="1932635"/>
            <a:ext cx="5847184" cy="4300214"/>
          </a:xfrm>
        </p:spPr>
        <p:txBody>
          <a:bodyPr>
            <a:normAutofit/>
          </a:bodyPr>
          <a:lstStyle/>
          <a:p>
            <a:pPr algn="just"/>
            <a:r>
              <a:rPr lang="ru-RU" sz="2000" dirty="0">
                <a:latin typeface="Times New Roman" panose="02020603050405020304" pitchFamily="18" charset="0"/>
                <a:cs typeface="Times New Roman" panose="02020603050405020304" pitchFamily="18" charset="0"/>
              </a:rPr>
              <a:t> Нужно встать боком к сетке, ноги слегка согнуть в коленях и расставить несколько шире плеч, левую руку, придерживающую мяч, слегка согнуть в локте и держать на уровне поясницы. Отводя ударяющую, правую, руку вниз - в сторону, следует перенести тяжесть тела на правую ногу</a:t>
            </a:r>
            <a:r>
              <a:rPr lang="ru-RU" sz="2000" dirty="0" smtClean="0">
                <a:latin typeface="Times New Roman" panose="02020603050405020304" pitchFamily="18" charset="0"/>
                <a:cs typeface="Times New Roman" panose="02020603050405020304" pitchFamily="18" charset="0"/>
              </a:rPr>
              <a:t>. </a:t>
            </a:r>
            <a:r>
              <a:rPr lang="ru-RU" sz="2000" dirty="0">
                <a:latin typeface="Times New Roman" panose="02020603050405020304" pitchFamily="18" charset="0"/>
                <a:cs typeface="Times New Roman" panose="02020603050405020304" pitchFamily="18" charset="0"/>
              </a:rPr>
              <a:t>Подбросив мяч невысоко над собой, игрок делает правой рукой встречное движение к мячу, постепенно перенося тяжесть тела на левую ногу. В момент удара по мячу рука должна быть выпрямлена и напряжена--мяч соприкасается со всей поверхностью несколько вогнутой ладони</a:t>
            </a:r>
          </a:p>
        </p:txBody>
      </p:sp>
      <p:pic>
        <p:nvPicPr>
          <p:cNvPr id="4" name="Рисунок 3"/>
          <p:cNvPicPr>
            <a:picLocks noChangeAspect="1"/>
          </p:cNvPicPr>
          <p:nvPr/>
        </p:nvPicPr>
        <p:blipFill>
          <a:blip r:embed="rId2" cstate="print"/>
          <a:stretch>
            <a:fillRect/>
          </a:stretch>
        </p:blipFill>
        <p:spPr>
          <a:xfrm>
            <a:off x="6777867" y="1932635"/>
            <a:ext cx="4766463" cy="3134367"/>
          </a:xfrm>
          <a:prstGeom prst="rect">
            <a:avLst/>
          </a:prstGeom>
        </p:spPr>
      </p:pic>
    </p:spTree>
    <p:extLst>
      <p:ext uri="{BB962C8B-B14F-4D97-AF65-F5344CB8AC3E}">
        <p14:creationId xmlns="" xmlns:p14="http://schemas.microsoft.com/office/powerpoint/2010/main" val="26066984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523758" y="105628"/>
            <a:ext cx="9144000" cy="1089895"/>
          </a:xfrm>
        </p:spPr>
        <p:txBody>
          <a:bodyPr>
            <a:normAutofit/>
          </a:bodyPr>
          <a:lstStyle/>
          <a:p>
            <a:r>
              <a:rPr lang="ru-RU" sz="4000" dirty="0" smtClean="0">
                <a:latin typeface="Times New Roman" panose="02020603050405020304" pitchFamily="18" charset="0"/>
                <a:cs typeface="Times New Roman" panose="02020603050405020304" pitchFamily="18" charset="0"/>
              </a:rPr>
              <a:t>Верхняя прямая подача</a:t>
            </a:r>
            <a:endParaRPr lang="ru-RU" sz="4000" dirty="0">
              <a:latin typeface="Times New Roman" panose="02020603050405020304" pitchFamily="18" charset="0"/>
              <a:cs typeface="Times New Roman" panose="02020603050405020304" pitchFamily="18" charset="0"/>
            </a:endParaRPr>
          </a:p>
        </p:txBody>
      </p:sp>
      <p:sp>
        <p:nvSpPr>
          <p:cNvPr id="3" name="Подзаголовок 2"/>
          <p:cNvSpPr>
            <a:spLocks noGrp="1"/>
          </p:cNvSpPr>
          <p:nvPr>
            <p:ph type="subTitle" idx="1"/>
          </p:nvPr>
        </p:nvSpPr>
        <p:spPr>
          <a:xfrm>
            <a:off x="569167" y="1661751"/>
            <a:ext cx="11140751" cy="4159045"/>
          </a:xfrm>
        </p:spPr>
        <p:txBody>
          <a:bodyPr>
            <a:normAutofit/>
          </a:bodyPr>
          <a:lstStyle/>
          <a:p>
            <a:pPr algn="just"/>
            <a:r>
              <a:rPr lang="ru-RU" sz="2000" dirty="0">
                <a:latin typeface="Times New Roman" panose="02020603050405020304" pitchFamily="18" charset="0"/>
                <a:cs typeface="Times New Roman" panose="02020603050405020304" pitchFamily="18" charset="0"/>
              </a:rPr>
              <a:t>Игрок стоит лицом к сетке, ноги на ширине плеч, левая впереди (для правши), мяч в согнутых руках на уровне груди, ладонь левой руки снизу, правой сверху. Взгляд направлен на площадку соперника. Правую руку для замаха отводят вверх - назад. Тяжесть тела переносят на правую ногу, туловище слегка прогибается; мяч на ладони левой руки, взгляд переводят на мяч. Движением левой руки вверх игрок подбрасывает мяч перед собой примерно на 0,6-0,8 м выше головы. Разгибая ногу, стоящую сзади, и выпрямляя туловище, тяжесть тела переносят вперед; (кисть слегка напряжена, пальцы соединены) и выполняют удар, кисть сопровождает мяч. </a:t>
            </a:r>
          </a:p>
        </p:txBody>
      </p:sp>
      <p:pic>
        <p:nvPicPr>
          <p:cNvPr id="4" name="Рисунок 3"/>
          <p:cNvPicPr>
            <a:picLocks noChangeAspect="1"/>
          </p:cNvPicPr>
          <p:nvPr/>
        </p:nvPicPr>
        <p:blipFill>
          <a:blip r:embed="rId2" cstate="print"/>
          <a:stretch>
            <a:fillRect/>
          </a:stretch>
        </p:blipFill>
        <p:spPr>
          <a:xfrm>
            <a:off x="3765975" y="4091430"/>
            <a:ext cx="4659567" cy="2340619"/>
          </a:xfrm>
          <a:prstGeom prst="rect">
            <a:avLst/>
          </a:prstGeom>
        </p:spPr>
      </p:pic>
    </p:spTree>
    <p:extLst>
      <p:ext uri="{BB962C8B-B14F-4D97-AF65-F5344CB8AC3E}">
        <p14:creationId xmlns="" xmlns:p14="http://schemas.microsoft.com/office/powerpoint/2010/main" val="179213173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524000" y="363573"/>
            <a:ext cx="9144000" cy="986656"/>
          </a:xfrm>
        </p:spPr>
        <p:txBody>
          <a:bodyPr>
            <a:normAutofit/>
          </a:bodyPr>
          <a:lstStyle/>
          <a:p>
            <a:r>
              <a:rPr lang="ru-RU" sz="4000" dirty="0" smtClean="0">
                <a:latin typeface="Times New Roman" panose="02020603050405020304" pitchFamily="18" charset="0"/>
                <a:cs typeface="Times New Roman" panose="02020603050405020304" pitchFamily="18" charset="0"/>
              </a:rPr>
              <a:t>Верхняя боковая подача</a:t>
            </a:r>
            <a:endParaRPr lang="ru-RU" sz="4000" dirty="0">
              <a:latin typeface="Times New Roman" panose="02020603050405020304" pitchFamily="18" charset="0"/>
              <a:cs typeface="Times New Roman" panose="02020603050405020304" pitchFamily="18" charset="0"/>
            </a:endParaRPr>
          </a:p>
        </p:txBody>
      </p:sp>
      <p:sp>
        <p:nvSpPr>
          <p:cNvPr id="3" name="Подзаголовок 2"/>
          <p:cNvSpPr>
            <a:spLocks noGrp="1"/>
          </p:cNvSpPr>
          <p:nvPr>
            <p:ph type="subTitle" idx="1"/>
          </p:nvPr>
        </p:nvSpPr>
        <p:spPr>
          <a:xfrm>
            <a:off x="273698" y="1636768"/>
            <a:ext cx="5977812" cy="4185534"/>
          </a:xfrm>
        </p:spPr>
        <p:txBody>
          <a:bodyPr>
            <a:normAutofit lnSpcReduction="10000"/>
          </a:bodyPr>
          <a:lstStyle/>
          <a:p>
            <a:pPr algn="just"/>
            <a:r>
              <a:rPr lang="ru-RU" dirty="0">
                <a:latin typeface="Times New Roman" panose="02020603050405020304" pitchFamily="18" charset="0"/>
                <a:cs typeface="Times New Roman" panose="02020603050405020304" pitchFamily="18" charset="0"/>
              </a:rPr>
              <a:t> </a:t>
            </a:r>
            <a:r>
              <a:rPr lang="ru-RU" sz="2000" dirty="0">
                <a:latin typeface="Times New Roman" panose="02020603050405020304" pitchFamily="18" charset="0"/>
                <a:cs typeface="Times New Roman" panose="02020603050405020304" pitchFamily="18" charset="0"/>
              </a:rPr>
              <a:t>Перед подачей игрок принимает исходное положение (как при нижней боковой подаче). При подбрасывании мяча перед собой левая рука находится на уровне головы, правая нога, согнутая в колене, выставлена вперед и опирается на всю ступню; туловище отклоняют в сторону опорной ноги, а праву руку отводят назад - вниз. С момента подбрасывания до удара по мячу необходимо внимательно следить за полетом мяча. Рассчитав, когда он опустится до уровня кисти вытянутой руки, маховым ударным движением правой руки наносят удар по нему и одновременно переносят тяжесть тела на левую ногу. Правая рука и мышцы туловища в момент удара напрягаются, кисть руки накрывает мяч несколько сверху.</a:t>
            </a:r>
          </a:p>
        </p:txBody>
      </p:sp>
      <p:pic>
        <p:nvPicPr>
          <p:cNvPr id="4" name="Рисунок 3"/>
          <p:cNvPicPr>
            <a:picLocks noChangeAspect="1"/>
          </p:cNvPicPr>
          <p:nvPr/>
        </p:nvPicPr>
        <p:blipFill>
          <a:blip r:embed="rId2" cstate="print"/>
          <a:stretch>
            <a:fillRect/>
          </a:stretch>
        </p:blipFill>
        <p:spPr>
          <a:xfrm>
            <a:off x="7039387" y="1636768"/>
            <a:ext cx="4279914" cy="3337968"/>
          </a:xfrm>
          <a:prstGeom prst="rect">
            <a:avLst/>
          </a:prstGeom>
        </p:spPr>
      </p:pic>
    </p:spTree>
    <p:extLst>
      <p:ext uri="{BB962C8B-B14F-4D97-AF65-F5344CB8AC3E}">
        <p14:creationId xmlns="" xmlns:p14="http://schemas.microsoft.com/office/powerpoint/2010/main" val="336418723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524000" y="329261"/>
            <a:ext cx="9144000" cy="868669"/>
          </a:xfrm>
        </p:spPr>
        <p:txBody>
          <a:bodyPr>
            <a:normAutofit/>
          </a:bodyPr>
          <a:lstStyle/>
          <a:p>
            <a:r>
              <a:rPr lang="ru-RU" sz="4000" dirty="0" smtClean="0">
                <a:latin typeface="Times New Roman" panose="02020603050405020304" pitchFamily="18" charset="0"/>
                <a:cs typeface="Times New Roman" panose="02020603050405020304" pitchFamily="18" charset="0"/>
              </a:rPr>
              <a:t>Передача мяча</a:t>
            </a:r>
            <a:endParaRPr lang="ru-RU" sz="4000" dirty="0">
              <a:latin typeface="Times New Roman" panose="02020603050405020304" pitchFamily="18" charset="0"/>
              <a:cs typeface="Times New Roman" panose="02020603050405020304" pitchFamily="18" charset="0"/>
            </a:endParaRPr>
          </a:p>
        </p:txBody>
      </p:sp>
      <p:sp>
        <p:nvSpPr>
          <p:cNvPr id="3" name="Подзаголовок 2"/>
          <p:cNvSpPr>
            <a:spLocks noGrp="1"/>
          </p:cNvSpPr>
          <p:nvPr>
            <p:ph type="subTitle" idx="1"/>
          </p:nvPr>
        </p:nvSpPr>
        <p:spPr>
          <a:xfrm>
            <a:off x="569167" y="1197930"/>
            <a:ext cx="11206066" cy="3089787"/>
          </a:xfrm>
        </p:spPr>
        <p:txBody>
          <a:bodyPr>
            <a:normAutofit/>
          </a:bodyPr>
          <a:lstStyle/>
          <a:p>
            <a:pPr algn="just"/>
            <a:r>
              <a:rPr lang="ru-RU" dirty="0" smtClean="0">
                <a:latin typeface="Times New Roman" panose="02020603050405020304" pitchFamily="18" charset="0"/>
                <a:cs typeface="Times New Roman" panose="02020603050405020304" pitchFamily="18" charset="0"/>
              </a:rPr>
              <a:t>Передача (при тактической реализации как вторая передача) – технический прием</a:t>
            </a:r>
            <a:r>
              <a:rPr lang="en-US" dirty="0" smtClean="0">
                <a:latin typeface="Times New Roman" panose="02020603050405020304" pitchFamily="18" charset="0"/>
                <a:cs typeface="Times New Roman" panose="02020603050405020304" pitchFamily="18" charset="0"/>
              </a:rPr>
              <a:t>,</a:t>
            </a:r>
            <a:r>
              <a:rPr lang="ru-RU" dirty="0" smtClean="0">
                <a:latin typeface="Times New Roman" panose="02020603050405020304" pitchFamily="18" charset="0"/>
                <a:cs typeface="Times New Roman" panose="02020603050405020304" pitchFamily="18" charset="0"/>
              </a:rPr>
              <a:t> с помощью которого мяч направляют выше верхнего края сетки для выполнения нападающего удара</a:t>
            </a:r>
            <a:r>
              <a:rPr lang="en-US" dirty="0" smtClean="0">
                <a:latin typeface="Times New Roman" panose="02020603050405020304" pitchFamily="18" charset="0"/>
                <a:cs typeface="Times New Roman" panose="02020603050405020304" pitchFamily="18" charset="0"/>
              </a:rPr>
              <a:t>.</a:t>
            </a:r>
            <a:r>
              <a:rPr lang="ru-RU" dirty="0" smtClean="0">
                <a:latin typeface="Times New Roman" panose="02020603050405020304" pitchFamily="18" charset="0"/>
                <a:cs typeface="Times New Roman" panose="02020603050405020304" pitchFamily="18" charset="0"/>
              </a:rPr>
              <a:t> Существует два способа выполнения передачи (двумя руками сверху и одной рукой сверху) и несколько разновидностей</a:t>
            </a:r>
            <a:r>
              <a:rPr lang="en-US" dirty="0" smtClean="0">
                <a:latin typeface="Times New Roman" panose="02020603050405020304" pitchFamily="18" charset="0"/>
                <a:cs typeface="Times New Roman" panose="02020603050405020304" pitchFamily="18" charset="0"/>
              </a:rPr>
              <a:t>.</a:t>
            </a:r>
            <a:endParaRPr lang="ru-RU" dirty="0">
              <a:latin typeface="Times New Roman" panose="02020603050405020304" pitchFamily="18" charset="0"/>
              <a:cs typeface="Times New Roman" panose="02020603050405020304" pitchFamily="18" charset="0"/>
            </a:endParaRPr>
          </a:p>
        </p:txBody>
      </p:sp>
      <p:pic>
        <p:nvPicPr>
          <p:cNvPr id="4" name="Рисунок 3"/>
          <p:cNvPicPr>
            <a:picLocks noChangeAspect="1"/>
          </p:cNvPicPr>
          <p:nvPr/>
        </p:nvPicPr>
        <p:blipFill>
          <a:blip r:embed="rId2" cstate="print"/>
          <a:stretch>
            <a:fillRect/>
          </a:stretch>
        </p:blipFill>
        <p:spPr>
          <a:xfrm>
            <a:off x="569167" y="2955456"/>
            <a:ext cx="4499687" cy="2969794"/>
          </a:xfrm>
          <a:prstGeom prst="rect">
            <a:avLst/>
          </a:prstGeom>
        </p:spPr>
      </p:pic>
      <p:pic>
        <p:nvPicPr>
          <p:cNvPr id="5" name="Рисунок 4"/>
          <p:cNvPicPr>
            <a:picLocks noChangeAspect="1"/>
          </p:cNvPicPr>
          <p:nvPr/>
        </p:nvPicPr>
        <p:blipFill>
          <a:blip r:embed="rId3" cstate="print"/>
          <a:stretch>
            <a:fillRect/>
          </a:stretch>
        </p:blipFill>
        <p:spPr>
          <a:xfrm>
            <a:off x="6172200" y="3309974"/>
            <a:ext cx="5275100" cy="2260757"/>
          </a:xfrm>
          <a:prstGeom prst="rect">
            <a:avLst/>
          </a:prstGeom>
        </p:spPr>
      </p:pic>
    </p:spTree>
    <p:extLst>
      <p:ext uri="{BB962C8B-B14F-4D97-AF65-F5344CB8AC3E}">
        <p14:creationId xmlns="" xmlns:p14="http://schemas.microsoft.com/office/powerpoint/2010/main" val="480900871"/>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107</TotalTime>
  <Words>1126</Words>
  <Application>Microsoft Office PowerPoint</Application>
  <PresentationFormat>Произвольный</PresentationFormat>
  <Paragraphs>53</Paragraphs>
  <Slides>18</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18</vt:i4>
      </vt:variant>
    </vt:vector>
  </HeadingPairs>
  <TitlesOfParts>
    <vt:vector size="19" baseType="lpstr">
      <vt:lpstr>Тема Office</vt:lpstr>
      <vt:lpstr>Слайд 1</vt:lpstr>
      <vt:lpstr>Стойка и перемещения</vt:lpstr>
      <vt:lpstr>Подача мяча</vt:lpstr>
      <vt:lpstr>Подача мяча</vt:lpstr>
      <vt:lpstr>Нижняя прямая подача</vt:lpstr>
      <vt:lpstr>Нижняя боковая подача</vt:lpstr>
      <vt:lpstr>Верхняя прямая подача</vt:lpstr>
      <vt:lpstr>Верхняя боковая подача</vt:lpstr>
      <vt:lpstr>Передача мяча</vt:lpstr>
      <vt:lpstr>Передача мяча двумя руками сверху</vt:lpstr>
      <vt:lpstr>Прием мяча двумя руками снизу</vt:lpstr>
      <vt:lpstr>Прием мяча двумя руками снизу</vt:lpstr>
      <vt:lpstr>Нападающий удар</vt:lpstr>
      <vt:lpstr>Прямой нападающий удар</vt:lpstr>
      <vt:lpstr>Блокирование</vt:lpstr>
      <vt:lpstr>Блокирование</vt:lpstr>
      <vt:lpstr>Слайд 17</vt:lpstr>
      <vt:lpstr>Слайд 18</vt:lpstr>
    </vt:vector>
  </TitlesOfParts>
  <Company>diakov.net</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Poposha</dc:creator>
  <cp:lastModifiedBy>dak</cp:lastModifiedBy>
  <cp:revision>19</cp:revision>
  <dcterms:created xsi:type="dcterms:W3CDTF">2022-10-24T09:51:30Z</dcterms:created>
  <dcterms:modified xsi:type="dcterms:W3CDTF">2023-11-13T07:47:19Z</dcterms:modified>
</cp:coreProperties>
</file>