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1" r:id="rId2"/>
    <p:sldId id="272" r:id="rId3"/>
    <p:sldId id="295" r:id="rId4"/>
    <p:sldId id="273" r:id="rId5"/>
    <p:sldId id="277" r:id="rId6"/>
    <p:sldId id="291" r:id="rId7"/>
    <p:sldId id="301" r:id="rId8"/>
    <p:sldId id="302" r:id="rId9"/>
    <p:sldId id="284" r:id="rId10"/>
    <p:sldId id="300" r:id="rId11"/>
    <p:sldId id="285" r:id="rId12"/>
    <p:sldId id="303" r:id="rId13"/>
    <p:sldId id="30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B4CB5-2466-4F41-B63D-86099B8A5A12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099F6-78B1-45FD-8799-1070DA0EA9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6312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D499568-B842-42FD-8C00-AC60732801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1E6FE792-37D0-4E38-A81C-21EDBC17D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lus/>
  </p:transition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928802"/>
            <a:ext cx="7286644" cy="30718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Система подготовки обучающихся к ГИА. Решение задач ЕГЭ. </a:t>
            </a:r>
            <a:br>
              <a:rPr lang="ru-RU" b="1" dirty="0" smtClean="0">
                <a:latin typeface="Book Antiqua" pitchFamily="18" charset="0"/>
              </a:rPr>
            </a:br>
            <a:r>
              <a:rPr lang="ru-RU" b="1" dirty="0" smtClean="0">
                <a:latin typeface="Book Antiqua" pitchFamily="18" charset="0"/>
              </a:rPr>
              <a:t>Закон Харди – </a:t>
            </a:r>
            <a:r>
              <a:rPr lang="ru-RU" b="1" dirty="0" err="1" smtClean="0">
                <a:latin typeface="Book Antiqua" pitchFamily="18" charset="0"/>
              </a:rPr>
              <a:t>Вайнберга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4429132"/>
            <a:ext cx="7286644" cy="2000264"/>
          </a:xfrm>
        </p:spPr>
        <p:txBody>
          <a:bodyPr>
            <a:normAutofit fontScale="25000" lnSpcReduction="20000"/>
          </a:bodyPr>
          <a:lstStyle/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7200" b="1" dirty="0" err="1" smtClean="0">
                <a:latin typeface="Book Antiqua" pitchFamily="18" charset="0"/>
              </a:rPr>
              <a:t>Барихашвили</a:t>
            </a:r>
            <a:r>
              <a:rPr lang="ru-RU" sz="7200" b="1" dirty="0" smtClean="0">
                <a:latin typeface="Book Antiqua" pitchFamily="18" charset="0"/>
              </a:rPr>
              <a:t> З.Г.,</a:t>
            </a:r>
          </a:p>
          <a:p>
            <a:pPr>
              <a:buNone/>
            </a:pPr>
            <a:r>
              <a:rPr lang="ru-RU" sz="7200" b="1" dirty="0" smtClean="0">
                <a:latin typeface="Book Antiqua" pitchFamily="18" charset="0"/>
              </a:rPr>
              <a:t>                                                                     учитель биологии МБОУ  </a:t>
            </a:r>
          </a:p>
          <a:p>
            <a:pPr>
              <a:buNone/>
            </a:pPr>
            <a:r>
              <a:rPr lang="ru-RU" sz="7200" b="1" dirty="0" smtClean="0">
                <a:latin typeface="Book Antiqua" pitchFamily="18" charset="0"/>
              </a:rPr>
              <a:t>                                                                     «СОШ № 6» г. Курчатова                             </a:t>
            </a:r>
          </a:p>
          <a:p>
            <a:pPr>
              <a:buNone/>
            </a:pPr>
            <a:r>
              <a:rPr lang="ru-RU" sz="7200" dirty="0" smtClean="0">
                <a:latin typeface="Book Antiqua" pitchFamily="18" charset="0"/>
              </a:rPr>
              <a:t>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7200" dirty="0" smtClean="0">
                <a:latin typeface="Book Antiqua" pitchFamily="18" charset="0"/>
              </a:rPr>
              <a:t>                                                                                                                                          </a:t>
            </a:r>
            <a:endParaRPr lang="ru-RU" sz="2400" dirty="0" smtClean="0"/>
          </a:p>
          <a:p>
            <a:endParaRPr lang="ru-RU" sz="2400" dirty="0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600"/>
            <a:ext cx="8393016" cy="1143000"/>
          </a:xfrm>
        </p:spPr>
        <p:txBody>
          <a:bodyPr>
            <a:normAutofit/>
          </a:bodyPr>
          <a:lstStyle/>
          <a:p>
            <a:pPr marL="0" indent="0"/>
            <a:r>
              <a:rPr lang="ru-RU" sz="3200" b="1" dirty="0" smtClean="0">
                <a:latin typeface="Book Antiqua" pitchFamily="18" charset="0"/>
              </a:rPr>
              <a:t>Схема решения задачи</a:t>
            </a:r>
            <a:r>
              <a:rPr lang="en-US" sz="3200" b="1" dirty="0" smtClean="0">
                <a:latin typeface="Book Antiqua" pitchFamily="18" charset="0"/>
              </a:rPr>
              <a:t> </a:t>
            </a:r>
            <a:r>
              <a:rPr lang="ru-RU" sz="3200" b="1" dirty="0" smtClean="0">
                <a:latin typeface="Book Antiqua" pitchFamily="18" charset="0"/>
              </a:rPr>
              <a:t>включает: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285992"/>
            <a:ext cx="6829444" cy="41434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Book Antiqua" pitchFamily="18" charset="0"/>
              </a:rPr>
              <a:t>1) частота </a:t>
            </a:r>
            <a:r>
              <a:rPr lang="ru-RU" sz="2400" b="1" dirty="0" err="1" smtClean="0">
                <a:latin typeface="Book Antiqua" pitchFamily="18" charset="0"/>
              </a:rPr>
              <a:t>леворуких</a:t>
            </a:r>
            <a:r>
              <a:rPr lang="ru-RU" sz="2400" b="1" dirty="0" smtClean="0">
                <a:latin typeface="Book Antiqua" pitchFamily="18" charset="0"/>
              </a:rPr>
              <a:t> людей составляет 800/(800+4200)=0,16;</a:t>
            </a:r>
          </a:p>
          <a:p>
            <a:pPr marL="0" indent="0">
              <a:buNone/>
            </a:pPr>
            <a:r>
              <a:rPr lang="ru-RU" sz="2400" b="1" dirty="0" smtClean="0">
                <a:latin typeface="Book Antiqua" pitchFamily="18" charset="0"/>
              </a:rPr>
              <a:t>2) </a:t>
            </a:r>
            <a:r>
              <a:rPr lang="ru-RU" sz="2400" b="1" dirty="0" err="1" smtClean="0">
                <a:latin typeface="Book Antiqua" pitchFamily="18" charset="0"/>
              </a:rPr>
              <a:t>леворукие</a:t>
            </a:r>
            <a:r>
              <a:rPr lang="ru-RU" sz="2400" b="1" dirty="0" smtClean="0">
                <a:latin typeface="Book Antiqua" pitchFamily="18" charset="0"/>
              </a:rPr>
              <a:t> люди имеют генотип </a:t>
            </a:r>
            <a:r>
              <a:rPr lang="ru-RU" sz="2400" b="1" dirty="0" err="1" smtClean="0">
                <a:latin typeface="Book Antiqua" pitchFamily="18" charset="0"/>
              </a:rPr>
              <a:t>аа</a:t>
            </a:r>
            <a:r>
              <a:rPr lang="ru-RU" sz="2400" b="1" dirty="0" smtClean="0">
                <a:latin typeface="Book Antiqua" pitchFamily="18" charset="0"/>
              </a:rPr>
              <a:t>, в равновесной популяции доля таких особей составляет </a:t>
            </a:r>
            <a:r>
              <a:rPr lang="en-US" sz="2400" b="1" dirty="0" smtClean="0">
                <a:latin typeface="Book Antiqua" pitchFamily="18" charset="0"/>
              </a:rPr>
              <a:t>q</a:t>
            </a:r>
            <a:r>
              <a:rPr lang="ru-RU" sz="2400" b="1" baseline="30000" dirty="0" smtClean="0">
                <a:latin typeface="Book Antiqua" pitchFamily="18" charset="0"/>
              </a:rPr>
              <a:t>2</a:t>
            </a:r>
            <a:r>
              <a:rPr lang="ru-RU" sz="2400" b="1" dirty="0" smtClean="0">
                <a:latin typeface="Book Antiqua" pitchFamily="18" charset="0"/>
              </a:rPr>
              <a:t>;</a:t>
            </a:r>
          </a:p>
          <a:p>
            <a:pPr marL="0" indent="0">
              <a:buNone/>
            </a:pPr>
            <a:r>
              <a:rPr lang="ru-RU" sz="2400" b="1" dirty="0" smtClean="0">
                <a:latin typeface="Book Antiqua" pitchFamily="18" charset="0"/>
              </a:rPr>
              <a:t>3) частота </a:t>
            </a:r>
            <a:r>
              <a:rPr lang="ru-RU" sz="2400" b="1" dirty="0" err="1" smtClean="0">
                <a:latin typeface="Book Antiqua" pitchFamily="18" charset="0"/>
              </a:rPr>
              <a:t>аллеля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en-US" sz="2400" b="1" dirty="0" smtClean="0">
                <a:latin typeface="Book Antiqua" pitchFamily="18" charset="0"/>
              </a:rPr>
              <a:t>q </a:t>
            </a:r>
            <a:r>
              <a:rPr lang="ru-RU" sz="2400" b="1" dirty="0" smtClean="0">
                <a:latin typeface="Book Antiqua" pitchFamily="18" charset="0"/>
              </a:rPr>
              <a:t>в популяции составляет  0,4;</a:t>
            </a:r>
          </a:p>
          <a:p>
            <a:pPr marL="0" indent="0">
              <a:buNone/>
            </a:pPr>
            <a:r>
              <a:rPr lang="ru-RU" sz="2400" b="1" dirty="0" smtClean="0">
                <a:latin typeface="Book Antiqua" pitchFamily="18" charset="0"/>
              </a:rPr>
              <a:t> 4) частота </a:t>
            </a:r>
            <a:r>
              <a:rPr lang="ru-RU" sz="2400" b="1" dirty="0" err="1" smtClean="0">
                <a:latin typeface="Book Antiqua" pitchFamily="18" charset="0"/>
              </a:rPr>
              <a:t>аллеля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en-US" sz="2400" b="1" dirty="0" smtClean="0">
                <a:latin typeface="Book Antiqua" pitchFamily="18" charset="0"/>
              </a:rPr>
              <a:t>p</a:t>
            </a:r>
            <a:r>
              <a:rPr lang="ru-RU" sz="2400" b="1" dirty="0" smtClean="0">
                <a:latin typeface="Book Antiqua" pitchFamily="18" charset="0"/>
              </a:rPr>
              <a:t> в популяции составляет 1- </a:t>
            </a:r>
            <a:r>
              <a:rPr lang="en-US" sz="2400" b="1" dirty="0" smtClean="0">
                <a:latin typeface="Book Antiqua" pitchFamily="18" charset="0"/>
              </a:rPr>
              <a:t>q</a:t>
            </a:r>
            <a:r>
              <a:rPr lang="ru-RU" sz="2400" b="1" dirty="0" smtClean="0">
                <a:latin typeface="Book Antiqua" pitchFamily="18" charset="0"/>
              </a:rPr>
              <a:t> = 0,6;</a:t>
            </a:r>
          </a:p>
          <a:p>
            <a:pPr marL="0" indent="0">
              <a:buNone/>
            </a:pPr>
            <a:r>
              <a:rPr lang="ru-RU" sz="2400" b="1" dirty="0" smtClean="0">
                <a:latin typeface="Book Antiqua" pitchFamily="18" charset="0"/>
              </a:rPr>
              <a:t>5) частота генотипа </a:t>
            </a:r>
            <a:r>
              <a:rPr lang="ru-RU" sz="2400" b="1" dirty="0" err="1" smtClean="0">
                <a:latin typeface="Book Antiqua" pitchFamily="18" charset="0"/>
              </a:rPr>
              <a:t>Аа</a:t>
            </a:r>
            <a:r>
              <a:rPr lang="ru-RU" sz="2400" b="1" dirty="0" smtClean="0">
                <a:latin typeface="Book Antiqua" pitchFamily="18" charset="0"/>
              </a:rPr>
              <a:t> (</a:t>
            </a:r>
            <a:r>
              <a:rPr lang="ru-RU" sz="2400" b="1" dirty="0" smtClean="0">
                <a:latin typeface="Book Antiqua" pitchFamily="18" charset="0"/>
              </a:rPr>
              <a:t>праворукие, </a:t>
            </a:r>
            <a:r>
              <a:rPr lang="ru-RU" sz="2400" b="1" dirty="0" err="1" smtClean="0">
                <a:latin typeface="Book Antiqua" pitchFamily="18" charset="0"/>
              </a:rPr>
              <a:t>гетерозиготы</a:t>
            </a:r>
            <a:r>
              <a:rPr lang="ru-RU" sz="2400" b="1" dirty="0" smtClean="0">
                <a:latin typeface="Book Antiqua" pitchFamily="18" charset="0"/>
              </a:rPr>
              <a:t>) в равновесной популяции составляет 2</a:t>
            </a:r>
            <a:r>
              <a:rPr lang="en-US" sz="2400" b="1" dirty="0" err="1" smtClean="0">
                <a:latin typeface="Book Antiqua" pitchFamily="18" charset="0"/>
              </a:rPr>
              <a:t>pq</a:t>
            </a:r>
            <a:r>
              <a:rPr lang="ru-RU" sz="2400" b="1" dirty="0" smtClean="0">
                <a:latin typeface="Book Antiqua" pitchFamily="18" charset="0"/>
              </a:rPr>
              <a:t> =</a:t>
            </a:r>
            <a:r>
              <a:rPr lang="en-US" sz="2400" b="1" dirty="0" smtClean="0">
                <a:latin typeface="Book Antiqua" pitchFamily="18" charset="0"/>
              </a:rPr>
              <a:t> 0</a:t>
            </a:r>
            <a:r>
              <a:rPr lang="ru-RU" sz="2400" b="1" dirty="0" smtClean="0">
                <a:latin typeface="Book Antiqua" pitchFamily="18" charset="0"/>
              </a:rPr>
              <a:t>,48</a:t>
            </a:r>
          </a:p>
          <a:p>
            <a:pPr marL="0" indent="0">
              <a:buNone/>
            </a:pPr>
            <a:r>
              <a:rPr lang="ru-RU" sz="2400" b="1" dirty="0" smtClean="0">
                <a:latin typeface="Book Antiqua" pitchFamily="18" charset="0"/>
              </a:rPr>
              <a:t>6) частота генотипа </a:t>
            </a:r>
            <a:r>
              <a:rPr lang="en-US" sz="2400" b="1" dirty="0" smtClean="0">
                <a:latin typeface="Book Antiqua" pitchFamily="18" charset="0"/>
              </a:rPr>
              <a:t>AA</a:t>
            </a:r>
            <a:r>
              <a:rPr lang="ru-RU" sz="2400" b="1" dirty="0" smtClean="0">
                <a:latin typeface="Book Antiqua" pitchFamily="18" charset="0"/>
              </a:rPr>
              <a:t> (</a:t>
            </a:r>
            <a:r>
              <a:rPr lang="ru-RU" sz="2400" b="1" dirty="0" smtClean="0">
                <a:latin typeface="Book Antiqua" pitchFamily="18" charset="0"/>
              </a:rPr>
              <a:t>праворукие, </a:t>
            </a:r>
            <a:r>
              <a:rPr lang="ru-RU" sz="2400" b="1" dirty="0" err="1" smtClean="0">
                <a:latin typeface="Book Antiqua" pitchFamily="18" charset="0"/>
              </a:rPr>
              <a:t>гомозиготы</a:t>
            </a:r>
            <a:r>
              <a:rPr lang="ru-RU" sz="2400" b="1" dirty="0" smtClean="0">
                <a:latin typeface="Book Antiqua" pitchFamily="18" charset="0"/>
              </a:rPr>
              <a:t>) в равновесной популяции </a:t>
            </a:r>
            <a:r>
              <a:rPr lang="en-US" sz="2400" b="1" i="1" dirty="0" smtClean="0">
                <a:latin typeface="Book Antiqua" pitchFamily="18" charset="0"/>
              </a:rPr>
              <a:t>p</a:t>
            </a:r>
            <a:r>
              <a:rPr lang="ru-RU" sz="2400" b="1" baseline="30000" dirty="0" smtClean="0">
                <a:latin typeface="Book Antiqua" pitchFamily="18" charset="0"/>
              </a:rPr>
              <a:t>2</a:t>
            </a:r>
            <a:r>
              <a:rPr lang="ru-RU" sz="2400" b="1" dirty="0" smtClean="0">
                <a:latin typeface="Book Antiqua" pitchFamily="18" charset="0"/>
              </a:rPr>
              <a:t> = 0,36.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28600"/>
            <a:ext cx="728667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Book Antiqua" pitchFamily="18" charset="0"/>
              </a:rPr>
              <a:t>Задача №4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852936"/>
            <a:ext cx="7572396" cy="3790774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b="1" u="sng" dirty="0" smtClean="0"/>
              <a:t> </a:t>
            </a:r>
            <a:endParaRPr lang="ru-RU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2428868"/>
            <a:ext cx="70009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Book Antiqua" pitchFamily="18" charset="0"/>
              </a:rPr>
              <a:t>В лаборатории популяции дрозофил 96% особей имеют </a:t>
            </a:r>
            <a:r>
              <a:rPr lang="ru-RU" sz="2400" b="1" dirty="0" err="1" smtClean="0">
                <a:latin typeface="Book Antiqua" pitchFamily="18" charset="0"/>
              </a:rPr>
              <a:t>аутосомно</a:t>
            </a:r>
            <a:r>
              <a:rPr lang="ru-RU" sz="2400" b="1" dirty="0" smtClean="0">
                <a:latin typeface="Book Antiqua" pitchFamily="18" charset="0"/>
              </a:rPr>
              <a:t> – доминантный признак серого цвета тела. Рассчитайте частоты аллелей черного и серого тела, а также частоты  всех возможных генотипов, если принять, что популяция находится в равновесии Харди – </a:t>
            </a:r>
            <a:r>
              <a:rPr lang="ru-RU" sz="2400" b="1" dirty="0" err="1" smtClean="0">
                <a:latin typeface="Book Antiqua" pitchFamily="18" charset="0"/>
              </a:rPr>
              <a:t>Вайнберга</a:t>
            </a:r>
            <a:r>
              <a:rPr lang="ru-RU" sz="2400" b="1" dirty="0" smtClean="0">
                <a:latin typeface="Book Antiqua" pitchFamily="18" charset="0"/>
              </a:rPr>
              <a:t>. Ответ </a:t>
            </a:r>
            <a:r>
              <a:rPr lang="ru-RU" sz="2400" b="1" dirty="0" err="1" smtClean="0">
                <a:latin typeface="Book Antiqua" pitchFamily="18" charset="0"/>
              </a:rPr>
              <a:t>посните</a:t>
            </a:r>
            <a:r>
              <a:rPr lang="ru-RU" sz="2400" b="1" dirty="0" smtClean="0">
                <a:latin typeface="Book Antiqua" pitchFamily="18" charset="0"/>
              </a:rPr>
              <a:t>.</a:t>
            </a:r>
            <a:endParaRPr lang="en-US" sz="2400" b="1" dirty="0" smtClean="0">
              <a:latin typeface="Book Antiqua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600"/>
            <a:ext cx="821537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Схема решения задачи</a:t>
            </a:r>
            <a:r>
              <a:rPr lang="en-US" sz="3200" b="1" dirty="0" smtClean="0">
                <a:latin typeface="Book Antiqua" pitchFamily="18" charset="0"/>
              </a:rPr>
              <a:t> </a:t>
            </a:r>
            <a:r>
              <a:rPr lang="ru-RU" sz="3200" b="1" dirty="0" smtClean="0">
                <a:latin typeface="Book Antiqua" pitchFamily="18" charset="0"/>
              </a:rPr>
              <a:t>включает: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2214554"/>
            <a:ext cx="7072362" cy="421484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Book Antiqua" pitchFamily="18" charset="0"/>
              </a:rPr>
              <a:t>1) частота дрозофил с чёрным телом составляет 100% - 96% = 4% (0,04)</a:t>
            </a:r>
          </a:p>
          <a:p>
            <a:pPr>
              <a:buNone/>
            </a:pPr>
            <a:r>
              <a:rPr lang="ru-RU" sz="2000" b="1" dirty="0" smtClean="0">
                <a:latin typeface="Book Antiqua" pitchFamily="18" charset="0"/>
              </a:rPr>
              <a:t>2</a:t>
            </a:r>
            <a:r>
              <a:rPr lang="ru-RU" sz="2000" b="1" dirty="0" smtClean="0">
                <a:latin typeface="Book Antiqua" pitchFamily="18" charset="0"/>
              </a:rPr>
              <a:t>) чёрное тело имеют дрозофилы с генотипом </a:t>
            </a:r>
            <a:r>
              <a:rPr lang="ru-RU" sz="2000" b="1" dirty="0" err="1" smtClean="0">
                <a:latin typeface="Book Antiqua" pitchFamily="18" charset="0"/>
              </a:rPr>
              <a:t>аа</a:t>
            </a:r>
            <a:r>
              <a:rPr lang="ru-RU" sz="2000" b="1" dirty="0" smtClean="0">
                <a:latin typeface="Book Antiqua" pitchFamily="18" charset="0"/>
              </a:rPr>
              <a:t>, , в равновесной </a:t>
            </a:r>
            <a:r>
              <a:rPr lang="ru-RU" sz="2000" b="1" dirty="0" smtClean="0">
                <a:latin typeface="Book Antiqua" pitchFamily="18" charset="0"/>
              </a:rPr>
              <a:t>популяции доля таких особей составляет </a:t>
            </a:r>
            <a:r>
              <a:rPr lang="en-US" sz="2000" b="1" dirty="0" smtClean="0">
                <a:latin typeface="Book Antiqua" pitchFamily="18" charset="0"/>
              </a:rPr>
              <a:t>q</a:t>
            </a:r>
            <a:r>
              <a:rPr lang="ru-RU" sz="2000" b="1" baseline="30000" dirty="0" smtClean="0">
                <a:latin typeface="Book Antiqua" pitchFamily="18" charset="0"/>
              </a:rPr>
              <a:t>2</a:t>
            </a:r>
            <a:r>
              <a:rPr lang="ru-RU" sz="2000" b="1" dirty="0" smtClean="0">
                <a:latin typeface="Book Antiqua" pitchFamily="18" charset="0"/>
              </a:rPr>
              <a:t>;</a:t>
            </a:r>
          </a:p>
          <a:p>
            <a:pPr>
              <a:buNone/>
            </a:pPr>
            <a:r>
              <a:rPr lang="ru-RU" sz="2000" b="1" dirty="0" smtClean="0">
                <a:latin typeface="Book Antiqua" pitchFamily="18" charset="0"/>
              </a:rPr>
              <a:t>3</a:t>
            </a:r>
            <a:r>
              <a:rPr lang="ru-RU" sz="2000" b="1" dirty="0" smtClean="0">
                <a:latin typeface="Book Antiqua" pitchFamily="18" charset="0"/>
              </a:rPr>
              <a:t>) частота </a:t>
            </a:r>
            <a:r>
              <a:rPr lang="ru-RU" sz="2000" b="1" dirty="0" err="1" smtClean="0">
                <a:latin typeface="Book Antiqua" pitchFamily="18" charset="0"/>
              </a:rPr>
              <a:t>аллеля</a:t>
            </a:r>
            <a:r>
              <a:rPr lang="ru-RU" sz="2000" b="1" dirty="0" smtClean="0">
                <a:latin typeface="Book Antiqua" pitchFamily="18" charset="0"/>
              </a:rPr>
              <a:t> </a:t>
            </a:r>
            <a:r>
              <a:rPr lang="en-US" sz="2000" b="1" dirty="0" smtClean="0">
                <a:latin typeface="Book Antiqua" pitchFamily="18" charset="0"/>
              </a:rPr>
              <a:t>q </a:t>
            </a:r>
            <a:r>
              <a:rPr lang="ru-RU" sz="2000" b="1" dirty="0" smtClean="0">
                <a:latin typeface="Book Antiqua" pitchFamily="18" charset="0"/>
              </a:rPr>
              <a:t>в популяции составляет </a:t>
            </a:r>
            <a:r>
              <a:rPr lang="ru-RU" sz="2000" b="1" dirty="0" smtClean="0">
                <a:latin typeface="Book Antiqua" pitchFamily="18" charset="0"/>
              </a:rPr>
              <a:t>0,2;</a:t>
            </a:r>
          </a:p>
          <a:p>
            <a:pPr>
              <a:buNone/>
            </a:pPr>
            <a:r>
              <a:rPr lang="ru-RU" sz="2000" b="1" dirty="0" smtClean="0">
                <a:latin typeface="Book Antiqua" pitchFamily="18" charset="0"/>
              </a:rPr>
              <a:t>4</a:t>
            </a:r>
            <a:r>
              <a:rPr lang="ru-RU" sz="2000" b="1" dirty="0" smtClean="0">
                <a:latin typeface="Book Antiqua" pitchFamily="18" charset="0"/>
              </a:rPr>
              <a:t>) частота </a:t>
            </a:r>
            <a:r>
              <a:rPr lang="ru-RU" sz="2000" b="1" dirty="0" err="1" smtClean="0">
                <a:latin typeface="Book Antiqua" pitchFamily="18" charset="0"/>
              </a:rPr>
              <a:t>аллеля</a:t>
            </a:r>
            <a:r>
              <a:rPr lang="ru-RU" sz="2000" b="1" dirty="0" smtClean="0">
                <a:latin typeface="Book Antiqua" pitchFamily="18" charset="0"/>
              </a:rPr>
              <a:t> </a:t>
            </a:r>
            <a:r>
              <a:rPr lang="en-US" sz="2000" b="1" dirty="0" smtClean="0">
                <a:latin typeface="Book Antiqua" pitchFamily="18" charset="0"/>
              </a:rPr>
              <a:t>p</a:t>
            </a:r>
            <a:r>
              <a:rPr lang="ru-RU" sz="2000" b="1" dirty="0" smtClean="0">
                <a:latin typeface="Book Antiqua" pitchFamily="18" charset="0"/>
              </a:rPr>
              <a:t> в популяции составляет 1- </a:t>
            </a:r>
            <a:r>
              <a:rPr lang="en-US" sz="2000" b="1" dirty="0" smtClean="0">
                <a:latin typeface="Book Antiqua" pitchFamily="18" charset="0"/>
              </a:rPr>
              <a:t>q</a:t>
            </a:r>
            <a:r>
              <a:rPr lang="ru-RU" sz="2000" b="1" dirty="0" smtClean="0">
                <a:latin typeface="Book Antiqua" pitchFamily="18" charset="0"/>
              </a:rPr>
              <a:t> = </a:t>
            </a:r>
            <a:r>
              <a:rPr lang="ru-RU" sz="2000" b="1" dirty="0" smtClean="0">
                <a:latin typeface="Book Antiqua" pitchFamily="18" charset="0"/>
              </a:rPr>
              <a:t>0,8;</a:t>
            </a:r>
          </a:p>
          <a:p>
            <a:pPr>
              <a:buNone/>
            </a:pPr>
            <a:r>
              <a:rPr lang="ru-RU" sz="2000" b="1" dirty="0" smtClean="0">
                <a:latin typeface="Book Antiqua" pitchFamily="18" charset="0"/>
              </a:rPr>
              <a:t>5) частота генотипа </a:t>
            </a:r>
            <a:r>
              <a:rPr lang="ru-RU" sz="2000" b="1" dirty="0" err="1" smtClean="0">
                <a:latin typeface="Book Antiqua" pitchFamily="18" charset="0"/>
              </a:rPr>
              <a:t>Аа</a:t>
            </a:r>
            <a:r>
              <a:rPr lang="ru-RU" sz="2000" b="1" dirty="0" smtClean="0">
                <a:latin typeface="Book Antiqua" pitchFamily="18" charset="0"/>
              </a:rPr>
              <a:t> </a:t>
            </a:r>
            <a:r>
              <a:rPr lang="ru-RU" sz="2000" b="1" dirty="0" smtClean="0">
                <a:latin typeface="Book Antiqua" pitchFamily="18" charset="0"/>
              </a:rPr>
              <a:t>(серое тело, </a:t>
            </a:r>
            <a:r>
              <a:rPr lang="ru-RU" sz="2000" b="1" dirty="0" err="1" smtClean="0">
                <a:latin typeface="Book Antiqua" pitchFamily="18" charset="0"/>
              </a:rPr>
              <a:t>гетерозиготы</a:t>
            </a:r>
            <a:r>
              <a:rPr lang="ru-RU" sz="2000" b="1" dirty="0" smtClean="0">
                <a:latin typeface="Book Antiqua" pitchFamily="18" charset="0"/>
              </a:rPr>
              <a:t>) в равновесной популяции составляет 2</a:t>
            </a:r>
            <a:r>
              <a:rPr lang="en-US" sz="2000" b="1" dirty="0" err="1" smtClean="0">
                <a:latin typeface="Book Antiqua" pitchFamily="18" charset="0"/>
              </a:rPr>
              <a:t>pq</a:t>
            </a:r>
            <a:r>
              <a:rPr lang="ru-RU" sz="2000" b="1" dirty="0" smtClean="0">
                <a:latin typeface="Book Antiqua" pitchFamily="18" charset="0"/>
              </a:rPr>
              <a:t> =</a:t>
            </a:r>
            <a:r>
              <a:rPr lang="en-US" sz="2000" b="1" dirty="0" smtClean="0">
                <a:latin typeface="Book Antiqua" pitchFamily="18" charset="0"/>
              </a:rPr>
              <a:t> 0</a:t>
            </a:r>
            <a:r>
              <a:rPr lang="ru-RU" sz="2000" b="1" dirty="0" smtClean="0">
                <a:latin typeface="Book Antiqua" pitchFamily="18" charset="0"/>
              </a:rPr>
              <a:t>,32</a:t>
            </a:r>
          </a:p>
          <a:p>
            <a:pPr>
              <a:buNone/>
            </a:pPr>
            <a:r>
              <a:rPr lang="ru-RU" sz="2000" b="1" dirty="0" smtClean="0">
                <a:latin typeface="Book Antiqua" pitchFamily="18" charset="0"/>
              </a:rPr>
              <a:t>6)</a:t>
            </a:r>
            <a:r>
              <a:rPr lang="ru-RU" sz="2000" b="1" dirty="0" smtClean="0">
                <a:latin typeface="Book Antiqua" pitchFamily="18" charset="0"/>
              </a:rPr>
              <a:t> частота генотипа </a:t>
            </a:r>
            <a:r>
              <a:rPr lang="en-US" sz="2000" b="1" dirty="0" smtClean="0">
                <a:latin typeface="Book Antiqua" pitchFamily="18" charset="0"/>
              </a:rPr>
              <a:t>AA</a:t>
            </a:r>
            <a:r>
              <a:rPr lang="ru-RU" sz="2000" b="1" dirty="0" smtClean="0">
                <a:latin typeface="Book Antiqua" pitchFamily="18" charset="0"/>
              </a:rPr>
              <a:t> </a:t>
            </a:r>
            <a:r>
              <a:rPr lang="ru-RU" sz="2000" b="1" dirty="0" smtClean="0">
                <a:latin typeface="Book Antiqua" pitchFamily="18" charset="0"/>
              </a:rPr>
              <a:t>(серое тело, </a:t>
            </a:r>
            <a:r>
              <a:rPr lang="ru-RU" sz="2000" b="1" dirty="0" err="1" smtClean="0">
                <a:latin typeface="Book Antiqua" pitchFamily="18" charset="0"/>
              </a:rPr>
              <a:t>гомозиготы</a:t>
            </a:r>
            <a:r>
              <a:rPr lang="ru-RU" sz="2000" b="1" dirty="0" smtClean="0">
                <a:latin typeface="Book Antiqua" pitchFamily="18" charset="0"/>
              </a:rPr>
              <a:t>) в равновесной популяции </a:t>
            </a:r>
            <a:r>
              <a:rPr lang="en-US" sz="2000" b="1" i="1" dirty="0" smtClean="0">
                <a:latin typeface="Book Antiqua" pitchFamily="18" charset="0"/>
              </a:rPr>
              <a:t>p</a:t>
            </a:r>
            <a:r>
              <a:rPr lang="ru-RU" sz="2000" b="1" baseline="30000" dirty="0" smtClean="0">
                <a:latin typeface="Book Antiqua" pitchFamily="18" charset="0"/>
              </a:rPr>
              <a:t>2</a:t>
            </a:r>
            <a:r>
              <a:rPr lang="ru-RU" sz="2000" b="1" dirty="0" smtClean="0">
                <a:latin typeface="Book Antiqua" pitchFamily="18" charset="0"/>
              </a:rPr>
              <a:t> = </a:t>
            </a:r>
            <a:r>
              <a:rPr lang="ru-RU" sz="2000" b="1" dirty="0" smtClean="0">
                <a:latin typeface="Book Antiqua" pitchFamily="18" charset="0"/>
              </a:rPr>
              <a:t>0,64.</a:t>
            </a:r>
            <a:endParaRPr lang="ru-RU" sz="2000" b="1" dirty="0" smtClean="0">
              <a:latin typeface="Book Antiqua" pitchFamily="18" charset="0"/>
            </a:endParaRPr>
          </a:p>
          <a:p>
            <a:pPr>
              <a:buNone/>
            </a:pPr>
            <a:endParaRPr lang="ru-RU" sz="2000" b="1" dirty="0" smtClean="0">
              <a:latin typeface="Book Antiqua" pitchFamily="18" charset="0"/>
            </a:endParaRPr>
          </a:p>
          <a:p>
            <a:pPr>
              <a:buNone/>
            </a:pPr>
            <a:endParaRPr lang="ru-RU" sz="2000" b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8820967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Book Antiqua" pitchFamily="18" charset="0"/>
              </a:rPr>
              <a:t>   СПАСИБО  ЗА </a:t>
            </a:r>
            <a:r>
              <a:rPr lang="ru-RU" sz="4000" b="1" dirty="0" smtClean="0">
                <a:latin typeface="Book Antiqua" pitchFamily="18" charset="0"/>
              </a:rPr>
              <a:t>ВНИМАНИЕ!</a:t>
            </a:r>
            <a:endParaRPr lang="ru-RU" sz="4000" b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8820967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28600"/>
            <a:ext cx="7286644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 </a:t>
            </a:r>
            <a:endParaRPr lang="ru-RU" sz="24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13314" name="AutoShape 2" descr="Личности ученых. Годфри Харолд Харди (1877–1947) – английский математик, известный своими работами в теории чисел и математическом анализе. Изучал математику в Кембриджском и Оксфордском университете. Самую большую известность Харди принесли совместные работы с Джоном Идензором Литлвудом и с индийским математиком Cриниваса Рамануджаном. 4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cf.ppt-online.org/files/slide/r/RkNA9zX0GEwyqO7r2CDunfids8gWlKehQ3TtvM/slide-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cf3.ppt-online.org/files3/slide/l/lRBDTnFQxAM0oPGOYZJ4zf3Uc6E5jhVXCsdybN/slide-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00174"/>
            <a:ext cx="6771567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28600"/>
            <a:ext cx="72866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Признаки идеальной </a:t>
            </a:r>
            <a:r>
              <a:rPr lang="ru-RU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популяцйии</a:t>
            </a:r>
            <a:endParaRPr lang="ru-RU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357430"/>
            <a:ext cx="7286644" cy="45005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1. </a:t>
            </a:r>
            <a:r>
              <a:rPr lang="ru-RU" sz="2400" b="1" dirty="0" smtClean="0">
                <a:latin typeface="Book Antiqua" pitchFamily="18" charset="0"/>
              </a:rPr>
              <a:t>Н</a:t>
            </a:r>
            <a:r>
              <a:rPr lang="ru-RU" sz="2400" b="1" dirty="0" smtClean="0">
                <a:latin typeface="Book Antiqua" pitchFamily="18" charset="0"/>
              </a:rPr>
              <a:t>еограниченно </a:t>
            </a:r>
            <a:r>
              <a:rPr lang="ru-RU" sz="2400" b="1" dirty="0" smtClean="0">
                <a:latin typeface="Book Antiqua" pitchFamily="18" charset="0"/>
              </a:rPr>
              <a:t>большая численность</a:t>
            </a:r>
            <a:r>
              <a:rPr lang="ru-RU" sz="2400" b="1" dirty="0" smtClean="0">
                <a:latin typeface="Book Antiqua" pitchFamily="18" charset="0"/>
              </a:rPr>
              <a:t>;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latin typeface="Book Antiqua" pitchFamily="18" charset="0"/>
              </a:rPr>
              <a:t>2. Свободное скрещивание (</a:t>
            </a:r>
            <a:r>
              <a:rPr lang="ru-RU" sz="2400" b="1" dirty="0" err="1" smtClean="0">
                <a:latin typeface="Book Antiqua" pitchFamily="18" charset="0"/>
              </a:rPr>
              <a:t>панмиксия</a:t>
            </a:r>
            <a:r>
              <a:rPr lang="ru-RU" sz="2400" b="1" dirty="0" smtClean="0">
                <a:latin typeface="Book Antiqua" pitchFamily="18" charset="0"/>
              </a:rPr>
              <a:t>);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latin typeface="Book Antiqua" pitchFamily="18" charset="0"/>
              </a:rPr>
              <a:t>3. </a:t>
            </a:r>
            <a:r>
              <a:rPr lang="ru-RU" sz="2400" b="1" dirty="0" smtClean="0">
                <a:latin typeface="Book Antiqua" pitchFamily="18" charset="0"/>
              </a:rPr>
              <a:t>Отсутствие естественного отбора;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latin typeface="Book Antiqua" pitchFamily="18" charset="0"/>
              </a:rPr>
              <a:t>4.  </a:t>
            </a:r>
            <a:r>
              <a:rPr lang="ru-RU" sz="2400" b="1" dirty="0" smtClean="0">
                <a:latin typeface="Book Antiqua" pitchFamily="18" charset="0"/>
              </a:rPr>
              <a:t>Отсутствие мутационного </a:t>
            </a:r>
            <a:r>
              <a:rPr lang="ru-RU" sz="2400" b="1" dirty="0" err="1" smtClean="0">
                <a:latin typeface="Book Antiqua" pitchFamily="18" charset="0"/>
              </a:rPr>
              <a:t>процсса</a:t>
            </a:r>
            <a:r>
              <a:rPr lang="ru-RU" sz="2400" b="1" dirty="0" smtClean="0">
                <a:latin typeface="Book Antiqua" pitchFamily="18" charset="0"/>
              </a:rPr>
              <a:t>;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latin typeface="Book Antiqua" pitchFamily="18" charset="0"/>
              </a:rPr>
              <a:t>5.  Отсутствие  </a:t>
            </a:r>
            <a:r>
              <a:rPr lang="ru-RU" sz="2400" b="1" dirty="0" smtClean="0">
                <a:latin typeface="Book Antiqua" pitchFamily="18" charset="0"/>
              </a:rPr>
              <a:t>миграций.</a:t>
            </a:r>
            <a:endParaRPr lang="ru-RU" sz="24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28600"/>
            <a:ext cx="7286644" cy="1143000"/>
          </a:xfrm>
        </p:spPr>
        <p:txBody>
          <a:bodyPr>
            <a:normAutofit/>
          </a:bodyPr>
          <a:lstStyle/>
          <a:p>
            <a:pPr algn="ctr"/>
            <a:r>
              <a:rPr lang="ru-RU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Закон </a:t>
            </a:r>
            <a:r>
              <a:rPr lang="ru-RU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Харди-Вайнберга</a:t>
            </a:r>
            <a:endParaRPr lang="ru-RU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785926"/>
            <a:ext cx="7215206" cy="507207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latin typeface="Book Antiqua" pitchFamily="18" charset="0"/>
              </a:rPr>
              <a:t>В идеальной популяции из поколения в поколение сохраняется строго определенное соотношение частот доминантных и рецессивных генов (1), а также соотношение частот генотипических классов особей (2).</a:t>
            </a:r>
          </a:p>
          <a:p>
            <a:pPr marL="2066925" indent="0">
              <a:buNone/>
            </a:pPr>
            <a:r>
              <a:rPr lang="ru-RU" sz="2800" b="1" i="1" dirty="0" err="1" smtClean="0">
                <a:latin typeface="Book Antiqua" pitchFamily="18" charset="0"/>
              </a:rPr>
              <a:t>p</a:t>
            </a:r>
            <a:r>
              <a:rPr lang="ru-RU" sz="2800" b="1" dirty="0" smtClean="0">
                <a:latin typeface="Book Antiqua" pitchFamily="18" charset="0"/>
              </a:rPr>
              <a:t> + </a:t>
            </a:r>
            <a:r>
              <a:rPr lang="ru-RU" sz="2800" b="1" i="1" dirty="0" err="1" smtClean="0">
                <a:latin typeface="Book Antiqua" pitchFamily="18" charset="0"/>
              </a:rPr>
              <a:t>q</a:t>
            </a:r>
            <a:r>
              <a:rPr lang="ru-RU" sz="2800" b="1" dirty="0" smtClean="0">
                <a:latin typeface="Book Antiqua" pitchFamily="18" charset="0"/>
              </a:rPr>
              <a:t> = 1,   (1)</a:t>
            </a:r>
            <a:br>
              <a:rPr lang="ru-RU" sz="2800" b="1" dirty="0" smtClean="0">
                <a:latin typeface="Book Antiqua" pitchFamily="18" charset="0"/>
              </a:rPr>
            </a:br>
            <a:r>
              <a:rPr lang="ru-RU" sz="2800" b="1" i="1" dirty="0" smtClean="0">
                <a:latin typeface="Book Antiqua" pitchFamily="18" charset="0"/>
              </a:rPr>
              <a:t>р</a:t>
            </a:r>
            <a:r>
              <a:rPr lang="ru-RU" sz="2800" b="1" baseline="30000" dirty="0" smtClean="0">
                <a:latin typeface="Book Antiqua" pitchFamily="18" charset="0"/>
              </a:rPr>
              <a:t>2</a:t>
            </a:r>
            <a:r>
              <a:rPr lang="ru-RU" sz="2800" b="1" dirty="0" smtClean="0">
                <a:latin typeface="Book Antiqua" pitchFamily="18" charset="0"/>
              </a:rPr>
              <a:t> + 2</a:t>
            </a:r>
            <a:r>
              <a:rPr lang="ru-RU" sz="2800" b="1" i="1" dirty="0" smtClean="0">
                <a:latin typeface="Book Antiqua" pitchFamily="18" charset="0"/>
              </a:rPr>
              <a:t>pq</a:t>
            </a:r>
            <a:r>
              <a:rPr lang="ru-RU" sz="2800" b="1" dirty="0" smtClean="0">
                <a:latin typeface="Book Antiqua" pitchFamily="18" charset="0"/>
              </a:rPr>
              <a:t> + </a:t>
            </a:r>
            <a:r>
              <a:rPr lang="ru-RU" sz="2800" b="1" i="1" dirty="0" smtClean="0">
                <a:latin typeface="Book Antiqua" pitchFamily="18" charset="0"/>
              </a:rPr>
              <a:t>q</a:t>
            </a:r>
            <a:r>
              <a:rPr lang="ru-RU" sz="2800" b="1" baseline="30000" dirty="0" smtClean="0">
                <a:latin typeface="Book Antiqua" pitchFamily="18" charset="0"/>
              </a:rPr>
              <a:t>2</a:t>
            </a:r>
            <a:r>
              <a:rPr lang="ru-RU" sz="2800" b="1" dirty="0" smtClean="0">
                <a:latin typeface="Book Antiqua" pitchFamily="18" charset="0"/>
              </a:rPr>
              <a:t> = 1,   (2)</a:t>
            </a:r>
          </a:p>
          <a:p>
            <a:pPr marL="2066925" indent="0">
              <a:buNone/>
            </a:pPr>
            <a:endParaRPr lang="ru-RU" sz="2800" b="1" dirty="0" smtClean="0">
              <a:latin typeface="Book Antiqu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latin typeface="Book Antiqua" pitchFamily="18" charset="0"/>
              </a:rPr>
              <a:t>где </a:t>
            </a:r>
            <a:r>
              <a:rPr lang="ru-RU" b="1" i="1" dirty="0" err="1" smtClean="0">
                <a:latin typeface="Book Antiqua" pitchFamily="18" charset="0"/>
              </a:rPr>
              <a:t>p</a:t>
            </a:r>
            <a:r>
              <a:rPr lang="ru-RU" b="1" dirty="0" smtClean="0">
                <a:latin typeface="Book Antiqua" pitchFamily="18" charset="0"/>
              </a:rPr>
              <a:t> — частота встречаемости доминантного гена А; </a:t>
            </a:r>
            <a:r>
              <a:rPr lang="ru-RU" b="1" i="1" dirty="0" err="1" smtClean="0">
                <a:latin typeface="Book Antiqua" pitchFamily="18" charset="0"/>
              </a:rPr>
              <a:t>q</a:t>
            </a:r>
            <a:r>
              <a:rPr lang="ru-RU" b="1" dirty="0" smtClean="0">
                <a:latin typeface="Book Antiqua" pitchFamily="18" charset="0"/>
              </a:rPr>
              <a:t> — частота встречаемости рецессивного гена а;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Book Antiqua" pitchFamily="18" charset="0"/>
              </a:rPr>
              <a:t>р</a:t>
            </a:r>
            <a:r>
              <a:rPr lang="ru-RU" b="1" baseline="30000" dirty="0" smtClean="0">
                <a:latin typeface="Book Antiqua" pitchFamily="18" charset="0"/>
              </a:rPr>
              <a:t>2</a:t>
            </a:r>
            <a:r>
              <a:rPr lang="ru-RU" b="1" dirty="0" smtClean="0">
                <a:latin typeface="Book Antiqua" pitchFamily="18" charset="0"/>
              </a:rPr>
              <a:t> — частота встречаемости </a:t>
            </a:r>
            <a:r>
              <a:rPr lang="ru-RU" b="1" dirty="0" err="1" smtClean="0">
                <a:latin typeface="Book Antiqua" pitchFamily="18" charset="0"/>
              </a:rPr>
              <a:t>гомозигот</a:t>
            </a:r>
            <a:r>
              <a:rPr lang="ru-RU" b="1" dirty="0" smtClean="0">
                <a:latin typeface="Book Antiqua" pitchFamily="18" charset="0"/>
              </a:rPr>
              <a:t> по доминанте АА;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latin typeface="Book Antiqua" pitchFamily="18" charset="0"/>
              </a:rPr>
              <a:t>2</a:t>
            </a:r>
            <a:r>
              <a:rPr lang="ru-RU" b="1" i="1" dirty="0" smtClean="0">
                <a:latin typeface="Book Antiqua" pitchFamily="18" charset="0"/>
              </a:rPr>
              <a:t>pq</a:t>
            </a:r>
            <a:r>
              <a:rPr lang="ru-RU" b="1" dirty="0" smtClean="0">
                <a:latin typeface="Book Antiqua" pitchFamily="18" charset="0"/>
              </a:rPr>
              <a:t> — частота встречаемости </a:t>
            </a:r>
            <a:r>
              <a:rPr lang="ru-RU" b="1" dirty="0" err="1" smtClean="0">
                <a:latin typeface="Book Antiqua" pitchFamily="18" charset="0"/>
              </a:rPr>
              <a:t>гетерозигот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Аа</a:t>
            </a:r>
            <a:r>
              <a:rPr lang="ru-RU" b="1" dirty="0" smtClean="0">
                <a:latin typeface="Book Antiqua" pitchFamily="18" charset="0"/>
              </a:rPr>
              <a:t>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Book Antiqua" pitchFamily="18" charset="0"/>
              </a:rPr>
              <a:t>q</a:t>
            </a:r>
            <a:r>
              <a:rPr lang="ru-RU" b="1" baseline="30000" dirty="0" smtClean="0">
                <a:latin typeface="Book Antiqua" pitchFamily="18" charset="0"/>
              </a:rPr>
              <a:t>2</a:t>
            </a:r>
            <a:r>
              <a:rPr lang="ru-RU" b="1" dirty="0" smtClean="0">
                <a:latin typeface="Book Antiqua" pitchFamily="18" charset="0"/>
              </a:rPr>
              <a:t> — частота встречаемости </a:t>
            </a:r>
            <a:r>
              <a:rPr lang="ru-RU" b="1" dirty="0" err="1" smtClean="0">
                <a:latin typeface="Book Antiqua" pitchFamily="18" charset="0"/>
              </a:rPr>
              <a:t>гомозигот</a:t>
            </a:r>
            <a:r>
              <a:rPr lang="ru-RU" b="1" dirty="0" smtClean="0">
                <a:latin typeface="Book Antiqua" pitchFamily="18" charset="0"/>
              </a:rPr>
              <a:t> по </a:t>
            </a:r>
            <a:r>
              <a:rPr lang="ru-RU" b="1" dirty="0" err="1" smtClean="0">
                <a:latin typeface="Book Antiqua" pitchFamily="18" charset="0"/>
              </a:rPr>
              <a:t>рецессиву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аа</a:t>
            </a:r>
            <a:r>
              <a:rPr lang="ru-RU" b="1" dirty="0" smtClean="0">
                <a:latin typeface="Book Antiqua" pitchFamily="18" charset="0"/>
              </a:rPr>
              <a:t>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28600"/>
            <a:ext cx="66865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 </a:t>
            </a:r>
            <a:r>
              <a:rPr lang="ru-RU" sz="3200" b="1" dirty="0" smtClean="0">
                <a:latin typeface="Book Antiqua" pitchFamily="18" charset="0"/>
              </a:rPr>
              <a:t>Задачи на закон Харди - </a:t>
            </a:r>
            <a:r>
              <a:rPr lang="ru-RU" sz="3200" b="1" dirty="0" err="1" smtClean="0">
                <a:latin typeface="Book Antiqua" pitchFamily="18" charset="0"/>
              </a:rPr>
              <a:t>Вайнберга</a:t>
            </a:r>
            <a:r>
              <a:rPr lang="ru-RU" sz="3200" b="1" dirty="0" smtClean="0">
                <a:latin typeface="Book Antiqua" pitchFamily="18" charset="0"/>
              </a:rPr>
              <a:t/>
            </a:r>
            <a:br>
              <a:rPr lang="ru-RU" sz="3200" b="1" dirty="0" smtClean="0">
                <a:latin typeface="Book Antiqua" pitchFamily="18" charset="0"/>
              </a:rPr>
            </a:br>
            <a:r>
              <a:rPr lang="ru-RU" sz="3200" b="1" dirty="0" smtClean="0">
                <a:latin typeface="Book Antiqua" pitchFamily="18" charset="0"/>
              </a:rPr>
              <a:t>задача №1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844824"/>
            <a:ext cx="7429520" cy="5013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/>
              <a:t> </a:t>
            </a:r>
            <a:endParaRPr lang="ru-RU" sz="2400" b="1" dirty="0" smtClean="0"/>
          </a:p>
          <a:p>
            <a:pPr>
              <a:buNone/>
            </a:pPr>
            <a:r>
              <a:rPr lang="ru-RU" sz="2800" b="1" dirty="0" smtClean="0">
                <a:latin typeface="Book Antiqua" pitchFamily="18" charset="0"/>
              </a:rPr>
              <a:t>     Среди </a:t>
            </a:r>
            <a:r>
              <a:rPr lang="ru-RU" sz="2800" b="1" dirty="0" smtClean="0">
                <a:latin typeface="Book Antiqua" pitchFamily="18" charset="0"/>
              </a:rPr>
              <a:t>8400 растений одного из сортов ржи 21 растение имело рецессивный признак альбинизма. Рассчитайте частоты аллелей  альбинизма и нормальной пигментации, а также частоты всех возможных генотипов, если известно, что популяция находится в равновесии </a:t>
            </a:r>
            <a:r>
              <a:rPr lang="ru-RU" sz="2800" b="1" dirty="0" err="1" smtClean="0">
                <a:latin typeface="Book Antiqua" pitchFamily="18" charset="0"/>
              </a:rPr>
              <a:t>Харди-Вайнберга</a:t>
            </a:r>
            <a:r>
              <a:rPr lang="ru-RU" sz="2800" b="1" dirty="0" smtClean="0">
                <a:latin typeface="Book Antiqua" pitchFamily="18" charset="0"/>
              </a:rPr>
              <a:t>. Ответ поясните.</a:t>
            </a:r>
            <a:endParaRPr lang="ru-RU" sz="28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28600"/>
            <a:ext cx="8249570" cy="842946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3200" b="1" dirty="0" smtClean="0">
                <a:latin typeface="Book Antiqua" pitchFamily="18" charset="0"/>
              </a:rPr>
              <a:t>Схема решения задачи</a:t>
            </a:r>
            <a:r>
              <a:rPr lang="en-US" sz="3200" b="1" dirty="0" smtClean="0">
                <a:latin typeface="Book Antiqua" pitchFamily="18" charset="0"/>
              </a:rPr>
              <a:t> </a:t>
            </a:r>
            <a:r>
              <a:rPr lang="ru-RU" sz="3200" b="1" dirty="0" smtClean="0">
                <a:latin typeface="Book Antiqua" pitchFamily="18" charset="0"/>
              </a:rPr>
              <a:t>включает: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2214554"/>
            <a:ext cx="7035124" cy="445480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1) частота растений с альбинизмом составляет 21/8400=0,0025;</a:t>
            </a: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2) альбинизм имеют растения с генотипом  </a:t>
            </a:r>
            <a:r>
              <a:rPr lang="ru-RU" sz="8000" b="1" dirty="0" err="1" smtClean="0">
                <a:latin typeface="Book Antiqua" pitchFamily="18" charset="0"/>
              </a:rPr>
              <a:t>аа</a:t>
            </a:r>
            <a:r>
              <a:rPr lang="ru-RU" sz="8000" b="1" dirty="0" smtClean="0">
                <a:latin typeface="Book Antiqua" pitchFamily="18" charset="0"/>
              </a:rPr>
              <a:t>, в равновесной </a:t>
            </a:r>
            <a:r>
              <a:rPr lang="ru-RU" sz="8000" b="1" dirty="0" smtClean="0">
                <a:latin typeface="Book Antiqua" pitchFamily="18" charset="0"/>
              </a:rPr>
              <a:t>популяции </a:t>
            </a:r>
            <a:r>
              <a:rPr lang="ru-RU" sz="8000" b="1" dirty="0" smtClean="0">
                <a:latin typeface="Book Antiqua" pitchFamily="18" charset="0"/>
              </a:rPr>
              <a:t>доля таких растений составляет </a:t>
            </a:r>
            <a:r>
              <a:rPr lang="en-US" sz="8000" b="1" dirty="0" smtClean="0">
                <a:latin typeface="Book Antiqua" pitchFamily="18" charset="0"/>
              </a:rPr>
              <a:t>q</a:t>
            </a:r>
            <a:r>
              <a:rPr lang="ru-RU" sz="8000" b="1" baseline="30000" dirty="0" smtClean="0">
                <a:latin typeface="Book Antiqua" pitchFamily="18" charset="0"/>
              </a:rPr>
              <a:t>2</a:t>
            </a:r>
            <a:r>
              <a:rPr lang="ru-RU" sz="8000" b="1" dirty="0" smtClean="0">
                <a:latin typeface="Book Antiqua" pitchFamily="18" charset="0"/>
              </a:rPr>
              <a:t>;</a:t>
            </a: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3) частота </a:t>
            </a:r>
            <a:r>
              <a:rPr lang="ru-RU" sz="8000" b="1" dirty="0" err="1" smtClean="0">
                <a:latin typeface="Book Antiqua" pitchFamily="18" charset="0"/>
              </a:rPr>
              <a:t>аллеля</a:t>
            </a:r>
            <a:r>
              <a:rPr lang="ru-RU" sz="8000" b="1" dirty="0" smtClean="0">
                <a:latin typeface="Book Antiqua" pitchFamily="18" charset="0"/>
              </a:rPr>
              <a:t> </a:t>
            </a:r>
            <a:r>
              <a:rPr lang="en-US" sz="8000" b="1" dirty="0" smtClean="0">
                <a:latin typeface="Book Antiqua" pitchFamily="18" charset="0"/>
              </a:rPr>
              <a:t>q </a:t>
            </a:r>
            <a:r>
              <a:rPr lang="ru-RU" sz="8000" b="1" dirty="0" smtClean="0">
                <a:latin typeface="Book Antiqua" pitchFamily="18" charset="0"/>
              </a:rPr>
              <a:t>в популяции составляет  0,05;</a:t>
            </a: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4) частота </a:t>
            </a:r>
            <a:r>
              <a:rPr lang="ru-RU" sz="8000" b="1" dirty="0" err="1" smtClean="0">
                <a:latin typeface="Book Antiqua" pitchFamily="18" charset="0"/>
              </a:rPr>
              <a:t>аллеля</a:t>
            </a:r>
            <a:r>
              <a:rPr lang="ru-RU" sz="8000" b="1" dirty="0" smtClean="0">
                <a:latin typeface="Book Antiqua" pitchFamily="18" charset="0"/>
              </a:rPr>
              <a:t> </a:t>
            </a:r>
            <a:r>
              <a:rPr lang="en-US" sz="8000" b="1" dirty="0" smtClean="0">
                <a:latin typeface="Book Antiqua" pitchFamily="18" charset="0"/>
              </a:rPr>
              <a:t>p</a:t>
            </a:r>
            <a:r>
              <a:rPr lang="ru-RU" sz="8000" b="1" dirty="0" smtClean="0">
                <a:latin typeface="Book Antiqua" pitchFamily="18" charset="0"/>
              </a:rPr>
              <a:t> в популяции составляет 1- </a:t>
            </a:r>
            <a:r>
              <a:rPr lang="en-US" sz="8000" b="1" dirty="0" smtClean="0">
                <a:latin typeface="Book Antiqua" pitchFamily="18" charset="0"/>
              </a:rPr>
              <a:t>q</a:t>
            </a:r>
            <a:r>
              <a:rPr lang="ru-RU" sz="8000" b="1" dirty="0" smtClean="0">
                <a:latin typeface="Book Antiqua" pitchFamily="18" charset="0"/>
              </a:rPr>
              <a:t> = 0,95;</a:t>
            </a: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5) частота генотипа </a:t>
            </a:r>
            <a:r>
              <a:rPr lang="ru-RU" sz="8000" b="1" dirty="0" err="1" smtClean="0">
                <a:latin typeface="Book Antiqua" pitchFamily="18" charset="0"/>
              </a:rPr>
              <a:t>Аа</a:t>
            </a:r>
            <a:r>
              <a:rPr lang="ru-RU" sz="8000" b="1" dirty="0" smtClean="0">
                <a:latin typeface="Book Antiqua" pitchFamily="18" charset="0"/>
              </a:rPr>
              <a:t> в равновесной популяции составляет </a:t>
            </a:r>
            <a:r>
              <a:rPr lang="ru-RU" sz="8000" b="1" dirty="0" smtClean="0">
                <a:latin typeface="Book Antiqua" pitchFamily="18" charset="0"/>
              </a:rPr>
              <a:t> </a:t>
            </a:r>
            <a:r>
              <a:rPr lang="ru-RU" sz="8000" b="1" dirty="0" smtClean="0">
                <a:latin typeface="Book Antiqua" pitchFamily="18" charset="0"/>
              </a:rPr>
              <a:t>2</a:t>
            </a:r>
            <a:r>
              <a:rPr lang="en-US" sz="8000" b="1" dirty="0" err="1" smtClean="0">
                <a:latin typeface="Book Antiqua" pitchFamily="18" charset="0"/>
              </a:rPr>
              <a:t>pq</a:t>
            </a:r>
            <a:r>
              <a:rPr lang="ru-RU" sz="8000" b="1" dirty="0" smtClean="0">
                <a:latin typeface="Book Antiqua" pitchFamily="18" charset="0"/>
              </a:rPr>
              <a:t> =</a:t>
            </a:r>
            <a:r>
              <a:rPr lang="en-US" sz="8000" b="1" dirty="0" smtClean="0">
                <a:latin typeface="Book Antiqua" pitchFamily="18" charset="0"/>
              </a:rPr>
              <a:t> 0</a:t>
            </a:r>
            <a:r>
              <a:rPr lang="ru-RU" sz="8000" b="1" dirty="0" smtClean="0">
                <a:latin typeface="Book Antiqua" pitchFamily="18" charset="0"/>
              </a:rPr>
              <a:t>,</a:t>
            </a:r>
            <a:r>
              <a:rPr lang="en-US" sz="8000" b="1" dirty="0" smtClean="0">
                <a:latin typeface="Book Antiqua" pitchFamily="18" charset="0"/>
              </a:rPr>
              <a:t>095</a:t>
            </a:r>
            <a:endParaRPr lang="ru-RU" sz="8000" b="1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6) частота генотипа </a:t>
            </a:r>
            <a:r>
              <a:rPr lang="en-US" sz="8000" b="1" dirty="0" smtClean="0">
                <a:latin typeface="Book Antiqua" pitchFamily="18" charset="0"/>
              </a:rPr>
              <a:t>AA</a:t>
            </a:r>
            <a:r>
              <a:rPr lang="ru-RU" sz="8000" b="1" dirty="0" smtClean="0">
                <a:latin typeface="Book Antiqua" pitchFamily="18" charset="0"/>
              </a:rPr>
              <a:t> в равновесной популяции </a:t>
            </a:r>
            <a:r>
              <a:rPr lang="en-US" sz="8000" b="1" i="1" dirty="0" smtClean="0">
                <a:latin typeface="Book Antiqua" pitchFamily="18" charset="0"/>
              </a:rPr>
              <a:t>p</a:t>
            </a:r>
            <a:r>
              <a:rPr lang="ru-RU" sz="8000" b="1" baseline="30000" dirty="0" smtClean="0">
                <a:latin typeface="Book Antiqua" pitchFamily="18" charset="0"/>
              </a:rPr>
              <a:t>2</a:t>
            </a:r>
            <a:r>
              <a:rPr lang="ru-RU" sz="8000" b="1" dirty="0" smtClean="0">
                <a:latin typeface="Book Antiqua" pitchFamily="18" charset="0"/>
              </a:rPr>
              <a:t> = 0,9025.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221504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28600"/>
            <a:ext cx="542928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Задача №</a:t>
            </a:r>
            <a:r>
              <a:rPr lang="ru-RU" sz="3600" b="1" dirty="0" smtClean="0">
                <a:latin typeface="Book Antiqua" pitchFamily="18" charset="0"/>
              </a:rPr>
              <a:t>2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357430"/>
            <a:ext cx="6829444" cy="376873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smtClean="0">
                <a:latin typeface="Book Antiqua" pitchFamily="18" charset="0"/>
              </a:rPr>
              <a:t>     В </a:t>
            </a:r>
            <a:r>
              <a:rPr lang="ru-RU" sz="2800" b="1" dirty="0" smtClean="0">
                <a:latin typeface="Book Antiqua" pitchFamily="18" charset="0"/>
              </a:rPr>
              <a:t>одной из человеческих популяций курчавые волосы имеют каждый шестнадцатый. </a:t>
            </a:r>
            <a:r>
              <a:rPr lang="ru-RU" sz="2800" b="1" dirty="0" smtClean="0">
                <a:latin typeface="Book Antiqua"/>
              </a:rPr>
              <a:t>Рассчитайте частоты аллелей курчавых и прямых волос в популяции, а также частоты всех возможных фенотипов, если известно, что популяция находится в равновесии Харди – </a:t>
            </a:r>
            <a:r>
              <a:rPr lang="ru-RU" sz="2800" b="1" dirty="0" err="1" smtClean="0">
                <a:latin typeface="Book Antiqua"/>
              </a:rPr>
              <a:t>Вайнберга</a:t>
            </a:r>
            <a:r>
              <a:rPr lang="ru-RU" sz="2800" b="1" dirty="0" smtClean="0">
                <a:latin typeface="Book Antiqua"/>
              </a:rPr>
              <a:t>. Ответ поясните</a:t>
            </a:r>
            <a:endParaRPr lang="ru-RU" sz="2800" b="1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28600"/>
            <a:ext cx="803525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Схема решения задачи</a:t>
            </a:r>
            <a:r>
              <a:rPr lang="en-US" sz="3200" b="1" dirty="0" smtClean="0">
                <a:latin typeface="Book Antiqua" pitchFamily="18" charset="0"/>
              </a:rPr>
              <a:t> </a:t>
            </a:r>
            <a:r>
              <a:rPr lang="ru-RU" sz="3200" b="1" dirty="0" smtClean="0">
                <a:latin typeface="Book Antiqua" pitchFamily="18" charset="0"/>
              </a:rPr>
              <a:t>включает: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428868"/>
            <a:ext cx="6900882" cy="369729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1) частота людей с курчавыми волосами составляет 1/16=0,0625;</a:t>
            </a: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2) курчавые волосы имеют люди с генотипом  АА, в равновесной популяции доля таких людей составляет </a:t>
            </a:r>
            <a:r>
              <a:rPr lang="en-US" sz="8000" b="1" dirty="0" smtClean="0">
                <a:latin typeface="Book Antiqua" pitchFamily="18" charset="0"/>
              </a:rPr>
              <a:t>p</a:t>
            </a:r>
            <a:r>
              <a:rPr lang="ru-RU" sz="8000" b="1" baseline="30000" dirty="0" smtClean="0">
                <a:latin typeface="Book Antiqua" pitchFamily="18" charset="0"/>
              </a:rPr>
              <a:t>2</a:t>
            </a:r>
            <a:r>
              <a:rPr lang="ru-RU" sz="8000" b="1" dirty="0" smtClean="0">
                <a:latin typeface="Book Antiqua" pitchFamily="18" charset="0"/>
              </a:rPr>
              <a:t>;</a:t>
            </a: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3) частота </a:t>
            </a:r>
            <a:r>
              <a:rPr lang="ru-RU" sz="8000" b="1" dirty="0" err="1" smtClean="0">
                <a:latin typeface="Book Antiqua" pitchFamily="18" charset="0"/>
              </a:rPr>
              <a:t>аллеля</a:t>
            </a:r>
            <a:r>
              <a:rPr lang="ru-RU" sz="8000" b="1" dirty="0" smtClean="0">
                <a:latin typeface="Book Antiqua" pitchFamily="18" charset="0"/>
              </a:rPr>
              <a:t> </a:t>
            </a:r>
            <a:r>
              <a:rPr lang="en-US" sz="8000" b="1" dirty="0" smtClean="0">
                <a:latin typeface="Book Antiqua" pitchFamily="18" charset="0"/>
              </a:rPr>
              <a:t>p </a:t>
            </a:r>
            <a:r>
              <a:rPr lang="ru-RU" sz="8000" b="1" dirty="0" smtClean="0">
                <a:latin typeface="Book Antiqua" pitchFamily="18" charset="0"/>
              </a:rPr>
              <a:t>в популяции составляет  0,25;</a:t>
            </a: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 4) частота </a:t>
            </a:r>
            <a:r>
              <a:rPr lang="ru-RU" sz="8000" b="1" dirty="0" err="1" smtClean="0">
                <a:latin typeface="Book Antiqua" pitchFamily="18" charset="0"/>
              </a:rPr>
              <a:t>аллеля</a:t>
            </a:r>
            <a:r>
              <a:rPr lang="ru-RU" sz="8000" b="1" dirty="0" smtClean="0">
                <a:latin typeface="Book Antiqua" pitchFamily="18" charset="0"/>
              </a:rPr>
              <a:t> </a:t>
            </a:r>
            <a:r>
              <a:rPr lang="en-US" sz="8000" b="1" dirty="0" smtClean="0">
                <a:latin typeface="Book Antiqua" pitchFamily="18" charset="0"/>
              </a:rPr>
              <a:t>q</a:t>
            </a:r>
            <a:r>
              <a:rPr lang="ru-RU" sz="8000" b="1" dirty="0" smtClean="0">
                <a:latin typeface="Book Antiqua" pitchFamily="18" charset="0"/>
              </a:rPr>
              <a:t> в популяции составляет 1- </a:t>
            </a:r>
            <a:r>
              <a:rPr lang="en-US" sz="8000" b="1" dirty="0" smtClean="0">
                <a:latin typeface="Book Antiqua" pitchFamily="18" charset="0"/>
              </a:rPr>
              <a:t>p</a:t>
            </a:r>
            <a:r>
              <a:rPr lang="ru-RU" sz="8000" b="1" dirty="0" smtClean="0">
                <a:latin typeface="Book Antiqua" pitchFamily="18" charset="0"/>
              </a:rPr>
              <a:t> = 0,75;</a:t>
            </a: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5) частота волнистых волос  (генотип </a:t>
            </a:r>
            <a:r>
              <a:rPr lang="ru-RU" sz="8000" b="1" dirty="0" err="1" smtClean="0">
                <a:latin typeface="Book Antiqua" pitchFamily="18" charset="0"/>
              </a:rPr>
              <a:t>Аа</a:t>
            </a:r>
            <a:r>
              <a:rPr lang="ru-RU" sz="8000" b="1" dirty="0" smtClean="0">
                <a:latin typeface="Book Antiqua" pitchFamily="18" charset="0"/>
              </a:rPr>
              <a:t>) в равновесной популяции составляет 2</a:t>
            </a:r>
            <a:r>
              <a:rPr lang="en-US" sz="8000" b="1" dirty="0" err="1" smtClean="0">
                <a:latin typeface="Book Antiqua" pitchFamily="18" charset="0"/>
              </a:rPr>
              <a:t>pq</a:t>
            </a:r>
            <a:r>
              <a:rPr lang="ru-RU" sz="8000" b="1" dirty="0" smtClean="0">
                <a:latin typeface="Book Antiqua" pitchFamily="18" charset="0"/>
              </a:rPr>
              <a:t> =</a:t>
            </a:r>
            <a:r>
              <a:rPr lang="en-US" sz="8000" b="1" dirty="0" smtClean="0">
                <a:latin typeface="Book Antiqua" pitchFamily="18" charset="0"/>
              </a:rPr>
              <a:t> 0</a:t>
            </a:r>
            <a:r>
              <a:rPr lang="ru-RU" sz="8000" b="1" dirty="0" smtClean="0">
                <a:latin typeface="Book Antiqua" pitchFamily="18" charset="0"/>
              </a:rPr>
              <a:t>,375</a:t>
            </a:r>
          </a:p>
          <a:p>
            <a:pPr marL="0" indent="0">
              <a:buNone/>
            </a:pPr>
            <a:r>
              <a:rPr lang="ru-RU" sz="8000" b="1" dirty="0" smtClean="0">
                <a:latin typeface="Book Antiqua" pitchFamily="18" charset="0"/>
              </a:rPr>
              <a:t>6) частота прямых волос (генотип </a:t>
            </a:r>
            <a:r>
              <a:rPr lang="ru-RU" sz="8000" b="1" dirty="0" err="1" smtClean="0">
                <a:latin typeface="Book Antiqua" pitchFamily="18" charset="0"/>
              </a:rPr>
              <a:t>аа</a:t>
            </a:r>
            <a:r>
              <a:rPr lang="ru-RU" sz="8000" b="1" dirty="0" smtClean="0">
                <a:latin typeface="Book Antiqua" pitchFamily="18" charset="0"/>
              </a:rPr>
              <a:t>) в равновесной популяции </a:t>
            </a:r>
            <a:r>
              <a:rPr lang="en-US" sz="8000" b="1" dirty="0" smtClean="0">
                <a:latin typeface="Book Antiqua" pitchFamily="18" charset="0"/>
              </a:rPr>
              <a:t>q</a:t>
            </a:r>
            <a:r>
              <a:rPr lang="ru-RU" sz="8000" b="1" baseline="30000" dirty="0" smtClean="0">
                <a:latin typeface="Book Antiqua" pitchFamily="18" charset="0"/>
              </a:rPr>
              <a:t>2</a:t>
            </a:r>
            <a:r>
              <a:rPr lang="ru-RU" sz="8000" b="1" dirty="0" smtClean="0">
                <a:latin typeface="Book Antiqua" pitchFamily="18" charset="0"/>
              </a:rPr>
              <a:t> = 0,</a:t>
            </a:r>
            <a:r>
              <a:rPr lang="en-US" sz="8000" b="1" dirty="0" smtClean="0">
                <a:latin typeface="Book Antiqua" pitchFamily="18" charset="0"/>
              </a:rPr>
              <a:t>5625</a:t>
            </a:r>
            <a:r>
              <a:rPr lang="ru-RU" sz="8000" b="1" dirty="0" smtClean="0">
                <a:latin typeface="Book Antiqua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28600"/>
            <a:ext cx="6829444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Book Antiqua" pitchFamily="18" charset="0"/>
              </a:rPr>
              <a:t>Задача №3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357430"/>
            <a:ext cx="7215238" cy="4071966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Book Antiqua"/>
              </a:rPr>
              <a:t>     </a:t>
            </a:r>
            <a:r>
              <a:rPr lang="en-US" b="1" dirty="0" smtClean="0">
                <a:latin typeface="Book Antiqua"/>
              </a:rPr>
              <a:t> </a:t>
            </a:r>
            <a:r>
              <a:rPr lang="ru-RU" sz="2800" b="1" dirty="0" smtClean="0">
                <a:latin typeface="Book Antiqua"/>
              </a:rPr>
              <a:t>Праворукость у человека – </a:t>
            </a:r>
            <a:r>
              <a:rPr lang="ru-RU" sz="2800" b="1" dirty="0" err="1" smtClean="0">
                <a:latin typeface="Book Antiqua"/>
              </a:rPr>
              <a:t>аутосомный</a:t>
            </a:r>
            <a:r>
              <a:rPr lang="ru-RU" sz="2800" b="1" dirty="0" smtClean="0">
                <a:latin typeface="Book Antiqua"/>
              </a:rPr>
              <a:t> доминантный признак. В популяции 4200 человек из обследованных имели ведущую правую руку, а 800 – левую. Рассчитайте частоты аллелей праворукости и </a:t>
            </a:r>
            <a:r>
              <a:rPr lang="ru-RU" sz="2800" b="1" dirty="0" err="1" smtClean="0">
                <a:latin typeface="Book Antiqua"/>
              </a:rPr>
              <a:t>леворукости</a:t>
            </a:r>
            <a:r>
              <a:rPr lang="ru-RU" sz="2800" b="1" dirty="0" smtClean="0">
                <a:latin typeface="Book Antiqua"/>
              </a:rPr>
              <a:t>, а также частоты всех возможных генотипов, если принять, что популяция находится в равновесии Харди – </a:t>
            </a:r>
            <a:r>
              <a:rPr lang="ru-RU" sz="2800" b="1" dirty="0" err="1" smtClean="0">
                <a:latin typeface="Book Antiqua"/>
              </a:rPr>
              <a:t>Вайнберга</a:t>
            </a:r>
            <a:r>
              <a:rPr lang="ru-RU" sz="2800" b="1" dirty="0" smtClean="0">
                <a:latin typeface="Book Antiqua"/>
              </a:rPr>
              <a:t>. Ответ поясните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ru-RU" b="1" u="sng" dirty="0" smtClean="0">
              <a:latin typeface="Book Antiqua"/>
            </a:endParaRPr>
          </a:p>
          <a:p>
            <a:pPr>
              <a:spcBef>
                <a:spcPts val="0"/>
              </a:spcBef>
              <a:buNone/>
            </a:pPr>
            <a:endParaRPr lang="ru-RU" b="1" u="sng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Lucky Tie">
      <a:dk1>
        <a:sysClr val="windowText" lastClr="000000"/>
      </a:dk1>
      <a:lt1>
        <a:sysClr val="window" lastClr="FFFFFF"/>
      </a:lt1>
      <a:dk2>
        <a:srgbClr val="C80000"/>
      </a:dk2>
      <a:lt2>
        <a:srgbClr val="FFECEC"/>
      </a:lt2>
      <a:accent1>
        <a:srgbClr val="C93131"/>
      </a:accent1>
      <a:accent2>
        <a:srgbClr val="F58C5D"/>
      </a:accent2>
      <a:accent3>
        <a:srgbClr val="EABC33"/>
      </a:accent3>
      <a:accent4>
        <a:srgbClr val="698F9B"/>
      </a:accent4>
      <a:accent5>
        <a:srgbClr val="825397"/>
      </a:accent5>
      <a:accent6>
        <a:srgbClr val="814359"/>
      </a:accent6>
      <a:hlink>
        <a:srgbClr val="03AEC5"/>
      </a:hlink>
      <a:folHlink>
        <a:srgbClr val="8D9B07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1594</TotalTime>
  <Words>686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Mod</vt:lpstr>
      <vt:lpstr>Система подготовки обучающихся к ГИА. Решение задач ЕГЭ.  Закон Харди – Вайнберга </vt:lpstr>
      <vt:lpstr> </vt:lpstr>
      <vt:lpstr>Признаки идеальной популяцйии</vt:lpstr>
      <vt:lpstr>Закон Харди-Вайнберга</vt:lpstr>
      <vt:lpstr> Задачи на закон Харди - Вайнберга задача №1</vt:lpstr>
      <vt:lpstr>Схема решения задачи включает:</vt:lpstr>
      <vt:lpstr>Задача №2</vt:lpstr>
      <vt:lpstr>Схема решения задачи включает:</vt:lpstr>
      <vt:lpstr>Задача №3</vt:lpstr>
      <vt:lpstr>Схема решения задачи включает:</vt:lpstr>
      <vt:lpstr>Задача №4</vt:lpstr>
      <vt:lpstr>Схема решения задачи включает:</vt:lpstr>
      <vt:lpstr>Слайд 13</vt:lpstr>
    </vt:vector>
  </TitlesOfParts>
  <Company>*Питер-Company*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генетики человека</dc:title>
  <dc:creator>Дмитрий Каленюк</dc:creator>
  <cp:lastModifiedBy>Админ</cp:lastModifiedBy>
  <cp:revision>170</cp:revision>
  <dcterms:created xsi:type="dcterms:W3CDTF">2013-01-07T08:45:11Z</dcterms:created>
  <dcterms:modified xsi:type="dcterms:W3CDTF">2023-11-01T19:37:27Z</dcterms:modified>
</cp:coreProperties>
</file>