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70" r:id="rId7"/>
    <p:sldId id="262" r:id="rId8"/>
    <p:sldId id="264" r:id="rId9"/>
    <p:sldId id="265" r:id="rId10"/>
    <p:sldId id="266" r:id="rId11"/>
    <p:sldId id="271" r:id="rId12"/>
    <p:sldId id="267" r:id="rId13"/>
    <p:sldId id="268" r:id="rId14"/>
    <p:sldId id="26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g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eg"/><Relationship Id="rId10" Type="http://schemas.openxmlformats.org/officeDocument/2006/relationships/image" Target="../media/image11.jpg"/><Relationship Id="rId4" Type="http://schemas.openxmlformats.org/officeDocument/2006/relationships/image" Target="../media/image5.jpg"/><Relationship Id="rId9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2708920"/>
            <a:ext cx="7406640" cy="14721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err="1" smtClean="0"/>
              <a:t>Межпредметные</a:t>
            </a:r>
            <a:r>
              <a:rPr lang="ru-RU" dirty="0" smtClean="0"/>
              <a:t> связи в творческих объединениях художественной направленности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8488"/>
            <a:ext cx="2653720" cy="2438024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4437112"/>
            <a:ext cx="7406640" cy="1752600"/>
          </a:xfrm>
        </p:spPr>
        <p:txBody>
          <a:bodyPr>
            <a:noAutofit/>
          </a:bodyPr>
          <a:lstStyle/>
          <a:p>
            <a:pPr algn="r"/>
            <a:r>
              <a:rPr lang="ru-RU" sz="2000" dirty="0" smtClean="0"/>
              <a:t>Котелевец Дарья Александровна, </a:t>
            </a:r>
          </a:p>
          <a:p>
            <a:pPr algn="r"/>
            <a:r>
              <a:rPr lang="ru-RU" sz="2000" dirty="0"/>
              <a:t>п</a:t>
            </a:r>
            <a:r>
              <a:rPr lang="ru-RU" sz="2000" dirty="0" smtClean="0"/>
              <a:t>едагог дополнительного образования, </a:t>
            </a:r>
          </a:p>
          <a:p>
            <a:pPr algn="r"/>
            <a:r>
              <a:rPr lang="ru-RU" sz="2000" dirty="0" smtClean="0"/>
              <a:t>1 квалификационная категория</a:t>
            </a:r>
          </a:p>
          <a:p>
            <a:pPr algn="r"/>
            <a:r>
              <a:rPr lang="ru-RU" sz="2000" dirty="0" smtClean="0"/>
              <a:t>МБОУ ДО Центр творчества «Мастер»</a:t>
            </a:r>
          </a:p>
          <a:p>
            <a:pPr algn="r"/>
            <a:r>
              <a:rPr lang="ru-RU" sz="2000" dirty="0" smtClean="0"/>
              <a:t>Березовский район, </a:t>
            </a:r>
            <a:r>
              <a:rPr lang="ru-RU" sz="2000" dirty="0" err="1" smtClean="0"/>
              <a:t>сп</a:t>
            </a:r>
            <a:r>
              <a:rPr lang="ru-RU" sz="2000" dirty="0" smtClean="0"/>
              <a:t>. Приполярный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858285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260648"/>
            <a:ext cx="7818072" cy="5987752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ru-RU" sz="20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Биология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ботанический разбор, строение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цветка (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пестик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, тычинки, лепестки, чашелистики, листья, 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стебель)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строение 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деревьев (корни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, ствол, ветви, листья, хвоя, 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крона) 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и 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животных 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(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насекомых).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Изучают 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формы крон и силуэты деревьев различных природных 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зон. 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Без знаний о строении животного или насекомого, о количестве конечностей, форме туловища, его расцветке так же невозможно выполнить реалистичную 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работу. </a:t>
            </a:r>
          </a:p>
          <a:p>
            <a:pPr marL="82296" indent="0" algn="just">
              <a:buNone/>
            </a:pPr>
            <a:r>
              <a:rPr lang="ru-RU" sz="2000" dirty="0" err="1" smtClean="0">
                <a:latin typeface="Times New Roman" pitchFamily="18" charset="0"/>
                <a:ea typeface="Calibri"/>
                <a:cs typeface="Times New Roman" pitchFamily="18" charset="0"/>
              </a:rPr>
              <a:t>Фоамиран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 -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235269"/>
            <a:ext cx="2564903" cy="256490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13"/>
          <a:stretch/>
        </p:blipFill>
        <p:spPr>
          <a:xfrm>
            <a:off x="3203848" y="3212976"/>
            <a:ext cx="2728853" cy="24746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9"/>
          <a:stretch/>
        </p:blipFill>
        <p:spPr>
          <a:xfrm>
            <a:off x="6084168" y="3462151"/>
            <a:ext cx="2888051" cy="2111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025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88640"/>
            <a:ext cx="7890080" cy="6059760"/>
          </a:xfrm>
        </p:spPr>
        <p:txBody>
          <a:bodyPr/>
          <a:lstStyle/>
          <a:p>
            <a:pPr marL="82296" indent="0">
              <a:buNone/>
            </a:pPr>
            <a:r>
              <a:rPr lang="ru-RU" dirty="0" err="1" smtClean="0"/>
              <a:t>Бисероплетение</a:t>
            </a:r>
            <a:r>
              <a:rPr lang="ru-RU" dirty="0" smtClean="0"/>
              <a:t> -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827992"/>
            <a:ext cx="1872208" cy="281582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902704"/>
            <a:ext cx="2761481" cy="273235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655640"/>
            <a:ext cx="2410618" cy="297941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3997613"/>
            <a:ext cx="3430279" cy="256909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4155926"/>
            <a:ext cx="3010111" cy="2252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573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260648"/>
            <a:ext cx="7962088" cy="5987752"/>
          </a:xfrm>
        </p:spPr>
        <p:txBody>
          <a:bodyPr>
            <a:normAutofit/>
          </a:bodyPr>
          <a:lstStyle/>
          <a:p>
            <a:pPr marL="82296" indent="0" algn="just">
              <a:spcAft>
                <a:spcPts val="0"/>
              </a:spcAft>
              <a:buNone/>
            </a:pPr>
            <a:r>
              <a:rPr lang="ru-RU" sz="26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Национальная культура и обычаи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дети </a:t>
            </a:r>
            <a: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  <a:t>знакомятся с  различными странами и народностями, населяющими их. Например, способ плетения «</a:t>
            </a:r>
            <a:r>
              <a:rPr lang="ru-RU" sz="2000" dirty="0" err="1">
                <a:latin typeface="Times New Roman" pitchFamily="18" charset="0"/>
                <a:ea typeface="Times New Roman"/>
                <a:cs typeface="Times New Roman" pitchFamily="18" charset="0"/>
              </a:rPr>
              <a:t>ндебеле</a:t>
            </a:r>
            <a: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  <a:t>» пришёл к нам из бисерных изделий африканских племён, а нагрудное украшение «гайтан» («</a:t>
            </a:r>
            <a:r>
              <a:rPr lang="ru-RU" sz="2000" dirty="0" err="1">
                <a:latin typeface="Times New Roman" pitchFamily="18" charset="0"/>
                <a:ea typeface="Times New Roman"/>
                <a:cs typeface="Times New Roman" pitchFamily="18" charset="0"/>
              </a:rPr>
              <a:t>гердан</a:t>
            </a:r>
            <a: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  <a:t>») носили в славянские народности (русские, украинцы, </a:t>
            </a:r>
            <a:r>
              <a:rPr lang="ru-RU" sz="2000" dirty="0" err="1">
                <a:latin typeface="Times New Roman" pitchFamily="18" charset="0"/>
                <a:ea typeface="Times New Roman"/>
                <a:cs typeface="Times New Roman" pitchFamily="18" charset="0"/>
              </a:rPr>
              <a:t>беларусы</a:t>
            </a:r>
            <a: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  <a:t>). Изучают элементы народного костюма своего родного края.</a:t>
            </a:r>
          </a:p>
          <a:p>
            <a:pPr marL="82296" indent="0">
              <a:buNone/>
            </a:pP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564904"/>
            <a:ext cx="1944216" cy="25922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2327314"/>
            <a:ext cx="2524528" cy="17370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808"/>
          <a:stretch/>
        </p:blipFill>
        <p:spPr>
          <a:xfrm>
            <a:off x="5918200" y="2348880"/>
            <a:ext cx="2692400" cy="28083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4437112"/>
            <a:ext cx="3552205" cy="1998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843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88640"/>
            <a:ext cx="7890080" cy="6059760"/>
          </a:xfrm>
        </p:spPr>
        <p:txBody>
          <a:bodyPr>
            <a:normAutofit lnSpcReduction="10000"/>
          </a:bodyPr>
          <a:lstStyle/>
          <a:p>
            <a:pPr marL="82296" indent="0" algn="just">
              <a:buNone/>
            </a:pPr>
            <a:r>
              <a:rPr lang="ru-RU" sz="24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Музыка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  <a:t>для стабилизации нервно-психологических процессов, для повышения сосредоточенности и внимания, для активизации творческой деятельности, для создания психологического настроя используется  музыкальный </a:t>
            </a: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фон (например, </a:t>
            </a:r>
            <a:r>
              <a:rPr lang="ru-RU" sz="2400" smtClean="0">
                <a:latin typeface="Times New Roman" pitchFamily="18" charset="0"/>
                <a:ea typeface="Calibri"/>
                <a:cs typeface="Times New Roman" pitchFamily="18" charset="0"/>
              </a:rPr>
              <a:t>Вивальди «Времена года»). </a:t>
            </a:r>
            <a: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  <a:t>При этом </a:t>
            </a: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учащиеся слушают </a:t>
            </a:r>
            <a: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  <a:t>как классическую, так и современную музыку</a:t>
            </a: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</a:p>
          <a:p>
            <a:pPr marL="82296" indent="0" algn="just">
              <a:buNone/>
            </a:pPr>
            <a:r>
              <a:rPr lang="ru-RU" sz="2700" b="1" i="1" u="sng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Физкультура</a:t>
            </a:r>
            <a:r>
              <a:rPr lang="ru-RU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700" dirty="0" err="1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большоё</a:t>
            </a:r>
            <a:r>
              <a:rPr lang="ru-RU" sz="27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внимание уделяется </a:t>
            </a:r>
            <a:r>
              <a:rPr lang="ru-RU" sz="2700" dirty="0" err="1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валеологическому</a:t>
            </a:r>
            <a:r>
              <a:rPr lang="ru-RU" sz="27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аспекту, что способствует сохранению здоровья воспитанников. Для профилактики утомления применяются физкультминутки и игровые моменты, которые повышают эмоциональный настрой учащихся, снимают нервно-психическое и мышечное напряжение. </a:t>
            </a:r>
            <a:r>
              <a:rPr lang="ru-RU" sz="27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Танцевальные движения помогают снять усталость у детей, поднять им настроение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059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82296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</a:rPr>
              <a:t>С помощью многосторонних </a:t>
            </a:r>
            <a:r>
              <a:rPr lang="ru-RU" dirty="0" err="1">
                <a:latin typeface="Times New Roman"/>
                <a:ea typeface="Calibri"/>
              </a:rPr>
              <a:t>межпредметных</a:t>
            </a:r>
            <a:r>
              <a:rPr lang="ru-RU" dirty="0">
                <a:latin typeface="Times New Roman"/>
                <a:ea typeface="Calibri"/>
              </a:rPr>
              <a:t> связей не только на качественно новом уровне решаются задачи обучения, развития и воспитания учащихся, но также закладывается фундамент для комплексного видения, подхода и решения сложных проблем реальной действительности. </a:t>
            </a:r>
            <a:endParaRPr lang="ru-RU" dirty="0" smtClean="0">
              <a:latin typeface="Times New Roman"/>
              <a:ea typeface="Calibri"/>
            </a:endParaRPr>
          </a:p>
          <a:p>
            <a:pPr marL="82296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latin typeface="Times New Roman"/>
                <a:ea typeface="Calibri"/>
              </a:rPr>
              <a:t>Именно </a:t>
            </a:r>
            <a:r>
              <a:rPr lang="ru-RU" dirty="0">
                <a:latin typeface="Times New Roman"/>
                <a:ea typeface="Calibri"/>
              </a:rPr>
              <a:t>поэтому </a:t>
            </a:r>
            <a:r>
              <a:rPr lang="ru-RU" dirty="0" err="1">
                <a:latin typeface="Times New Roman"/>
                <a:ea typeface="Calibri"/>
              </a:rPr>
              <a:t>межпредметные</a:t>
            </a:r>
            <a:r>
              <a:rPr lang="ru-RU" dirty="0">
                <a:latin typeface="Times New Roman"/>
                <a:ea typeface="Calibri"/>
              </a:rPr>
              <a:t> связи являются важным условием и результатом комплексного подхода в обучении и воспитании учащихся.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Каждое занятие в творческом объединении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дети называют уроком творческого вдохновения и радости, уроком хорошего настроения, уроком, на котором открываются секреты мастерства. Неподдельный интерес к этим урокам стимулирует у детей развитие </a:t>
            </a:r>
            <a:r>
              <a:rPr lang="ru-RU" i="1" dirty="0">
                <a:latin typeface="Times New Roman"/>
                <a:ea typeface="Calibri"/>
                <a:cs typeface="Times New Roman"/>
              </a:rPr>
              <a:t>волевых качеств, мыслительных операций анализа и синтеза, побуждает детей к творческому самовыражению.</a:t>
            </a:r>
            <a:endParaRPr lang="ru-RU" sz="2400" i="1" dirty="0">
              <a:latin typeface="Calibri"/>
              <a:ea typeface="Calibri"/>
              <a:cs typeface="Times New Roman"/>
            </a:endParaRPr>
          </a:p>
          <a:p>
            <a:pPr marL="82296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4042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Понятие термина «</a:t>
            </a:r>
            <a:r>
              <a:rPr lang="ru-RU" dirty="0" err="1"/>
              <a:t>м</a:t>
            </a:r>
            <a:r>
              <a:rPr lang="ru-RU" dirty="0" err="1" smtClean="0"/>
              <a:t>ежпредметная</a:t>
            </a:r>
            <a:r>
              <a:rPr lang="ru-RU" dirty="0" smtClean="0"/>
              <a:t> связь»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82296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i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Межпредметные</a:t>
            </a:r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связи </a:t>
            </a: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– дидактическое условие учебного процесса, которое способствует отражению интеграции научных знаний, позволяющее каждому </a:t>
            </a: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учащемуся </a:t>
            </a: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раскрыть и реализовать свои потенциальные возможности, опираясь на ценностные ориентации и интерес, развить практические умения, возможно определиться в выборе будущей профессии.</a:t>
            </a:r>
          </a:p>
          <a:p>
            <a:pPr marL="82296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969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908720"/>
            <a:ext cx="7498080" cy="4800600"/>
          </a:xfrm>
        </p:spPr>
        <p:txBody>
          <a:bodyPr>
            <a:normAutofit fontScale="77500" lnSpcReduction="20000"/>
          </a:bodyPr>
          <a:lstStyle/>
          <a:p>
            <a:pPr marL="82296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Межпредметные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связи являются актуальным средством </a:t>
            </a:r>
            <a:r>
              <a:rPr lang="ru-RU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комплексного подхода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к обучению и воспитанию учащихся. 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82296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К.Д. Ушинский дал психолого-педагогическое обоснование мировоззренческой роли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межпредметных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связей. Актуальной и перспективной явилась его идея о связи между предметами на основе ведущих идей и общих понятий. Рассматривая структуру науки, он отмечал, что «кроме специальных понятий, принадлежащих каждой науке в особенности, есть понятия, общие многим, а иные и всем наукам». 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0711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Значение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межпредметных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связей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82296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900" dirty="0" err="1">
                <a:latin typeface="Times New Roman"/>
                <a:ea typeface="Calibri"/>
                <a:cs typeface="Times New Roman"/>
              </a:rPr>
              <a:t>Межпредметные</a:t>
            </a:r>
            <a:r>
              <a:rPr lang="ru-RU" sz="2900" dirty="0">
                <a:latin typeface="Times New Roman"/>
                <a:ea typeface="Calibri"/>
                <a:cs typeface="Times New Roman"/>
              </a:rPr>
              <a:t> связи могут значительно повысить эффективность обучения и воспитания ребёнка, если они включают в себя различные формы </a:t>
            </a:r>
            <a:r>
              <a:rPr lang="ru-RU" sz="2900" dirty="0" smtClean="0">
                <a:latin typeface="Times New Roman"/>
                <a:ea typeface="Calibri"/>
                <a:cs typeface="Times New Roman"/>
              </a:rPr>
              <a:t>работы в творческих объединениях. </a:t>
            </a:r>
            <a:r>
              <a:rPr lang="ru-RU" sz="2900" dirty="0">
                <a:latin typeface="Times New Roman"/>
                <a:ea typeface="Calibri"/>
                <a:cs typeface="Times New Roman"/>
              </a:rPr>
              <a:t>В </a:t>
            </a:r>
            <a:r>
              <a:rPr lang="ru-RU" sz="2900" dirty="0" smtClean="0">
                <a:latin typeface="Times New Roman"/>
                <a:ea typeface="Calibri"/>
                <a:cs typeface="Times New Roman"/>
              </a:rPr>
              <a:t>них </a:t>
            </a:r>
            <a:r>
              <a:rPr lang="ru-RU" sz="2900" dirty="0">
                <a:latin typeface="Times New Roman"/>
                <a:ea typeface="Calibri"/>
                <a:cs typeface="Times New Roman"/>
              </a:rPr>
              <a:t>заложены огромные воспитательные возможности для формирования мировоззрения </a:t>
            </a:r>
            <a:r>
              <a:rPr lang="ru-RU" sz="2900" dirty="0" smtClean="0">
                <a:latin typeface="Times New Roman"/>
                <a:ea typeface="Calibri"/>
                <a:cs typeface="Times New Roman"/>
              </a:rPr>
              <a:t>учащихся</a:t>
            </a:r>
            <a:r>
              <a:rPr lang="ru-RU" sz="2900" dirty="0">
                <a:latin typeface="Times New Roman"/>
                <a:ea typeface="Calibri"/>
                <a:cs typeface="Times New Roman"/>
              </a:rPr>
              <a:t>, для развития нравственных качеств, эстетических чувств, этики</a:t>
            </a:r>
            <a:r>
              <a:rPr lang="ru-RU" sz="2900" dirty="0" smtClean="0">
                <a:latin typeface="Times New Roman"/>
                <a:ea typeface="Calibri"/>
                <a:cs typeface="Times New Roman"/>
              </a:rPr>
              <a:t>.</a:t>
            </a:r>
            <a:r>
              <a:rPr lang="ru-RU" sz="2900" dirty="0">
                <a:latin typeface="Times New Roman"/>
                <a:ea typeface="Calibri"/>
                <a:cs typeface="Times New Roman"/>
              </a:rPr>
              <a:t> </a:t>
            </a:r>
            <a:endParaRPr lang="ru-RU" sz="2900" dirty="0" smtClean="0">
              <a:latin typeface="Times New Roman"/>
              <a:ea typeface="Calibri"/>
              <a:cs typeface="Times New Roman"/>
            </a:endParaRPr>
          </a:p>
          <a:p>
            <a:pPr marL="82296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900" dirty="0" smtClean="0">
                <a:latin typeface="Times New Roman"/>
                <a:ea typeface="Calibri"/>
                <a:cs typeface="Times New Roman"/>
              </a:rPr>
              <a:t>Осуществление </a:t>
            </a:r>
            <a:r>
              <a:rPr lang="ru-RU" sz="2900" dirty="0" err="1">
                <a:latin typeface="Times New Roman"/>
                <a:ea typeface="Calibri"/>
                <a:cs typeface="Times New Roman"/>
              </a:rPr>
              <a:t>межпредметных</a:t>
            </a:r>
            <a:r>
              <a:rPr lang="ru-RU" sz="2900" dirty="0">
                <a:latin typeface="Times New Roman"/>
                <a:ea typeface="Calibri"/>
                <a:cs typeface="Times New Roman"/>
              </a:rPr>
              <a:t> связей помогает формированию у учащихся цельного представления о явлениях природы и взаимосвязи между ними и поэтому делает знания практически более значимыми и применимыми, это помогает </a:t>
            </a:r>
            <a:r>
              <a:rPr lang="ru-RU" sz="2900" dirty="0" smtClean="0">
                <a:latin typeface="Times New Roman"/>
                <a:ea typeface="Calibri"/>
                <a:cs typeface="Times New Roman"/>
              </a:rPr>
              <a:t>учащимся, дает </a:t>
            </a:r>
            <a:r>
              <a:rPr lang="ru-RU" sz="2900" dirty="0">
                <a:latin typeface="Times New Roman"/>
                <a:ea typeface="Calibri"/>
                <a:cs typeface="Times New Roman"/>
              </a:rPr>
              <a:t>возможность применять их в конкретных ситуациях, при рассмотрении частных </a:t>
            </a:r>
            <a:r>
              <a:rPr lang="ru-RU" sz="2900" dirty="0" smtClean="0">
                <a:latin typeface="Times New Roman"/>
                <a:ea typeface="Calibri"/>
                <a:cs typeface="Times New Roman"/>
              </a:rPr>
              <a:t>вопросов</a:t>
            </a:r>
            <a:r>
              <a:rPr lang="ru-RU" sz="2900" dirty="0">
                <a:latin typeface="Times New Roman"/>
                <a:ea typeface="Calibri"/>
                <a:cs typeface="Times New Roman"/>
              </a:rPr>
              <a:t>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82296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5915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Межпредметные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связи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творческих объединениях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художественной направленности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628800"/>
            <a:ext cx="7498080" cy="4800600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ru-RU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История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история любого ремесла неразрывно </a:t>
            </a: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связана с историей развития человечества: от первобытно-общинного строя до наших дней, что благотворно влияет на формирование целостной картины мира в сознании учащихся. </a:t>
            </a: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(истории </a:t>
            </a: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возникновения бумаги, </a:t>
            </a: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красок, кистей</a:t>
            </a: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палитры, бусин, стекла, украшений и пр.)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318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6632"/>
            <a:ext cx="8856984" cy="6552728"/>
          </a:xfrm>
        </p:spPr>
        <p:txBody>
          <a:bodyPr/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Бисероплетение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</a:t>
            </a:r>
          </a:p>
          <a:p>
            <a:endParaRPr lang="ru-RU" dirty="0"/>
          </a:p>
          <a:p>
            <a:endParaRPr lang="ru-RU" dirty="0" smtClean="0"/>
          </a:p>
          <a:p>
            <a:pPr marL="82296" indent="0">
              <a:buNone/>
            </a:pPr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Квиллинг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</a:t>
            </a:r>
          </a:p>
          <a:p>
            <a:endParaRPr lang="ru-RU" dirty="0" smtClean="0"/>
          </a:p>
          <a:p>
            <a:pPr marL="82296" indent="0">
              <a:buNone/>
            </a:pP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621" y="881256"/>
            <a:ext cx="2025311" cy="141218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72" y="747677"/>
            <a:ext cx="1584176" cy="167933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2029162"/>
            <a:ext cx="2151611" cy="158570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073" y="2204864"/>
            <a:ext cx="2431221" cy="179910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80980"/>
            <a:ext cx="3204038" cy="202388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945" y="2204864"/>
            <a:ext cx="2578205" cy="1720031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725144"/>
            <a:ext cx="3039094" cy="173662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431190"/>
            <a:ext cx="2928343" cy="173172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4419" y="4132337"/>
            <a:ext cx="2329432" cy="2329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115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16632"/>
            <a:ext cx="7858120" cy="6408712"/>
          </a:xfrm>
        </p:spPr>
        <p:txBody>
          <a:bodyPr/>
          <a:lstStyle/>
          <a:p>
            <a:pPr marL="82296" indent="0">
              <a:buNone/>
            </a:pPr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Рисование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раздел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ветоведение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изучают хроматические и ахроматические цвета, осуществляют подбор цветовых </a:t>
            </a: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сочетаний в творческой работе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2348880"/>
            <a:ext cx="5124450" cy="4438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743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260648"/>
            <a:ext cx="7674056" cy="5987752"/>
          </a:xfrm>
        </p:spPr>
        <p:txBody>
          <a:bodyPr/>
          <a:lstStyle/>
          <a:p>
            <a:pPr marL="82296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ОБЖ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 - сведения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по правилам техники безопасности при работе с проволокой, леской, нитью, 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ножницами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sz="2800" dirty="0" err="1">
                <a:latin typeface="Times New Roman"/>
                <a:ea typeface="Calibri"/>
                <a:cs typeface="Times New Roman"/>
              </a:rPr>
              <a:t>бокорезами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 (кусачками), 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круглогубцами, иголками, канцелярским ножом, </a:t>
            </a:r>
            <a:r>
              <a:rPr lang="ru-RU" sz="2800" dirty="0" err="1" smtClean="0">
                <a:latin typeface="Times New Roman"/>
                <a:ea typeface="Calibri"/>
                <a:cs typeface="Times New Roman"/>
              </a:rPr>
              <a:t>термоклеем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 и пр.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marL="82296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5469" y="2492896"/>
            <a:ext cx="2427732" cy="39014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33" b="13856"/>
          <a:stretch/>
        </p:blipFill>
        <p:spPr>
          <a:xfrm>
            <a:off x="1259632" y="3459192"/>
            <a:ext cx="4200467" cy="2303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932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260648"/>
            <a:ext cx="7818072" cy="5987752"/>
          </a:xfrm>
        </p:spPr>
        <p:txBody>
          <a:bodyPr>
            <a:normAutofit/>
          </a:bodyPr>
          <a:lstStyle/>
          <a:p>
            <a:pPr marL="82296" indent="0" algn="just">
              <a:spcAft>
                <a:spcPts val="0"/>
              </a:spcAft>
              <a:buNone/>
            </a:pPr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  <a:t>детям необходимы элементарные знания чисел и цифр для </a:t>
            </a: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счёта, т</a:t>
            </a:r>
            <a:r>
              <a:rPr lang="ru-RU" sz="2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акже необходимы </a:t>
            </a:r>
            <a:r>
              <a:rPr lang="ru-RU" sz="2400" dirty="0">
                <a:latin typeface="Times New Roman" pitchFamily="18" charset="0"/>
                <a:ea typeface="Times New Roman"/>
                <a:cs typeface="Times New Roman" pitchFamily="18" charset="0"/>
              </a:rPr>
              <a:t>знания различных геометрических фигур и понятий. Например, понятие «параллельные прямые» используется при обучении способу параллельного низания, а умение различать прямую и волнистую линии пригодится при составлении эскизов.</a:t>
            </a:r>
          </a:p>
          <a:p>
            <a:pPr marL="82296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11310"/>
            <a:ext cx="2597274" cy="259207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3391672"/>
            <a:ext cx="2622968" cy="243135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2924944"/>
            <a:ext cx="3028332" cy="3364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283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144</TotalTime>
  <Words>549</Words>
  <Application>Microsoft Office PowerPoint</Application>
  <PresentationFormat>Экран (4:3)</PresentationFormat>
  <Paragraphs>35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Солнцестояние</vt:lpstr>
      <vt:lpstr>Межпредметные связи в творческих объединениях художественной направленности</vt:lpstr>
      <vt:lpstr>Понятие термина «межпредметная связь»</vt:lpstr>
      <vt:lpstr>Презентация PowerPoint</vt:lpstr>
      <vt:lpstr>Значение межпредметных связей</vt:lpstr>
      <vt:lpstr>Межпредметные связи  в творческих объединениях  художественной направленности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Заключение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Межпредметные связи в творческих объединениях художественной направленности</dc:title>
  <dc:creator>Педагог ДО</dc:creator>
  <cp:lastModifiedBy>Педагог ДО</cp:lastModifiedBy>
  <cp:revision>19</cp:revision>
  <dcterms:created xsi:type="dcterms:W3CDTF">2023-04-18T10:29:22Z</dcterms:created>
  <dcterms:modified xsi:type="dcterms:W3CDTF">2023-04-19T08:56:17Z</dcterms:modified>
</cp:coreProperties>
</file>