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82" r:id="rId3"/>
    <p:sldId id="293" r:id="rId4"/>
    <p:sldId id="286" r:id="rId5"/>
    <p:sldId id="289" r:id="rId6"/>
    <p:sldId id="292" r:id="rId7"/>
    <p:sldId id="295" r:id="rId8"/>
    <p:sldId id="262" r:id="rId9"/>
    <p:sldId id="263" r:id="rId10"/>
    <p:sldId id="264" r:id="rId11"/>
    <p:sldId id="270" r:id="rId12"/>
    <p:sldId id="274" r:id="rId13"/>
    <p:sldId id="294" r:id="rId14"/>
    <p:sldId id="268" r:id="rId15"/>
    <p:sldId id="275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84188" autoAdjust="0"/>
  </p:normalViewPr>
  <p:slideViewPr>
    <p:cSldViewPr>
      <p:cViewPr varScale="1">
        <p:scale>
          <a:sx n="62" d="100"/>
          <a:sy n="62" d="100"/>
        </p:scale>
        <p:origin x="-13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Общеобразовательный цикл</c:v>
                </c:pt>
                <c:pt idx="1">
                  <c:v>Вариативная часть</c:v>
                </c:pt>
                <c:pt idx="2">
                  <c:v>Производственное обучение</c:v>
                </c:pt>
                <c:pt idx="3">
                  <c:v>Производственная практика</c:v>
                </c:pt>
                <c:pt idx="4">
                  <c:v>МДК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13</c:v>
                </c:pt>
                <c:pt idx="2">
                  <c:v>12</c:v>
                </c:pt>
                <c:pt idx="3">
                  <c:v>13</c:v>
                </c:pt>
                <c:pt idx="4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 b="1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="1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b="1"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b="1">
                <a:solidFill>
                  <a:srgbClr val="FFFF00"/>
                </a:solidFill>
              </a:defRPr>
            </a:pPr>
            <a:endParaRPr lang="ru-RU"/>
          </a:p>
        </c:txPr>
      </c:legendEntry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A74811-59F1-4A22-A211-5FC659832946}" type="doc">
      <dgm:prSet loTypeId="urn:microsoft.com/office/officeart/2005/8/layout/radial6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3370A10-6FAD-4C6C-AF7C-937F36860CF4}">
      <dgm:prSet phldrT="[Текст]"/>
      <dgm:spPr/>
      <dgm:t>
        <a:bodyPr/>
        <a:lstStyle/>
        <a:p>
          <a:r>
            <a:rPr lang="ru-RU" dirty="0" smtClean="0"/>
            <a:t>ГОУ СПО ПК №42</a:t>
          </a:r>
          <a:endParaRPr lang="ru-RU" dirty="0"/>
        </a:p>
      </dgm:t>
    </dgm:pt>
    <dgm:pt modelId="{14C573C7-A6E3-4496-8EEF-78C3535AF353}" type="parTrans" cxnId="{A9A23370-B776-46C0-8111-F0C3FE4BF10C}">
      <dgm:prSet/>
      <dgm:spPr/>
      <dgm:t>
        <a:bodyPr/>
        <a:lstStyle/>
        <a:p>
          <a:endParaRPr lang="ru-RU"/>
        </a:p>
      </dgm:t>
    </dgm:pt>
    <dgm:pt modelId="{71A806FE-183C-4E02-B12B-D8550490C01D}" type="sibTrans" cxnId="{A9A23370-B776-46C0-8111-F0C3FE4BF10C}">
      <dgm:prSet/>
      <dgm:spPr/>
      <dgm:t>
        <a:bodyPr/>
        <a:lstStyle/>
        <a:p>
          <a:endParaRPr lang="ru-RU"/>
        </a:p>
      </dgm:t>
    </dgm:pt>
    <dgm:pt modelId="{A678BFE8-130D-4247-9C1D-6C8B4659FE23}">
      <dgm:prSet phldrT="[Текст]" custT="1"/>
      <dgm:spPr/>
      <dgm:t>
        <a:bodyPr/>
        <a:lstStyle/>
        <a:p>
          <a:r>
            <a:rPr lang="ru-RU" sz="1800" baseline="0" dirty="0" smtClean="0">
              <a:solidFill>
                <a:schemeClr val="bg1"/>
              </a:solidFill>
            </a:rPr>
            <a:t>МГВМИ</a:t>
          </a:r>
          <a:endParaRPr lang="ru-RU" sz="1800" baseline="0" dirty="0">
            <a:solidFill>
              <a:schemeClr val="bg1"/>
            </a:solidFill>
          </a:endParaRPr>
        </a:p>
      </dgm:t>
    </dgm:pt>
    <dgm:pt modelId="{F9C5FB01-6302-4188-87D7-AA954723EF31}" type="parTrans" cxnId="{3B01483E-A653-4EDD-9B92-364C3A19DFAA}">
      <dgm:prSet/>
      <dgm:spPr/>
      <dgm:t>
        <a:bodyPr/>
        <a:lstStyle/>
        <a:p>
          <a:endParaRPr lang="ru-RU"/>
        </a:p>
      </dgm:t>
    </dgm:pt>
    <dgm:pt modelId="{90FBE492-0759-4046-B9D7-3452F1529ABA}" type="sibTrans" cxnId="{3B01483E-A653-4EDD-9B92-364C3A19DFAA}">
      <dgm:prSet/>
      <dgm:spPr/>
      <dgm:t>
        <a:bodyPr/>
        <a:lstStyle/>
        <a:p>
          <a:endParaRPr lang="ru-RU"/>
        </a:p>
      </dgm:t>
    </dgm:pt>
    <dgm:pt modelId="{D553965D-A2E6-4FCA-93C2-620A65BB9AF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ГКНПЦ им.М.В. Хруничева</a:t>
          </a:r>
          <a:endParaRPr lang="ru-RU" sz="1800" dirty="0">
            <a:solidFill>
              <a:schemeClr val="bg1"/>
            </a:solidFill>
          </a:endParaRPr>
        </a:p>
      </dgm:t>
    </dgm:pt>
    <dgm:pt modelId="{F9909FAE-DFF8-48D7-A470-C38C24F82CEC}" type="parTrans" cxnId="{68BE1480-0C92-4234-B233-50AA83DE6A6B}">
      <dgm:prSet/>
      <dgm:spPr/>
      <dgm:t>
        <a:bodyPr/>
        <a:lstStyle/>
        <a:p>
          <a:endParaRPr lang="ru-RU"/>
        </a:p>
      </dgm:t>
    </dgm:pt>
    <dgm:pt modelId="{F40031FC-54A5-49FC-9ADE-3318CE00E3F2}" type="sibTrans" cxnId="{68BE1480-0C92-4234-B233-50AA83DE6A6B}">
      <dgm:prSet/>
      <dgm:spPr/>
      <dgm:t>
        <a:bodyPr/>
        <a:lstStyle/>
        <a:p>
          <a:endParaRPr lang="ru-RU"/>
        </a:p>
      </dgm:t>
    </dgm:pt>
    <dgm:pt modelId="{EA8228E8-BB49-491E-9550-355B7216AF05}">
      <dgm:prSet phldrT="[Текст]" custT="1"/>
      <dgm:spPr/>
      <dgm:t>
        <a:bodyPr/>
        <a:lstStyle/>
        <a:p>
          <a:r>
            <a:rPr lang="ru-RU" sz="1800" baseline="0" dirty="0" smtClean="0">
              <a:solidFill>
                <a:schemeClr val="bg1"/>
              </a:solidFill>
            </a:rPr>
            <a:t>ОАО «АТП ЭЦМ»</a:t>
          </a:r>
          <a:endParaRPr lang="ru-RU" sz="1800" baseline="0" dirty="0">
            <a:solidFill>
              <a:schemeClr val="bg1"/>
            </a:solidFill>
          </a:endParaRPr>
        </a:p>
      </dgm:t>
    </dgm:pt>
    <dgm:pt modelId="{8147EAE2-5B1F-4FB0-B5BB-BFCBA92D5E16}" type="parTrans" cxnId="{48EED639-6E24-4ABD-9C89-544F81B33629}">
      <dgm:prSet/>
      <dgm:spPr/>
      <dgm:t>
        <a:bodyPr/>
        <a:lstStyle/>
        <a:p>
          <a:endParaRPr lang="ru-RU"/>
        </a:p>
      </dgm:t>
    </dgm:pt>
    <dgm:pt modelId="{99FD2813-94DB-4F7D-AC6D-04E0ACA94DF9}" type="sibTrans" cxnId="{48EED639-6E24-4ABD-9C89-544F81B33629}">
      <dgm:prSet/>
      <dgm:spPr/>
      <dgm:t>
        <a:bodyPr/>
        <a:lstStyle/>
        <a:p>
          <a:endParaRPr lang="ru-RU"/>
        </a:p>
      </dgm:t>
    </dgm:pt>
    <dgm:pt modelId="{77346C5E-7025-4058-BD4A-E8AC3B92CE67}">
      <dgm:prSet phldrT="[Текст]" custT="1"/>
      <dgm:spPr/>
      <dgm:t>
        <a:bodyPr/>
        <a:lstStyle/>
        <a:p>
          <a:pPr algn="ctr"/>
          <a:r>
            <a:rPr lang="ru-RU" sz="1600" baseline="0" dirty="0" smtClean="0">
              <a:solidFill>
                <a:schemeClr val="bg1"/>
              </a:solidFill>
            </a:rPr>
            <a:t>ОАО «АДМК»</a:t>
          </a:r>
          <a:endParaRPr lang="ru-RU" sz="1600" baseline="0" dirty="0">
            <a:solidFill>
              <a:schemeClr val="bg1"/>
            </a:solidFill>
          </a:endParaRPr>
        </a:p>
      </dgm:t>
    </dgm:pt>
    <dgm:pt modelId="{D1401864-3C89-42FD-84D1-F9AF82D81E79}" type="parTrans" cxnId="{E173C53A-9CC0-4F76-94E8-23AE7B00BFBF}">
      <dgm:prSet/>
      <dgm:spPr/>
      <dgm:t>
        <a:bodyPr/>
        <a:lstStyle/>
        <a:p>
          <a:endParaRPr lang="ru-RU"/>
        </a:p>
      </dgm:t>
    </dgm:pt>
    <dgm:pt modelId="{61B52D78-A0CE-42BE-A7FE-BE4B15B2736E}" type="sibTrans" cxnId="{E173C53A-9CC0-4F76-94E8-23AE7B00BFBF}">
      <dgm:prSet/>
      <dgm:spPr/>
      <dgm:t>
        <a:bodyPr/>
        <a:lstStyle/>
        <a:p>
          <a:endParaRPr lang="ru-RU"/>
        </a:p>
      </dgm:t>
    </dgm:pt>
    <dgm:pt modelId="{048CCB46-DC65-475A-9405-FDDD69A8D1B3}">
      <dgm:prSet custT="1"/>
      <dgm:spPr/>
      <dgm:t>
        <a:bodyPr/>
        <a:lstStyle/>
        <a:p>
          <a:r>
            <a:rPr lang="ru-RU" sz="1800" baseline="0" dirty="0" smtClean="0">
              <a:solidFill>
                <a:schemeClr val="bg1"/>
              </a:solidFill>
            </a:rPr>
            <a:t>ОАО «ОКБ Сухого»</a:t>
          </a:r>
          <a:endParaRPr lang="ru-RU" sz="1800" baseline="0" dirty="0">
            <a:solidFill>
              <a:schemeClr val="bg1"/>
            </a:solidFill>
          </a:endParaRPr>
        </a:p>
      </dgm:t>
    </dgm:pt>
    <dgm:pt modelId="{0BCD55F5-6E1B-443F-AB4C-33F0CBD0CA5C}" type="sibTrans" cxnId="{4B15D31C-EFEA-4B63-80BF-F1B2D29D1842}">
      <dgm:prSet/>
      <dgm:spPr/>
      <dgm:t>
        <a:bodyPr/>
        <a:lstStyle/>
        <a:p>
          <a:endParaRPr lang="ru-RU"/>
        </a:p>
      </dgm:t>
    </dgm:pt>
    <dgm:pt modelId="{F6F4871C-49BF-4F34-B229-0E65E61D1F9E}" type="parTrans" cxnId="{4B15D31C-EFEA-4B63-80BF-F1B2D29D1842}">
      <dgm:prSet/>
      <dgm:spPr/>
      <dgm:t>
        <a:bodyPr/>
        <a:lstStyle/>
        <a:p>
          <a:endParaRPr lang="ru-RU"/>
        </a:p>
      </dgm:t>
    </dgm:pt>
    <dgm:pt modelId="{DE1B4328-B868-4CBA-9D8A-BB3DA5862405}" type="pres">
      <dgm:prSet presAssocID="{D4A74811-59F1-4A22-A211-5FC65983294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2C91F-A1E8-43E1-A81F-8FF618BEB693}" type="pres">
      <dgm:prSet presAssocID="{D3370A10-6FAD-4C6C-AF7C-937F36860CF4}" presName="centerShape" presStyleLbl="node0" presStyleIdx="0" presStyleCnt="1" custLinFactNeighborX="-602" custLinFactNeighborY="-4261"/>
      <dgm:spPr/>
      <dgm:t>
        <a:bodyPr/>
        <a:lstStyle/>
        <a:p>
          <a:endParaRPr lang="ru-RU"/>
        </a:p>
      </dgm:t>
    </dgm:pt>
    <dgm:pt modelId="{FBBAD632-C58A-4387-9DCB-75AA5E5316E1}" type="pres">
      <dgm:prSet presAssocID="{A678BFE8-130D-4247-9C1D-6C8B4659FE23}" presName="node" presStyleLbl="node1" presStyleIdx="0" presStyleCnt="5" custScaleX="136492" custScaleY="91661" custRadScaleRad="97215" custRadScaleInc="-1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9BFDE3-1720-4186-AB3C-8B4D49D2B1BA}" type="pres">
      <dgm:prSet presAssocID="{A678BFE8-130D-4247-9C1D-6C8B4659FE23}" presName="dummy" presStyleCnt="0"/>
      <dgm:spPr/>
    </dgm:pt>
    <dgm:pt modelId="{183A5CAC-A158-4DE4-98A2-0F174211A702}" type="pres">
      <dgm:prSet presAssocID="{90FBE492-0759-4046-B9D7-3452F1529ABA}" presName="sibTrans" presStyleLbl="sibTrans2D1" presStyleIdx="0" presStyleCnt="5" custScaleY="97664" custLinFactNeighborX="9110" custLinFactNeighborY="-2840"/>
      <dgm:spPr/>
      <dgm:t>
        <a:bodyPr/>
        <a:lstStyle/>
        <a:p>
          <a:endParaRPr lang="ru-RU"/>
        </a:p>
      </dgm:t>
    </dgm:pt>
    <dgm:pt modelId="{8A06139C-643A-4204-8AF6-53BE62273144}" type="pres">
      <dgm:prSet presAssocID="{048CCB46-DC65-475A-9405-FDDD69A8D1B3}" presName="node" presStyleLbl="node1" presStyleIdx="1" presStyleCnt="5" custScaleX="157740" custRadScaleRad="100252" custRadScaleInc="2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8FC88-5703-42CB-A11E-9D57827319CF}" type="pres">
      <dgm:prSet presAssocID="{048CCB46-DC65-475A-9405-FDDD69A8D1B3}" presName="dummy" presStyleCnt="0"/>
      <dgm:spPr/>
    </dgm:pt>
    <dgm:pt modelId="{23FBD7BC-10BC-4B32-B484-8F2F9B9160D0}" type="pres">
      <dgm:prSet presAssocID="{0BCD55F5-6E1B-443F-AB4C-33F0CBD0CA5C}" presName="sibTrans" presStyleLbl="sibTrans2D1" presStyleIdx="1" presStyleCnt="5" custLinFactNeighborX="4933" custLinFactNeighborY="187"/>
      <dgm:spPr/>
      <dgm:t>
        <a:bodyPr/>
        <a:lstStyle/>
        <a:p>
          <a:endParaRPr lang="ru-RU"/>
        </a:p>
      </dgm:t>
    </dgm:pt>
    <dgm:pt modelId="{CE547B7B-B89A-4415-BFCF-F4F55D87C637}" type="pres">
      <dgm:prSet presAssocID="{D553965D-A2E6-4FCA-93C2-620A65BB9AF8}" presName="node" presStyleLbl="node1" presStyleIdx="2" presStyleCnt="5" custScaleX="153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5748D0-DDA0-42AD-B53D-4F8EFC6D56C0}" type="pres">
      <dgm:prSet presAssocID="{D553965D-A2E6-4FCA-93C2-620A65BB9AF8}" presName="dummy" presStyleCnt="0"/>
      <dgm:spPr/>
    </dgm:pt>
    <dgm:pt modelId="{0A75B2ED-27AA-4951-B5C3-03D22FF5FF97}" type="pres">
      <dgm:prSet presAssocID="{F40031FC-54A5-49FC-9ADE-3318CE00E3F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EAA9F2A-E5AC-45F1-96D5-239A0FBD92C4}" type="pres">
      <dgm:prSet presAssocID="{EA8228E8-BB49-491E-9550-355B7216AF05}" presName="node" presStyleLbl="node1" presStyleIdx="3" presStyleCnt="5" custScaleX="147913" custRadScaleRad="100329" custRadScaleInc="1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DDE117-7874-4A7A-B2F6-8EDE0202718B}" type="pres">
      <dgm:prSet presAssocID="{EA8228E8-BB49-491E-9550-355B7216AF05}" presName="dummy" presStyleCnt="0"/>
      <dgm:spPr/>
    </dgm:pt>
    <dgm:pt modelId="{FB7C169D-72BA-4CD6-8471-AF9DB47A242A}" type="pres">
      <dgm:prSet presAssocID="{99FD2813-94DB-4F7D-AC6D-04E0ACA94DF9}" presName="sibTrans" presStyleLbl="sibTrans2D1" presStyleIdx="3" presStyleCnt="5" custLinFactNeighborX="-5645" custLinFactNeighborY="4922"/>
      <dgm:spPr/>
      <dgm:t>
        <a:bodyPr/>
        <a:lstStyle/>
        <a:p>
          <a:endParaRPr lang="ru-RU"/>
        </a:p>
      </dgm:t>
    </dgm:pt>
    <dgm:pt modelId="{52690CBE-64B0-4B4B-8477-81B8F89DE1B3}" type="pres">
      <dgm:prSet presAssocID="{77346C5E-7025-4058-BD4A-E8AC3B92CE67}" presName="node" presStyleLbl="node1" presStyleIdx="4" presStyleCnt="5" custScaleX="153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B0F7F-2A09-468E-A03A-A391915FE8BE}" type="pres">
      <dgm:prSet presAssocID="{77346C5E-7025-4058-BD4A-E8AC3B92CE67}" presName="dummy" presStyleCnt="0"/>
      <dgm:spPr/>
    </dgm:pt>
    <dgm:pt modelId="{B04B9D2F-0873-40B9-A8B0-3E8FA10495C7}" type="pres">
      <dgm:prSet presAssocID="{61B52D78-A0CE-42BE-A7FE-BE4B15B2736E}" presName="sibTrans" presStyleLbl="sibTrans2D1" presStyleIdx="4" presStyleCnt="5" custScaleY="96019" custLinFactNeighborX="-3278" custLinFactNeighborY="-7782"/>
      <dgm:spPr/>
      <dgm:t>
        <a:bodyPr/>
        <a:lstStyle/>
        <a:p>
          <a:endParaRPr lang="ru-RU"/>
        </a:p>
      </dgm:t>
    </dgm:pt>
  </dgm:ptLst>
  <dgm:cxnLst>
    <dgm:cxn modelId="{E173C53A-9CC0-4F76-94E8-23AE7B00BFBF}" srcId="{D3370A10-6FAD-4C6C-AF7C-937F36860CF4}" destId="{77346C5E-7025-4058-BD4A-E8AC3B92CE67}" srcOrd="4" destOrd="0" parTransId="{D1401864-3C89-42FD-84D1-F9AF82D81E79}" sibTransId="{61B52D78-A0CE-42BE-A7FE-BE4B15B2736E}"/>
    <dgm:cxn modelId="{48EED639-6E24-4ABD-9C89-544F81B33629}" srcId="{D3370A10-6FAD-4C6C-AF7C-937F36860CF4}" destId="{EA8228E8-BB49-491E-9550-355B7216AF05}" srcOrd="3" destOrd="0" parTransId="{8147EAE2-5B1F-4FB0-B5BB-BFCBA92D5E16}" sibTransId="{99FD2813-94DB-4F7D-AC6D-04E0ACA94DF9}"/>
    <dgm:cxn modelId="{3A1FBCD0-BC46-404A-80B4-73799A06F067}" type="presOf" srcId="{61B52D78-A0CE-42BE-A7FE-BE4B15B2736E}" destId="{B04B9D2F-0873-40B9-A8B0-3E8FA10495C7}" srcOrd="0" destOrd="0" presId="urn:microsoft.com/office/officeart/2005/8/layout/radial6"/>
    <dgm:cxn modelId="{3B01483E-A653-4EDD-9B92-364C3A19DFAA}" srcId="{D3370A10-6FAD-4C6C-AF7C-937F36860CF4}" destId="{A678BFE8-130D-4247-9C1D-6C8B4659FE23}" srcOrd="0" destOrd="0" parTransId="{F9C5FB01-6302-4188-87D7-AA954723EF31}" sibTransId="{90FBE492-0759-4046-B9D7-3452F1529ABA}"/>
    <dgm:cxn modelId="{2173605D-CA91-44FE-9375-C3C5E8C50786}" type="presOf" srcId="{EA8228E8-BB49-491E-9550-355B7216AF05}" destId="{8EAA9F2A-E5AC-45F1-96D5-239A0FBD92C4}" srcOrd="0" destOrd="0" presId="urn:microsoft.com/office/officeart/2005/8/layout/radial6"/>
    <dgm:cxn modelId="{68BE1480-0C92-4234-B233-50AA83DE6A6B}" srcId="{D3370A10-6FAD-4C6C-AF7C-937F36860CF4}" destId="{D553965D-A2E6-4FCA-93C2-620A65BB9AF8}" srcOrd="2" destOrd="0" parTransId="{F9909FAE-DFF8-48D7-A470-C38C24F82CEC}" sibTransId="{F40031FC-54A5-49FC-9ADE-3318CE00E3F2}"/>
    <dgm:cxn modelId="{6DD79B50-2376-40AF-AB6C-45D49C5FB399}" type="presOf" srcId="{90FBE492-0759-4046-B9D7-3452F1529ABA}" destId="{183A5CAC-A158-4DE4-98A2-0F174211A702}" srcOrd="0" destOrd="0" presId="urn:microsoft.com/office/officeart/2005/8/layout/radial6"/>
    <dgm:cxn modelId="{7BE215E1-90B6-43EA-B3CE-68B7F50DA34D}" type="presOf" srcId="{A678BFE8-130D-4247-9C1D-6C8B4659FE23}" destId="{FBBAD632-C58A-4387-9DCB-75AA5E5316E1}" srcOrd="0" destOrd="0" presId="urn:microsoft.com/office/officeart/2005/8/layout/radial6"/>
    <dgm:cxn modelId="{54F23F3E-0FE9-4C7E-8C86-B1C3CCDAAE04}" type="presOf" srcId="{F40031FC-54A5-49FC-9ADE-3318CE00E3F2}" destId="{0A75B2ED-27AA-4951-B5C3-03D22FF5FF97}" srcOrd="0" destOrd="0" presId="urn:microsoft.com/office/officeart/2005/8/layout/radial6"/>
    <dgm:cxn modelId="{FAA00232-BAEC-418E-975C-1580D7A016BC}" type="presOf" srcId="{048CCB46-DC65-475A-9405-FDDD69A8D1B3}" destId="{8A06139C-643A-4204-8AF6-53BE62273144}" srcOrd="0" destOrd="0" presId="urn:microsoft.com/office/officeart/2005/8/layout/radial6"/>
    <dgm:cxn modelId="{D215D345-1FFA-4157-884C-CBF83CDF02C1}" type="presOf" srcId="{D553965D-A2E6-4FCA-93C2-620A65BB9AF8}" destId="{CE547B7B-B89A-4415-BFCF-F4F55D87C637}" srcOrd="0" destOrd="0" presId="urn:microsoft.com/office/officeart/2005/8/layout/radial6"/>
    <dgm:cxn modelId="{1E21D88D-C3D1-408F-8D57-D7EBA95EAE78}" type="presOf" srcId="{D4A74811-59F1-4A22-A211-5FC659832946}" destId="{DE1B4328-B868-4CBA-9D8A-BB3DA5862405}" srcOrd="0" destOrd="0" presId="urn:microsoft.com/office/officeart/2005/8/layout/radial6"/>
    <dgm:cxn modelId="{5163ED47-C0BB-4ECE-998D-A21DD677C89A}" type="presOf" srcId="{0BCD55F5-6E1B-443F-AB4C-33F0CBD0CA5C}" destId="{23FBD7BC-10BC-4B32-B484-8F2F9B9160D0}" srcOrd="0" destOrd="0" presId="urn:microsoft.com/office/officeart/2005/8/layout/radial6"/>
    <dgm:cxn modelId="{24F603F7-CD8D-4524-929A-7AC13E758815}" type="presOf" srcId="{99FD2813-94DB-4F7D-AC6D-04E0ACA94DF9}" destId="{FB7C169D-72BA-4CD6-8471-AF9DB47A242A}" srcOrd="0" destOrd="0" presId="urn:microsoft.com/office/officeart/2005/8/layout/radial6"/>
    <dgm:cxn modelId="{77694D4C-C4E3-4B8B-A34C-0D3420618085}" type="presOf" srcId="{D3370A10-6FAD-4C6C-AF7C-937F36860CF4}" destId="{F4C2C91F-A1E8-43E1-A81F-8FF618BEB693}" srcOrd="0" destOrd="0" presId="urn:microsoft.com/office/officeart/2005/8/layout/radial6"/>
    <dgm:cxn modelId="{4B15D31C-EFEA-4B63-80BF-F1B2D29D1842}" srcId="{D3370A10-6FAD-4C6C-AF7C-937F36860CF4}" destId="{048CCB46-DC65-475A-9405-FDDD69A8D1B3}" srcOrd="1" destOrd="0" parTransId="{F6F4871C-49BF-4F34-B229-0E65E61D1F9E}" sibTransId="{0BCD55F5-6E1B-443F-AB4C-33F0CBD0CA5C}"/>
    <dgm:cxn modelId="{A9A23370-B776-46C0-8111-F0C3FE4BF10C}" srcId="{D4A74811-59F1-4A22-A211-5FC659832946}" destId="{D3370A10-6FAD-4C6C-AF7C-937F36860CF4}" srcOrd="0" destOrd="0" parTransId="{14C573C7-A6E3-4496-8EEF-78C3535AF353}" sibTransId="{71A806FE-183C-4E02-B12B-D8550490C01D}"/>
    <dgm:cxn modelId="{9329268D-8720-4B99-888C-8DCB3C16BCA2}" type="presOf" srcId="{77346C5E-7025-4058-BD4A-E8AC3B92CE67}" destId="{52690CBE-64B0-4B4B-8477-81B8F89DE1B3}" srcOrd="0" destOrd="0" presId="urn:microsoft.com/office/officeart/2005/8/layout/radial6"/>
    <dgm:cxn modelId="{CE1A1BD6-F8BD-4FB0-984D-AA510A40075B}" type="presParOf" srcId="{DE1B4328-B868-4CBA-9D8A-BB3DA5862405}" destId="{F4C2C91F-A1E8-43E1-A81F-8FF618BEB693}" srcOrd="0" destOrd="0" presId="urn:microsoft.com/office/officeart/2005/8/layout/radial6"/>
    <dgm:cxn modelId="{A5E3E2EE-D170-4394-8670-74BC26ECCFB5}" type="presParOf" srcId="{DE1B4328-B868-4CBA-9D8A-BB3DA5862405}" destId="{FBBAD632-C58A-4387-9DCB-75AA5E5316E1}" srcOrd="1" destOrd="0" presId="urn:microsoft.com/office/officeart/2005/8/layout/radial6"/>
    <dgm:cxn modelId="{673EF8DA-50FA-4266-89FB-B1B4311B4EEF}" type="presParOf" srcId="{DE1B4328-B868-4CBA-9D8A-BB3DA5862405}" destId="{F59BFDE3-1720-4186-AB3C-8B4D49D2B1BA}" srcOrd="2" destOrd="0" presId="urn:microsoft.com/office/officeart/2005/8/layout/radial6"/>
    <dgm:cxn modelId="{323190B4-C4FA-46AE-8A41-709CB282A3D1}" type="presParOf" srcId="{DE1B4328-B868-4CBA-9D8A-BB3DA5862405}" destId="{183A5CAC-A158-4DE4-98A2-0F174211A702}" srcOrd="3" destOrd="0" presId="urn:microsoft.com/office/officeart/2005/8/layout/radial6"/>
    <dgm:cxn modelId="{794246DD-9F01-4B75-A4BE-02AB66DC33DD}" type="presParOf" srcId="{DE1B4328-B868-4CBA-9D8A-BB3DA5862405}" destId="{8A06139C-643A-4204-8AF6-53BE62273144}" srcOrd="4" destOrd="0" presId="urn:microsoft.com/office/officeart/2005/8/layout/radial6"/>
    <dgm:cxn modelId="{3262C836-C93D-4C30-9874-1AFB600759EB}" type="presParOf" srcId="{DE1B4328-B868-4CBA-9D8A-BB3DA5862405}" destId="{90D8FC88-5703-42CB-A11E-9D57827319CF}" srcOrd="5" destOrd="0" presId="urn:microsoft.com/office/officeart/2005/8/layout/radial6"/>
    <dgm:cxn modelId="{A40F85E1-E07A-4D60-8EC0-0549B1E7482F}" type="presParOf" srcId="{DE1B4328-B868-4CBA-9D8A-BB3DA5862405}" destId="{23FBD7BC-10BC-4B32-B484-8F2F9B9160D0}" srcOrd="6" destOrd="0" presId="urn:microsoft.com/office/officeart/2005/8/layout/radial6"/>
    <dgm:cxn modelId="{0ABCC797-8931-422D-850F-55EFE217F4FF}" type="presParOf" srcId="{DE1B4328-B868-4CBA-9D8A-BB3DA5862405}" destId="{CE547B7B-B89A-4415-BFCF-F4F55D87C637}" srcOrd="7" destOrd="0" presId="urn:microsoft.com/office/officeart/2005/8/layout/radial6"/>
    <dgm:cxn modelId="{80762891-08E8-46FA-9C6B-6021EE0C5A01}" type="presParOf" srcId="{DE1B4328-B868-4CBA-9D8A-BB3DA5862405}" destId="{495748D0-DDA0-42AD-B53D-4F8EFC6D56C0}" srcOrd="8" destOrd="0" presId="urn:microsoft.com/office/officeart/2005/8/layout/radial6"/>
    <dgm:cxn modelId="{652E02EA-43DF-4C97-A643-107D1DA3A0C6}" type="presParOf" srcId="{DE1B4328-B868-4CBA-9D8A-BB3DA5862405}" destId="{0A75B2ED-27AA-4951-B5C3-03D22FF5FF97}" srcOrd="9" destOrd="0" presId="urn:microsoft.com/office/officeart/2005/8/layout/radial6"/>
    <dgm:cxn modelId="{3345A75D-9EE2-46F2-8943-577CEC986D1B}" type="presParOf" srcId="{DE1B4328-B868-4CBA-9D8A-BB3DA5862405}" destId="{8EAA9F2A-E5AC-45F1-96D5-239A0FBD92C4}" srcOrd="10" destOrd="0" presId="urn:microsoft.com/office/officeart/2005/8/layout/radial6"/>
    <dgm:cxn modelId="{CC80E88F-D43D-490D-8E6D-03D9AEA6F510}" type="presParOf" srcId="{DE1B4328-B868-4CBA-9D8A-BB3DA5862405}" destId="{A6DDE117-7874-4A7A-B2F6-8EDE0202718B}" srcOrd="11" destOrd="0" presId="urn:microsoft.com/office/officeart/2005/8/layout/radial6"/>
    <dgm:cxn modelId="{A9C822EA-C543-47DF-8943-59C3E9CA447D}" type="presParOf" srcId="{DE1B4328-B868-4CBA-9D8A-BB3DA5862405}" destId="{FB7C169D-72BA-4CD6-8471-AF9DB47A242A}" srcOrd="12" destOrd="0" presId="urn:microsoft.com/office/officeart/2005/8/layout/radial6"/>
    <dgm:cxn modelId="{6AE90760-2B34-4972-9CE2-2646E2881485}" type="presParOf" srcId="{DE1B4328-B868-4CBA-9D8A-BB3DA5862405}" destId="{52690CBE-64B0-4B4B-8477-81B8F89DE1B3}" srcOrd="13" destOrd="0" presId="urn:microsoft.com/office/officeart/2005/8/layout/radial6"/>
    <dgm:cxn modelId="{997A1474-11CC-41EB-96E9-1FB374EBBBD3}" type="presParOf" srcId="{DE1B4328-B868-4CBA-9D8A-BB3DA5862405}" destId="{C80B0F7F-2A09-468E-A03A-A391915FE8BE}" srcOrd="14" destOrd="0" presId="urn:microsoft.com/office/officeart/2005/8/layout/radial6"/>
    <dgm:cxn modelId="{D9B9D88F-38F0-4823-BC3A-B5C1724797D6}" type="presParOf" srcId="{DE1B4328-B868-4CBA-9D8A-BB3DA5862405}" destId="{B04B9D2F-0873-40B9-A8B0-3E8FA10495C7}" srcOrd="15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B9D2F-0873-40B9-A8B0-3E8FA10495C7}">
      <dsp:nvSpPr>
        <dsp:cNvPr id="0" name=""/>
        <dsp:cNvSpPr/>
      </dsp:nvSpPr>
      <dsp:spPr>
        <a:xfrm>
          <a:off x="623807" y="342400"/>
          <a:ext cx="3472156" cy="3333929"/>
        </a:xfrm>
        <a:prstGeom prst="blockArc">
          <a:avLst>
            <a:gd name="adj1" fmla="val 11981259"/>
            <a:gd name="adj2" fmla="val 16207465"/>
            <a:gd name="adj3" fmla="val 4636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7C169D-72BA-4CD6-8471-AF9DB47A242A}">
      <dsp:nvSpPr>
        <dsp:cNvPr id="0" name=""/>
        <dsp:cNvSpPr/>
      </dsp:nvSpPr>
      <dsp:spPr>
        <a:xfrm>
          <a:off x="555930" y="672701"/>
          <a:ext cx="3472156" cy="3472156"/>
        </a:xfrm>
        <a:prstGeom prst="blockArc">
          <a:avLst>
            <a:gd name="adj1" fmla="val 7581705"/>
            <a:gd name="adj2" fmla="val 11891908"/>
            <a:gd name="adj3" fmla="val 4636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75B2ED-27AA-4951-B5C3-03D22FF5FF97}">
      <dsp:nvSpPr>
        <dsp:cNvPr id="0" name=""/>
        <dsp:cNvSpPr/>
      </dsp:nvSpPr>
      <dsp:spPr>
        <a:xfrm>
          <a:off x="749027" y="499667"/>
          <a:ext cx="3472156" cy="3472156"/>
        </a:xfrm>
        <a:prstGeom prst="blockArc">
          <a:avLst>
            <a:gd name="adj1" fmla="val 3228132"/>
            <a:gd name="adj2" fmla="val 7574397"/>
            <a:gd name="adj3" fmla="val 4636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FBD7BC-10BC-4B32-B484-8F2F9B9160D0}">
      <dsp:nvSpPr>
        <dsp:cNvPr id="0" name=""/>
        <dsp:cNvSpPr/>
      </dsp:nvSpPr>
      <dsp:spPr>
        <a:xfrm>
          <a:off x="928687" y="500067"/>
          <a:ext cx="3472156" cy="3472156"/>
        </a:xfrm>
        <a:prstGeom prst="blockArc">
          <a:avLst>
            <a:gd name="adj1" fmla="val 20552853"/>
            <a:gd name="adj2" fmla="val 3249132"/>
            <a:gd name="adj3" fmla="val 4636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3A5CAC-A158-4DE4-98A2-0F174211A702}">
      <dsp:nvSpPr>
        <dsp:cNvPr id="0" name=""/>
        <dsp:cNvSpPr/>
      </dsp:nvSpPr>
      <dsp:spPr>
        <a:xfrm>
          <a:off x="1090159" y="485127"/>
          <a:ext cx="3472156" cy="3391046"/>
        </a:xfrm>
        <a:prstGeom prst="blockArc">
          <a:avLst>
            <a:gd name="adj1" fmla="val 16134034"/>
            <a:gd name="adj2" fmla="val 20446908"/>
            <a:gd name="adj3" fmla="val 463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C2C91F-A1E8-43E1-A81F-8FF618BEB693}">
      <dsp:nvSpPr>
        <dsp:cNvPr id="0" name=""/>
        <dsp:cNvSpPr/>
      </dsp:nvSpPr>
      <dsp:spPr>
        <a:xfrm>
          <a:off x="1670973" y="1289331"/>
          <a:ext cx="1596890" cy="15968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ГОУ СПО ПК №42</a:t>
          </a:r>
          <a:endParaRPr lang="ru-RU" sz="2500" kern="1200" dirty="0"/>
        </a:p>
      </dsp:txBody>
      <dsp:txXfrm>
        <a:off x="1904832" y="1523190"/>
        <a:ext cx="1129172" cy="1129172"/>
      </dsp:txXfrm>
    </dsp:sp>
    <dsp:sp modelId="{FBBAD632-C58A-4387-9DCB-75AA5E5316E1}">
      <dsp:nvSpPr>
        <dsp:cNvPr id="0" name=""/>
        <dsp:cNvSpPr/>
      </dsp:nvSpPr>
      <dsp:spPr>
        <a:xfrm>
          <a:off x="1714515" y="71431"/>
          <a:ext cx="1525739" cy="102460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bg1"/>
              </a:solidFill>
            </a:rPr>
            <a:t>МГВМИ</a:t>
          </a:r>
          <a:endParaRPr lang="ru-RU" sz="1800" kern="1200" baseline="0" dirty="0">
            <a:solidFill>
              <a:schemeClr val="bg1"/>
            </a:solidFill>
          </a:endParaRPr>
        </a:p>
      </dsp:txBody>
      <dsp:txXfrm>
        <a:off x="1937954" y="221481"/>
        <a:ext cx="1078861" cy="724508"/>
      </dsp:txXfrm>
    </dsp:sp>
    <dsp:sp modelId="{8A06139C-643A-4204-8AF6-53BE62273144}">
      <dsp:nvSpPr>
        <dsp:cNvPr id="0" name=""/>
        <dsp:cNvSpPr/>
      </dsp:nvSpPr>
      <dsp:spPr>
        <a:xfrm>
          <a:off x="3229628" y="1162135"/>
          <a:ext cx="1763254" cy="1117823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bg1"/>
              </a:solidFill>
            </a:rPr>
            <a:t>ОАО «ОКБ Сухого»</a:t>
          </a:r>
          <a:endParaRPr lang="ru-RU" sz="1800" kern="1200" baseline="0" dirty="0">
            <a:solidFill>
              <a:schemeClr val="bg1"/>
            </a:solidFill>
          </a:endParaRPr>
        </a:p>
      </dsp:txBody>
      <dsp:txXfrm>
        <a:off x="3487851" y="1325836"/>
        <a:ext cx="1246808" cy="790421"/>
      </dsp:txXfrm>
    </dsp:sp>
    <dsp:sp modelId="{CE547B7B-B89A-4415-BFCF-F4F55D87C637}">
      <dsp:nvSpPr>
        <dsp:cNvPr id="0" name=""/>
        <dsp:cNvSpPr/>
      </dsp:nvSpPr>
      <dsp:spPr>
        <a:xfrm>
          <a:off x="2628460" y="3045345"/>
          <a:ext cx="1716328" cy="1117823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ГКНПЦ им.М.В. Хруничева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2879810" y="3209046"/>
        <a:ext cx="1213628" cy="790421"/>
      </dsp:txXfrm>
    </dsp:sp>
    <dsp:sp modelId="{8EAA9F2A-E5AC-45F1-96D5-239A0FBD92C4}">
      <dsp:nvSpPr>
        <dsp:cNvPr id="0" name=""/>
        <dsp:cNvSpPr/>
      </dsp:nvSpPr>
      <dsp:spPr>
        <a:xfrm>
          <a:off x="655878" y="3044608"/>
          <a:ext cx="1653405" cy="1117823"/>
        </a:xfrm>
        <a:prstGeom prst="ellipse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bg1"/>
              </a:solidFill>
            </a:rPr>
            <a:t>ОАО «АТП ЭЦМ»</a:t>
          </a:r>
          <a:endParaRPr lang="ru-RU" sz="1800" kern="1200" baseline="0" dirty="0">
            <a:solidFill>
              <a:schemeClr val="bg1"/>
            </a:solidFill>
          </a:endParaRPr>
        </a:p>
      </dsp:txBody>
      <dsp:txXfrm>
        <a:off x="898014" y="3208309"/>
        <a:ext cx="1169133" cy="790421"/>
      </dsp:txXfrm>
    </dsp:sp>
    <dsp:sp modelId="{52690CBE-64B0-4B4B-8477-81B8F89DE1B3}">
      <dsp:nvSpPr>
        <dsp:cNvPr id="0" name=""/>
        <dsp:cNvSpPr/>
      </dsp:nvSpPr>
      <dsp:spPr>
        <a:xfrm>
          <a:off x="16359" y="1149342"/>
          <a:ext cx="1721280" cy="1117823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dirty="0" smtClean="0">
              <a:solidFill>
                <a:schemeClr val="bg1"/>
              </a:solidFill>
            </a:rPr>
            <a:t>ОАО «АДМК»</a:t>
          </a:r>
          <a:endParaRPr lang="ru-RU" sz="1600" kern="1200" baseline="0" dirty="0">
            <a:solidFill>
              <a:schemeClr val="bg1"/>
            </a:solidFill>
          </a:endParaRPr>
        </a:p>
      </dsp:txBody>
      <dsp:txXfrm>
        <a:off x="268435" y="1313043"/>
        <a:ext cx="1217128" cy="790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0.14783</cdr:x>
      <cdr:y>0.54795</cdr:y>
    </cdr:from>
    <cdr:to>
      <cdr:x>0.4</cdr:x>
      <cdr:y>0.89041</cdr:y>
    </cdr:to>
    <cdr:sp macro="" textlink="">
      <cdr:nvSpPr>
        <cdr:cNvPr id="4" name="Прямая со стрелкой 3"/>
        <cdr:cNvSpPr/>
      </cdr:nvSpPr>
      <cdr:spPr>
        <a:xfrm xmlns:a="http://schemas.openxmlformats.org/drawingml/2006/main">
          <a:off x="1214446" y="2857520"/>
          <a:ext cx="2071702" cy="178595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>
            <a:ln>
              <a:solidFill>
                <a:srgbClr val="FFFF00"/>
              </a:solidFill>
            </a:ln>
          </a:endParaRPr>
        </a:p>
      </cdr:txBody>
    </cdr:sp>
  </cdr:relSizeAnchor>
  <cdr:relSizeAnchor xmlns:cdr="http://schemas.openxmlformats.org/drawingml/2006/chartDrawing">
    <cdr:from>
      <cdr:x>0.42609</cdr:x>
      <cdr:y>0.87671</cdr:y>
    </cdr:from>
    <cdr:to>
      <cdr:x>0.87826</cdr:x>
      <cdr:y>0.94521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62" y="4572032"/>
          <a:ext cx="371477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0.41739</cdr:x>
      <cdr:y>0.78082</cdr:y>
    </cdr:from>
    <cdr:to>
      <cdr:x>0.93913</cdr:x>
      <cdr:y>0.83562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429024" y="4071966"/>
          <a:ext cx="428628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3200" b="1" dirty="0" smtClean="0">
              <a:solidFill>
                <a:srgbClr val="FFFF00"/>
              </a:solidFill>
            </a:rPr>
            <a:t>Профессиональный модуль</a:t>
          </a:r>
          <a:endParaRPr lang="ru-RU" sz="3200" b="1" dirty="0">
            <a:solidFill>
              <a:srgbClr val="FFFF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9D559-1635-4298-B255-E672EE7BD87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30A88-1A0E-4CA6-A0F5-3C64CC479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3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30A88-1A0E-4CA6-A0F5-3C64CC4796D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40;&#1082;&#1090;&#1086;&#1074;&#1072;&#1103;%20&#1083;&#1077;&#1082;&#1094;&#1080;&#1103;%20&#1048;&#1042;&#1040;&#1053;&#1054;&#1042;%20&#1050;.&#1055;\2%20&#1084;&#1080;&#1085;&#1091;&#1090;&#1099;.wmv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0;&#1082;&#1090;&#1086;&#1074;&#1072;&#1103;%20&#1083;&#1077;&#1082;&#1094;&#1080;&#1103;%20&#1048;&#1042;&#1040;&#1053;&#1054;&#1042;%20&#1050;.&#1055;\&#1054;&#1043;&#1054;&#1053;&#1068;%201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0001-001-Model-obscheobrazovatelnogo-uchrezhdenija-realizujuschego-printsi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8596" y="571481"/>
            <a:ext cx="8286808" cy="9079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+mj-lt"/>
              </a:rPr>
              <a:t>Актовая лекция</a:t>
            </a:r>
            <a:br>
              <a:rPr lang="ru-RU" sz="44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dirty="0" smtClean="0">
                <a:solidFill>
                  <a:schemeClr val="bg1"/>
                </a:solidFill>
                <a:latin typeface="+mj-lt"/>
              </a:rPr>
              <a:t> на тему: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3600" b="1" dirty="0" smtClean="0">
                <a:solidFill>
                  <a:srgbClr val="FBA3F1"/>
                </a:solidFill>
                <a:latin typeface="+mj-lt"/>
              </a:rPr>
              <a:t>          </a:t>
            </a:r>
            <a:r>
              <a:rPr lang="ru-RU" sz="4400" b="1" dirty="0" smtClean="0">
                <a:solidFill>
                  <a:srgbClr val="FBA3F1"/>
                </a:solidFill>
              </a:rPr>
              <a:t>«ЦЕЛИ И ЗАДАЧИ МОСКОВСКОГО ОБРАЗОВАНИЯ»</a:t>
            </a:r>
          </a:p>
          <a:p>
            <a:pPr algn="r"/>
            <a:r>
              <a:rPr lang="ru-RU" sz="3200" b="1" dirty="0" smtClean="0">
                <a:solidFill>
                  <a:srgbClr val="FFFF00"/>
                </a:solidFill>
              </a:rPr>
              <a:t>Лидерами становятся те, </a:t>
            </a:r>
          </a:p>
          <a:p>
            <a:pPr algn="r"/>
            <a:r>
              <a:rPr lang="ru-RU" sz="3200" b="1" dirty="0" smtClean="0">
                <a:solidFill>
                  <a:srgbClr val="FFFF00"/>
                </a:solidFill>
              </a:rPr>
              <a:t>кто умеет вовремя оценить </a:t>
            </a:r>
          </a:p>
          <a:p>
            <a:pPr algn="r"/>
            <a:r>
              <a:rPr lang="ru-RU" sz="3200" b="1" dirty="0" smtClean="0">
                <a:solidFill>
                  <a:srgbClr val="FFFF00"/>
                </a:solidFill>
              </a:rPr>
              <a:t>настоящее и самостоятельно </a:t>
            </a:r>
          </a:p>
          <a:p>
            <a:pPr algn="r"/>
            <a:r>
              <a:rPr lang="ru-RU" sz="3200" b="1" dirty="0" smtClean="0">
                <a:solidFill>
                  <a:srgbClr val="FFFF00"/>
                </a:solidFill>
              </a:rPr>
              <a:t>определить будущее.</a:t>
            </a:r>
          </a:p>
          <a:p>
            <a:pPr algn="r"/>
            <a:endParaRPr lang="ru-RU" sz="32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2012 год.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2000" dirty="0" smtClean="0"/>
              <a:t>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78608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FFFF00"/>
                </a:solidFill>
              </a:rPr>
              <a:t>Разработка и внедрение инновационных учебных планов и программ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3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500090"/>
            <a:ext cx="9143999" cy="73580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58246" cy="4572032"/>
          </a:xfrm>
        </p:spPr>
        <p:txBody>
          <a:bodyPr>
            <a:normAutofit fontScale="90000"/>
          </a:bodyPr>
          <a:lstStyle/>
          <a:p>
            <a:pPr lvl="0" algn="l">
              <a:buFont typeface="Wingdings" pitchFamily="2" charset="2"/>
              <a:buChar char="Ø"/>
            </a:pPr>
            <a:r>
              <a:rPr lang="ru-RU" sz="5300" b="1" dirty="0" smtClean="0">
                <a:solidFill>
                  <a:srgbClr val="FFFF00"/>
                </a:solidFill>
              </a:rPr>
              <a:t>Использование в образовательном процессе  современного учебно-производственного комплекса </a:t>
            </a:r>
            <a:br>
              <a:rPr lang="ru-RU" sz="53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IMG_31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65762">
            <a:off x="532695" y="3433047"/>
            <a:ext cx="2518791" cy="294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32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429000"/>
            <a:ext cx="257176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32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39646">
            <a:off x="6284310" y="3362733"/>
            <a:ext cx="2507608" cy="2999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4638"/>
            <a:ext cx="7072362" cy="344011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-</a:t>
            </a:r>
            <a:r>
              <a:rPr lang="ru-RU" sz="4900" b="1" dirty="0" smtClean="0">
                <a:solidFill>
                  <a:srgbClr val="FFFF00"/>
                </a:solidFill>
              </a:rPr>
              <a:t>Лаборатория электросварки ;</a:t>
            </a:r>
            <a:br>
              <a:rPr lang="ru-RU" sz="4900" b="1" dirty="0" smtClean="0">
                <a:solidFill>
                  <a:srgbClr val="FFFF00"/>
                </a:solidFill>
              </a:rPr>
            </a:br>
            <a:r>
              <a:rPr lang="ru-RU" sz="4900" b="1" dirty="0" smtClean="0">
                <a:solidFill>
                  <a:srgbClr val="FFFF00"/>
                </a:solidFill>
              </a:rPr>
              <a:t>-Лаборатория газосварки; </a:t>
            </a:r>
            <a:br>
              <a:rPr lang="ru-RU" sz="4900" b="1" dirty="0" smtClean="0">
                <a:solidFill>
                  <a:srgbClr val="FFFF00"/>
                </a:solidFill>
              </a:rPr>
            </a:br>
            <a:r>
              <a:rPr lang="ru-RU" sz="4900" b="1" dirty="0" smtClean="0">
                <a:solidFill>
                  <a:srgbClr val="FFFF00"/>
                </a:solidFill>
              </a:rPr>
              <a:t>-Лаборатория контроля качества сварочных работ 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IMG_32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714752"/>
            <a:ext cx="364333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32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643314"/>
            <a:ext cx="3786246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v102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70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3214710" cy="4071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81020110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000348"/>
            <a:ext cx="3000396" cy="3571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1810201105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380243" y="2962017"/>
            <a:ext cx="4225499" cy="2730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G:\DCIM\100CANON\IMG_73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571480"/>
            <a:ext cx="2857520" cy="3884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v101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901172_MMA_weld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57166"/>
            <a:ext cx="3500462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286644" cy="429737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</a:rPr>
              <a:t>формирование новых профессиональных навыков и умений для освоения работ повышенной сложности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e118_b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500438"/>
            <a:ext cx="3500462" cy="300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pole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1107688" y="3321412"/>
            <a:ext cx="2401293" cy="40452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485778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FF00"/>
                </a:solidFill>
              </a:rPr>
              <a:t>Создание центра экспертной и информационной поддержки деятельности других  образовательных учреждений Москвы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i="1" dirty="0"/>
          </a:p>
        </p:txBody>
      </p:sp>
      <p:pic>
        <p:nvPicPr>
          <p:cNvPr id="6" name="Рисунок 5" descr="webina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500438"/>
            <a:ext cx="4929190" cy="314327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0001-001-Model-obscheobrazovatelnogo-uchrezhdenija-realizujuschego-printsi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20" y="571481"/>
            <a:ext cx="8215370" cy="929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FF00"/>
                </a:solidFill>
              </a:rPr>
              <a:t>Лидерами становятся те, </a:t>
            </a:r>
          </a:p>
          <a:p>
            <a:pPr algn="r"/>
            <a:r>
              <a:rPr lang="ru-RU" sz="5400" b="1" dirty="0" smtClean="0">
                <a:solidFill>
                  <a:srgbClr val="FFFF00"/>
                </a:solidFill>
              </a:rPr>
              <a:t>кто умеет вовремя оценить </a:t>
            </a:r>
          </a:p>
          <a:p>
            <a:pPr algn="r"/>
            <a:r>
              <a:rPr lang="ru-RU" sz="5400" b="1" dirty="0" smtClean="0">
                <a:solidFill>
                  <a:srgbClr val="FFFF00"/>
                </a:solidFill>
              </a:rPr>
              <a:t>настоящее и самостоятельно </a:t>
            </a:r>
          </a:p>
          <a:p>
            <a:pPr algn="r"/>
            <a:r>
              <a:rPr lang="ru-RU" sz="5400" b="1" dirty="0" smtClean="0">
                <a:solidFill>
                  <a:srgbClr val="FFFF00"/>
                </a:solidFill>
              </a:rPr>
              <a:t>определить будущее.</a:t>
            </a:r>
          </a:p>
          <a:p>
            <a:pPr algn="ctr"/>
            <a:endParaRPr lang="ru-RU" sz="4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2000" dirty="0" smtClean="0"/>
              <a:t>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v101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  <a:noFill/>
        </p:spPr>
        <p:txBody>
          <a:bodyPr>
            <a:noAutofit/>
          </a:bodyPr>
          <a:lstStyle/>
          <a:p>
            <a:pPr algn="l"/>
            <a:r>
              <a:rPr lang="ru-RU" b="1" u="sng" dirty="0" smtClean="0">
                <a:solidFill>
                  <a:srgbClr val="FFFF00"/>
                </a:solidFill>
              </a:rPr>
              <a:t>Цель современной педагогической деятельности:</a:t>
            </a:r>
            <a:br>
              <a:rPr lang="ru-RU" b="1" u="sng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ориентация студентов на постоянное обучение</a:t>
            </a:r>
            <a:r>
              <a:rPr lang="ru-RU" b="1" i="1" smtClean="0">
                <a:solidFill>
                  <a:srgbClr val="FFFF00"/>
                </a:solidFill>
              </a:rPr>
              <a:t>, развитие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профессиональных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 навыков.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40809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714752"/>
            <a:ext cx="314327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Диаграмма 5"/>
          <p:cNvGraphicFramePr/>
          <p:nvPr/>
        </p:nvGraphicFramePr>
        <p:xfrm>
          <a:off x="428596" y="1357298"/>
          <a:ext cx="821537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План учебного процесса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322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7286625"/>
          </a:xfr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sz="5300" b="1" dirty="0" smtClean="0">
                <a:solidFill>
                  <a:srgbClr val="FFFF00"/>
                </a:solidFill>
              </a:rPr>
              <a:t> </a:t>
            </a:r>
            <a:br>
              <a:rPr lang="ru-RU" sz="53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видео</a:t>
            </a:r>
            <a:endParaRPr lang="ru-RU" dirty="0"/>
          </a:p>
        </p:txBody>
      </p:sp>
      <p:pic>
        <p:nvPicPr>
          <p:cNvPr id="7" name="2 минут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357166"/>
            <a:ext cx="9144000" cy="6859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6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57190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FFFF00"/>
                </a:solidFill>
              </a:rPr>
              <a:t>Внедрение и развитие проектной деятельности как способ воспитания профессионала будущего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ГОНЬ 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71668" y="-1428784"/>
            <a:ext cx="11697128" cy="9358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113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Проект- это возможность ввести творческую и научную деятельность в логику учебно-производственного процесса.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Изображение 0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928934"/>
            <a:ext cx="292895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Изображение 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6757">
            <a:off x="285720" y="2643182"/>
            <a:ext cx="2571768" cy="371477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Изображение 05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50243">
            <a:off x="6072198" y="2571744"/>
            <a:ext cx="279559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v101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60833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Инновационный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 образовательный проект 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 ГОУ СПО Политехнического колледжа №42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 по профессии «Сварщик»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v102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86808" cy="3000396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800" b="1" dirty="0" smtClean="0">
                <a:solidFill>
                  <a:srgbClr val="FFFF00"/>
                </a:solidFill>
              </a:rPr>
              <a:t>Мониторинговые исследования потребностей работодателей в специалистах.</a:t>
            </a:r>
            <a:endParaRPr lang="ru-RU" sz="4800" b="1" dirty="0">
              <a:solidFill>
                <a:srgbClr val="FFFF00"/>
              </a:solidFill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643306" y="2214554"/>
          <a:ext cx="5000660" cy="4214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125</Words>
  <Application>Microsoft Office PowerPoint</Application>
  <PresentationFormat>Экран (4:3)</PresentationFormat>
  <Paragraphs>51</Paragraphs>
  <Slides>16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Цель современной педагогической деятельности: ориентация студентов на постоянное обучение, развитие профессиональных  навыков.</vt:lpstr>
      <vt:lpstr>План учебного процесса</vt:lpstr>
      <vt:lpstr>    </vt:lpstr>
      <vt:lpstr>Внедрение и развитие проектной деятельности как способ воспитания профессионала будущего </vt:lpstr>
      <vt:lpstr>Презентация PowerPoint</vt:lpstr>
      <vt:lpstr>Проект- это возможность ввести творческую и научную деятельность в логику учебно-производственного процесса.</vt:lpstr>
      <vt:lpstr>Инновационный  образовательный проект   ГОУ СПО Политехнического колледжа №42  по профессии «Сварщик»</vt:lpstr>
      <vt:lpstr>Мониторинговые исследования потребностей работодателей в специалистах.</vt:lpstr>
      <vt:lpstr>Разработка и внедрение инновационных учебных планов и программ</vt:lpstr>
      <vt:lpstr>Использование в образовательном процессе  современного учебно-производственного комплекса    </vt:lpstr>
      <vt:lpstr>-Лаборатория электросварки ; -Лаборатория газосварки;  -Лаборатория контроля качества сварочных работ  </vt:lpstr>
      <vt:lpstr>Презентация PowerPoint</vt:lpstr>
      <vt:lpstr>формирование новых профессиональных навыков и умений для освоения работ повышенной сложности </vt:lpstr>
      <vt:lpstr>Создание центра экспертной и информационной поддержки деятельности других  образовательных учреждений Москвы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Актовая лекция  на тему: «ЦЕЛИ И ЗАДАЧИ МОСКОВСКОГО ОБРАЗОВАНИЯ»                        Лидерами становятся те,                            кто умеет вовремя          оценить настоящее                    и самостоятельно определить будущее.</dc:title>
  <dc:creator>Samsung</dc:creator>
  <cp:lastModifiedBy>User</cp:lastModifiedBy>
  <cp:revision>14</cp:revision>
  <dcterms:created xsi:type="dcterms:W3CDTF">2012-01-21T09:14:22Z</dcterms:created>
  <dcterms:modified xsi:type="dcterms:W3CDTF">2012-01-24T10:15:03Z</dcterms:modified>
</cp:coreProperties>
</file>