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3" r:id="rId4"/>
    <p:sldId id="274" r:id="rId5"/>
    <p:sldId id="257" r:id="rId6"/>
    <p:sldId id="258" r:id="rId7"/>
    <p:sldId id="267" r:id="rId8"/>
    <p:sldId id="265" r:id="rId9"/>
    <p:sldId id="268" r:id="rId10"/>
    <p:sldId id="264" r:id="rId11"/>
    <p:sldId id="269" r:id="rId12"/>
    <p:sldId id="263" r:id="rId13"/>
    <p:sldId id="270" r:id="rId14"/>
    <p:sldId id="262" r:id="rId15"/>
    <p:sldId id="261" r:id="rId16"/>
    <p:sldId id="271" r:id="rId17"/>
    <p:sldId id="25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663300"/>
    <a:srgbClr val="5F3A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9342782628913306E-2"/>
          <c:y val="6.3579613762570847E-2"/>
          <c:w val="0.59816324930303766"/>
          <c:h val="0.830689082686106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 уровень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1-ый год</c:v>
                </c:pt>
                <c:pt idx="1">
                  <c:v>2-ой год</c:v>
                </c:pt>
                <c:pt idx="2">
                  <c:v>3-ий год</c:v>
                </c:pt>
                <c:pt idx="3">
                  <c:v>4-ый год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0.39000000000000012</c:v>
                </c:pt>
                <c:pt idx="1">
                  <c:v>0.28000000000000008</c:v>
                </c:pt>
                <c:pt idx="2">
                  <c:v>0.23</c:v>
                </c:pt>
                <c:pt idx="3">
                  <c:v>8.0000000000000029E-2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1-ый год</c:v>
                </c:pt>
                <c:pt idx="1">
                  <c:v>2-ой год</c:v>
                </c:pt>
                <c:pt idx="2">
                  <c:v>3-ий год</c:v>
                </c:pt>
                <c:pt idx="3">
                  <c:v>4-ый год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0.28000000000000008</c:v>
                </c:pt>
                <c:pt idx="1">
                  <c:v>0.34000000000000014</c:v>
                </c:pt>
                <c:pt idx="2">
                  <c:v>0.41000000000000009</c:v>
                </c:pt>
                <c:pt idx="3">
                  <c:v>0.47000000000000008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 уровень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1-ый год</c:v>
                </c:pt>
                <c:pt idx="1">
                  <c:v>2-ой год</c:v>
                </c:pt>
                <c:pt idx="2">
                  <c:v>3-ий год</c:v>
                </c:pt>
                <c:pt idx="3">
                  <c:v>4-ый год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0.33000000000000013</c:v>
                </c:pt>
                <c:pt idx="1">
                  <c:v>0.38000000000000012</c:v>
                </c:pt>
                <c:pt idx="2">
                  <c:v>0.3600000000000001</c:v>
                </c:pt>
                <c:pt idx="3">
                  <c:v>0.45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355840"/>
        <c:axId val="32357376"/>
      </c:barChart>
      <c:catAx>
        <c:axId val="3235584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32357376"/>
        <c:crosses val="autoZero"/>
        <c:auto val="1"/>
        <c:lblAlgn val="ctr"/>
        <c:lblOffset val="100"/>
        <c:noMultiLvlLbl val="0"/>
      </c:catAx>
      <c:valAx>
        <c:axId val="3235737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32355840"/>
        <c:crosses val="autoZero"/>
        <c:crossBetween val="between"/>
      </c:valAx>
      <c:spPr>
        <a:solidFill>
          <a:schemeClr val="bg2"/>
        </a:solidFill>
        <a:ln>
          <a:solidFill>
            <a:srgbClr val="C00000"/>
          </a:solidFill>
        </a:ln>
      </c:spPr>
    </c:plotArea>
    <c:legend>
      <c:legendPos val="r"/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 уровень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1-ый год</c:v>
                </c:pt>
                <c:pt idx="1">
                  <c:v>2-ой год</c:v>
                </c:pt>
                <c:pt idx="2">
                  <c:v>3-ий год</c:v>
                </c:pt>
                <c:pt idx="3">
                  <c:v>4-ый год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0.14000000000000001</c:v>
                </c:pt>
                <c:pt idx="1">
                  <c:v>0.1</c:v>
                </c:pt>
                <c:pt idx="2">
                  <c:v>6.0000000000000019E-2</c:v>
                </c:pt>
                <c:pt idx="3" formatCode="General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1-ый год</c:v>
                </c:pt>
                <c:pt idx="1">
                  <c:v>2-ой год</c:v>
                </c:pt>
                <c:pt idx="2">
                  <c:v>3-ий год</c:v>
                </c:pt>
                <c:pt idx="3">
                  <c:v>4-ый год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0.38000000000000012</c:v>
                </c:pt>
                <c:pt idx="1">
                  <c:v>0.29000000000000009</c:v>
                </c:pt>
                <c:pt idx="2">
                  <c:v>0.21000000000000005</c:v>
                </c:pt>
                <c:pt idx="3">
                  <c:v>0.2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 уровень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1-ый год</c:v>
                </c:pt>
                <c:pt idx="1">
                  <c:v>2-ой год</c:v>
                </c:pt>
                <c:pt idx="2">
                  <c:v>3-ий год</c:v>
                </c:pt>
                <c:pt idx="3">
                  <c:v>4-ый год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0.48000000000000009</c:v>
                </c:pt>
                <c:pt idx="1">
                  <c:v>0.61000000000000021</c:v>
                </c:pt>
                <c:pt idx="2">
                  <c:v>0.7300000000000002</c:v>
                </c:pt>
                <c:pt idx="3">
                  <c:v>0.8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420224"/>
        <c:axId val="32421760"/>
      </c:barChart>
      <c:catAx>
        <c:axId val="324202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32421760"/>
        <c:crosses val="autoZero"/>
        <c:auto val="1"/>
        <c:lblAlgn val="ctr"/>
        <c:lblOffset val="100"/>
        <c:noMultiLvlLbl val="0"/>
      </c:catAx>
      <c:valAx>
        <c:axId val="3242176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32420224"/>
        <c:crosses val="autoZero"/>
        <c:crossBetween val="between"/>
      </c:valAx>
      <c:spPr>
        <a:solidFill>
          <a:schemeClr val="bg2"/>
        </a:solidFill>
        <a:ln>
          <a:solidFill>
            <a:srgbClr val="C00000"/>
          </a:solidFill>
        </a:ln>
      </c:spPr>
    </c:plotArea>
    <c:legend>
      <c:legendPos val="r"/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skachat-fony-na-prezentaci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859"/>
            <a:ext cx="9144000" cy="682228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5" name="TextBox 4"/>
          <p:cNvSpPr txBox="1"/>
          <p:nvPr/>
        </p:nvSpPr>
        <p:spPr>
          <a:xfrm>
            <a:off x="4572000" y="5013176"/>
            <a:ext cx="43293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990000"/>
                </a:solidFill>
              </a:rPr>
              <a:t>Воспитатель высшей</a:t>
            </a:r>
          </a:p>
          <a:p>
            <a:r>
              <a:rPr lang="ru-RU" sz="2400" b="1" dirty="0">
                <a:solidFill>
                  <a:srgbClr val="990000"/>
                </a:solidFill>
              </a:rPr>
              <a:t>к</a:t>
            </a:r>
            <a:r>
              <a:rPr lang="ru-RU" sz="2400" b="1" dirty="0" smtClean="0">
                <a:solidFill>
                  <a:srgbClr val="990000"/>
                </a:solidFill>
              </a:rPr>
              <a:t>валификационной </a:t>
            </a:r>
            <a:r>
              <a:rPr lang="en-US" sz="2400" b="1" dirty="0" smtClean="0">
                <a:solidFill>
                  <a:srgbClr val="990000"/>
                </a:solidFill>
              </a:rPr>
              <a:t> </a:t>
            </a:r>
            <a:r>
              <a:rPr lang="ru-RU" sz="2400" b="1" dirty="0" smtClean="0">
                <a:solidFill>
                  <a:srgbClr val="990000"/>
                </a:solidFill>
              </a:rPr>
              <a:t>категории</a:t>
            </a:r>
          </a:p>
          <a:p>
            <a:r>
              <a:rPr lang="ru-RU" sz="2400" b="1" dirty="0" smtClean="0">
                <a:solidFill>
                  <a:srgbClr val="990000"/>
                </a:solidFill>
              </a:rPr>
              <a:t>Иванова Н.С.</a:t>
            </a:r>
            <a:endParaRPr lang="ru-RU" sz="2400" b="1" dirty="0">
              <a:solidFill>
                <a:srgbClr val="99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1170" y="260648"/>
            <a:ext cx="67616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rgbClr val="990000"/>
                </a:solidFill>
              </a:rPr>
              <a:t>Государственное автономное общеобразовательное учреждение</a:t>
            </a:r>
          </a:p>
          <a:p>
            <a:pPr algn="ctr"/>
            <a:r>
              <a:rPr lang="ru-RU" b="1" dirty="0">
                <a:solidFill>
                  <a:srgbClr val="990000"/>
                </a:solidFill>
              </a:rPr>
              <a:t>«Школа </a:t>
            </a:r>
            <a:r>
              <a:rPr lang="ru-RU" b="1" dirty="0" err="1">
                <a:solidFill>
                  <a:srgbClr val="990000"/>
                </a:solidFill>
              </a:rPr>
              <a:t>Иннополис</a:t>
            </a:r>
            <a:r>
              <a:rPr lang="ru-RU" b="1" dirty="0">
                <a:solidFill>
                  <a:srgbClr val="990000"/>
                </a:solidFill>
              </a:rPr>
              <a:t>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45493" y="2060848"/>
            <a:ext cx="75608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Педагогический </a:t>
            </a:r>
            <a:r>
              <a:rPr lang="ru-RU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опыт по теме </a:t>
            </a:r>
            <a:r>
              <a:rPr lang="ru-RU" sz="3200" b="1" dirty="0" smtClean="0">
                <a:solidFill>
                  <a:srgbClr val="990000"/>
                </a:solidFill>
              </a:rPr>
              <a:t>«Нравственно –патриотическое воспитание дошкольников в игровой деятельности»</a:t>
            </a:r>
            <a:endParaRPr lang="ru-RU" sz="3200" b="1" dirty="0">
              <a:solidFill>
                <a:srgbClr val="99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7449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90" y="0"/>
            <a:ext cx="916058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63" y="1124744"/>
            <a:ext cx="3853790" cy="2318296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307308" y="116632"/>
            <a:ext cx="45293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Подвижные игры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325464"/>
            <a:ext cx="3853790" cy="2318296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74" y="3789039"/>
            <a:ext cx="3678313" cy="2758735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lum contrast="1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136" y="3888392"/>
            <a:ext cx="3528392" cy="2646294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70473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90" y="0"/>
            <a:ext cx="916058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07308" y="116632"/>
            <a:ext cx="45293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Подвижные игры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693" y="879474"/>
            <a:ext cx="3467992" cy="2639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94" y="3789040"/>
            <a:ext cx="3883025" cy="295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823" y="3874319"/>
            <a:ext cx="3739732" cy="2839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68250"/>
            <a:ext cx="3467552" cy="2646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91107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89" y="0"/>
            <a:ext cx="916058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91680" y="116632"/>
            <a:ext cx="59584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Дидактические игры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" name="Рисунок 4" descr="20161107_100206.jpg"/>
          <p:cNvPicPr>
            <a:picLocks noChangeAspect="1"/>
          </p:cNvPicPr>
          <p:nvPr/>
        </p:nvPicPr>
        <p:blipFill>
          <a:blip r:embed="rId3" cstate="print"/>
          <a:srcRect r="13052"/>
          <a:stretch>
            <a:fillRect/>
          </a:stretch>
        </p:blipFill>
        <p:spPr>
          <a:xfrm>
            <a:off x="467544" y="1196752"/>
            <a:ext cx="3600400" cy="2491003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427984" y="1176683"/>
            <a:ext cx="4189556" cy="2520280"/>
          </a:xfrm>
          <a:prstGeom prst="rect">
            <a:avLst/>
          </a:prstGeom>
          <a:ln w="38100" cap="sq">
            <a:solidFill>
              <a:srgbClr val="99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1896">
            <a:off x="-186402" y="4056231"/>
            <a:ext cx="3156391" cy="1898766"/>
          </a:xfrm>
          <a:prstGeom prst="rect">
            <a:avLst/>
          </a:prstGeom>
          <a:ln w="38100" cap="sq">
            <a:solidFill>
              <a:srgbClr val="99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74511">
            <a:off x="1957342" y="4084988"/>
            <a:ext cx="3180246" cy="1913117"/>
          </a:xfrm>
          <a:prstGeom prst="rect">
            <a:avLst/>
          </a:prstGeom>
          <a:ln w="38100" cap="sq">
            <a:solidFill>
              <a:srgbClr val="99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20161107_095857.jpg"/>
          <p:cNvPicPr>
            <a:picLocks noChangeAspect="1"/>
          </p:cNvPicPr>
          <p:nvPr/>
        </p:nvPicPr>
        <p:blipFill>
          <a:blip r:embed="rId7" cstate="print">
            <a:lum contrast="10000"/>
          </a:blip>
          <a:stretch>
            <a:fillRect/>
          </a:stretch>
        </p:blipFill>
        <p:spPr>
          <a:xfrm>
            <a:off x="4860032" y="4077072"/>
            <a:ext cx="3950153" cy="2376264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296134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058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91680" y="116632"/>
            <a:ext cx="59584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Дидактические игры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3346450" cy="254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980728"/>
            <a:ext cx="1875812" cy="3044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149080"/>
            <a:ext cx="3960440" cy="245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583" y="4103041"/>
            <a:ext cx="4029075" cy="250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3785" y="1581261"/>
            <a:ext cx="2921335" cy="2130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95308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89" y="0"/>
            <a:ext cx="916058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83768" y="116632"/>
            <a:ext cx="4306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Круги</a:t>
            </a:r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ru-RU" sz="4800" b="1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Луллия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5" name="Рисунок 4" descr="20161107_122331.jpg"/>
          <p:cNvPicPr>
            <a:picLocks noChangeAspect="1"/>
          </p:cNvPicPr>
          <p:nvPr/>
        </p:nvPicPr>
        <p:blipFill>
          <a:blip r:embed="rId3" cstate="print"/>
          <a:srcRect l="16186" r="16756"/>
          <a:stretch>
            <a:fillRect/>
          </a:stretch>
        </p:blipFill>
        <p:spPr>
          <a:xfrm>
            <a:off x="179512" y="1284252"/>
            <a:ext cx="2896578" cy="2598476"/>
          </a:xfrm>
          <a:prstGeom prst="rect">
            <a:avLst/>
          </a:prstGeom>
          <a:ln w="38100" cap="sq">
            <a:solidFill>
              <a:srgbClr val="66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20161107_122445.jpg"/>
          <p:cNvPicPr>
            <a:picLocks noChangeAspect="1"/>
          </p:cNvPicPr>
          <p:nvPr/>
        </p:nvPicPr>
        <p:blipFill>
          <a:blip r:embed="rId4" cstate="print"/>
          <a:srcRect l="21025"/>
          <a:stretch>
            <a:fillRect/>
          </a:stretch>
        </p:blipFill>
        <p:spPr>
          <a:xfrm>
            <a:off x="5457091" y="1284252"/>
            <a:ext cx="3342062" cy="2545697"/>
          </a:xfrm>
          <a:prstGeom prst="rect">
            <a:avLst/>
          </a:prstGeom>
          <a:ln w="38100" cap="sq">
            <a:solidFill>
              <a:srgbClr val="66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20161107_131114.jpg"/>
          <p:cNvPicPr>
            <a:picLocks noChangeAspect="1"/>
          </p:cNvPicPr>
          <p:nvPr/>
        </p:nvPicPr>
        <p:blipFill>
          <a:blip r:embed="rId5" cstate="print"/>
          <a:srcRect l="5002" r="12315"/>
          <a:stretch>
            <a:fillRect/>
          </a:stretch>
        </p:blipFill>
        <p:spPr>
          <a:xfrm rot="10800000">
            <a:off x="363853" y="4210357"/>
            <a:ext cx="3144283" cy="2287631"/>
          </a:xfrm>
          <a:prstGeom prst="rect">
            <a:avLst/>
          </a:prstGeom>
          <a:ln w="38100" cap="sq">
            <a:solidFill>
              <a:srgbClr val="66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20161107_130320.jpg"/>
          <p:cNvPicPr>
            <a:picLocks noChangeAspect="1"/>
          </p:cNvPicPr>
          <p:nvPr/>
        </p:nvPicPr>
        <p:blipFill>
          <a:blip r:embed="rId6" cstate="print"/>
          <a:srcRect l="7437" r="13499"/>
          <a:stretch>
            <a:fillRect/>
          </a:stretch>
        </p:blipFill>
        <p:spPr>
          <a:xfrm rot="10800000">
            <a:off x="5724127" y="4277563"/>
            <a:ext cx="2991643" cy="2276201"/>
          </a:xfrm>
          <a:prstGeom prst="rect">
            <a:avLst/>
          </a:prstGeom>
          <a:ln w="38100" cap="sq">
            <a:solidFill>
              <a:srgbClr val="66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4" name="Picture 2" descr="C:\Users\Admin\Desktop\С телефона осень 2017 г\20170814_091337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21" t="215" r="13799" b="-215"/>
          <a:stretch/>
        </p:blipFill>
        <p:spPr bwMode="auto">
          <a:xfrm>
            <a:off x="2946625" y="2348880"/>
            <a:ext cx="2777502" cy="2337523"/>
          </a:xfrm>
          <a:prstGeom prst="rect">
            <a:avLst/>
          </a:prstGeom>
          <a:ln w="38100">
            <a:solidFill>
              <a:schemeClr val="accent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04738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89" y="0"/>
            <a:ext cx="916058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149080"/>
            <a:ext cx="3275856" cy="2456892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95536" y="118680"/>
            <a:ext cx="85297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Взаимодействие с родителями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6" name="Picture 12" descr="Родительское собрание Лысманова 00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76327"/>
            <a:ext cx="3264970" cy="2600120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196752"/>
            <a:ext cx="3323861" cy="2492896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11" descr="IMG_3423"/>
          <p:cNvPicPr>
            <a:picLocks noChangeAspect="1" noChangeArrowheads="1"/>
          </p:cNvPicPr>
          <p:nvPr/>
        </p:nvPicPr>
        <p:blipFill>
          <a:blip r:embed="rId6" cstate="print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972141"/>
            <a:ext cx="3467877" cy="2633831"/>
          </a:xfrm>
          <a:prstGeom prst="rect">
            <a:avLst/>
          </a:prstGeom>
          <a:ln w="38100">
            <a:solidFill>
              <a:srgbClr val="92D05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69826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89" y="0"/>
            <a:ext cx="916058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118680"/>
            <a:ext cx="85297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Взаимодействие с родителями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050" y="1052736"/>
            <a:ext cx="3421003" cy="2607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052736"/>
            <a:ext cx="3571875" cy="272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99408"/>
            <a:ext cx="3419475" cy="25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933055"/>
            <a:ext cx="3425825" cy="25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87821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70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10079"/>
            <a:ext cx="6768752" cy="121586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620647711"/>
              </p:ext>
            </p:extLst>
          </p:nvPr>
        </p:nvGraphicFramePr>
        <p:xfrm>
          <a:off x="611560" y="1895994"/>
          <a:ext cx="4536503" cy="2253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256419940"/>
              </p:ext>
            </p:extLst>
          </p:nvPr>
        </p:nvGraphicFramePr>
        <p:xfrm>
          <a:off x="3995936" y="4077072"/>
          <a:ext cx="4572508" cy="24248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331640" y="1525944"/>
            <a:ext cx="2320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Начало каждого года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99981" y="3717032"/>
            <a:ext cx="2197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Конец каждого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года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368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0"/>
            <a:ext cx="9175750" cy="6885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9532" y="483722"/>
            <a:ext cx="8424936" cy="5945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«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Любовь к родному краю, родной культуре, родной речи начинается с малого – с любви к своей семье, к своему жилищу, к своему детскому саду. Постепенно расширяясь, эта любовь переходит в любовь к родной стране, к её истории, прошлому и настоящему, ко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всем человечеству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».</a:t>
            </a:r>
            <a:endParaRPr lang="ru-RU" sz="1100" dirty="0">
              <a:ea typeface="Calibri"/>
              <a:cs typeface="Times New Roman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1300" dirty="0" err="1">
                <a:latin typeface="Times New Roman"/>
                <a:ea typeface="Calibri"/>
                <a:cs typeface="Times New Roman"/>
              </a:rPr>
              <a:t>Л.С.Лихачев</a:t>
            </a:r>
            <a:r>
              <a:rPr lang="ru-RU" sz="1300" dirty="0">
                <a:latin typeface="Times New Roman"/>
                <a:ea typeface="Calibri"/>
                <a:cs typeface="Times New Roman"/>
              </a:rPr>
              <a:t>.</a:t>
            </a:r>
            <a:endParaRPr lang="ru-RU" sz="1300" dirty="0">
              <a:ea typeface="Calibri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1350" dirty="0">
                <a:latin typeface="Times New Roman"/>
                <a:ea typeface="Calibri"/>
                <a:cs typeface="Times New Roman"/>
              </a:rPr>
              <a:t>Родина, Отчизна, Отечество, Отчий край. Так мы называем землю, на которой родились. И нет ничего дороже у человека. Родина, красота которой открылась ему однажды, как чудо. И перед нами, педагогами, стоит задача открыть это чудо детям. В современных условиях, когда происходят глубочайшие изменения в жизни общества, одним из центральных направлений работы с подрастающим поколением становится патриотическое воспитание. Патриотизм - это сложное чувство, возникающее еще в дошкольном детстве, когда закладываются основы ценностного отношения к окружающему миру. Человеческий фактор, поставленный в центр политической жизни нашей страны, делает актуальным поиск современных форм общения с ребенком-дошкольником и его родителями в патриотическом направлении.</a:t>
            </a:r>
            <a:endParaRPr lang="ru-RU" sz="1350" dirty="0">
              <a:ea typeface="Calibri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1350" dirty="0">
                <a:latin typeface="Times New Roman"/>
                <a:ea typeface="Calibri"/>
                <a:cs typeface="Times New Roman"/>
              </a:rPr>
              <a:t>Так как же воспитать маленького патриота? Конечно, же играя … Игра занимает значимую часть времени ребенка и служит средством для качественных изменений в его сознании</a:t>
            </a:r>
            <a:r>
              <a:rPr lang="ru-RU" sz="1350" dirty="0" smtClean="0">
                <a:latin typeface="Times New Roman"/>
                <a:ea typeface="Calibri"/>
                <a:cs typeface="Times New Roman"/>
              </a:rPr>
              <a:t>.</a:t>
            </a:r>
          </a:p>
          <a:p>
            <a:pPr indent="450215" algn="just">
              <a:spcAft>
                <a:spcPts val="0"/>
              </a:spcAft>
            </a:pPr>
            <a:r>
              <a:rPr lang="ru-RU" sz="1350" dirty="0">
                <a:latin typeface="Times New Roman"/>
                <a:ea typeface="Calibri"/>
                <a:cs typeface="Times New Roman"/>
              </a:rPr>
              <a:t>Представляю свой  опыт работы по патриотическому воспитанию дошкольников в игровой деятельности. Целью своей деятельности считаю создание благоприятных условий  для воспитания маленького патриота, так как развитие патриотических качеств у детей формирует  личность.</a:t>
            </a:r>
            <a:endParaRPr lang="ru-RU" sz="1350" dirty="0">
              <a:ea typeface="Calibri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1350" dirty="0">
                <a:latin typeface="Times New Roman"/>
                <a:ea typeface="Calibri"/>
                <a:cs typeface="Times New Roman"/>
              </a:rPr>
              <a:t>В моем педагогическом арсенале большой выбор игр. Я классифицировала их согласно программе «От рождения до школы» и разделила их на четыре вида.</a:t>
            </a:r>
            <a:endParaRPr lang="ru-RU" sz="1350" dirty="0">
              <a:ea typeface="Calibri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en-US" sz="1350" dirty="0">
                <a:latin typeface="Times New Roman"/>
                <a:ea typeface="Calibri"/>
                <a:cs typeface="Times New Roman"/>
              </a:rPr>
              <a:t>I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. Основой формирования в детях отношений,  основанных на сотрудничестве и взаимопомощи, воспитания у детей доброжелательности и готовности прийти на помощь, являются сюжетно - ролевые игры. Особенностью таких игр является использование одних предметов в качестве заменителей других. Близкие взрослые становятся образцом для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поведенченских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  реакций ребенка. Нередко ребенок прямо или косвенно цитирует точку зрения взрослых  и в игровых отношениях    моделирует их поступки. Поэтому именно в этих играх я подталкиваю детей играть роли таких персонажей, поступки которых понятны и являются положительным примером. В первую очередь это игры на тему  «Семья»  с разнообразными ситуациями.</a:t>
            </a:r>
            <a:endParaRPr lang="ru-RU" sz="1350" dirty="0">
              <a:ea typeface="Calibri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1350" dirty="0">
                <a:latin typeface="Times New Roman"/>
                <a:ea typeface="Calibri"/>
              </a:rPr>
              <a:t>В качестве игрового сюжета дети выбирают вопросы, которые приходится решать их близким взрослым. И крайне важно, чтобы детский взгляд на поведение взрослых в тех или иных ситуациях, </a:t>
            </a:r>
            <a:endParaRPr lang="ru-RU" sz="135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19101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0"/>
            <a:ext cx="9175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9532" y="836712"/>
            <a:ext cx="842493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/>
            <a:r>
              <a:rPr lang="ru-RU" sz="1350" dirty="0" smtClean="0">
                <a:latin typeface="Times New Roman"/>
                <a:ea typeface="Calibri"/>
                <a:cs typeface="Times New Roman"/>
              </a:rPr>
              <a:t>отражал 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принятые в обществе нормы. К примеру, примеряя на себя роль матери, девочка учится постигать чувство ответственности, заботы за свою семью.</a:t>
            </a:r>
            <a:endParaRPr lang="ru-RU" sz="1350" dirty="0">
              <a:ea typeface="Calibri"/>
              <a:cs typeface="Times New Roman"/>
            </a:endParaRPr>
          </a:p>
          <a:p>
            <a:pPr indent="450215" algn="just"/>
            <a:r>
              <a:rPr lang="ru-RU" sz="1350" dirty="0">
                <a:latin typeface="Times New Roman"/>
                <a:ea typeface="Calibri"/>
                <a:cs typeface="Times New Roman"/>
              </a:rPr>
              <a:t>Игры с профессиональной тематикой помогают детям поднять трудовую мотивацию, уяснить, чем занимаются люди, выполняя ту или иную работу. Для этого я использую в своей работе такие игры, как «Спасатели», «Мы – матросы», «Работа  в офисе» , «Парикмахерская».</a:t>
            </a:r>
            <a:endParaRPr lang="ru-RU" sz="1350" dirty="0">
              <a:ea typeface="Calibri"/>
              <a:cs typeface="Times New Roman"/>
            </a:endParaRPr>
          </a:p>
          <a:p>
            <a:pPr indent="450215" algn="just"/>
            <a:r>
              <a:rPr lang="en-US" sz="1350" dirty="0">
                <a:latin typeface="Times New Roman"/>
                <a:ea typeface="Calibri"/>
                <a:cs typeface="Times New Roman"/>
              </a:rPr>
              <a:t>II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. Театрализованная игра наиболее эффективное средство социализации дошкольников через литературное и фольклорное направления, самый быстрый способ воспитания  патриотических чувств. В таких играх дети узнают об обычаях разных народов, совершенствуется, активизируется словарный запас. Дети как бы проживают в костюмах определенный период,  переживая за своих героев. А все, что ими переживается, запоминают.  Например, выполняя роль доблестного гусара, ребенок испытывает не только чувство ответственности, но и понимает, как важно защищать свою Родину</a:t>
            </a:r>
            <a:r>
              <a:rPr lang="ru-RU" sz="1350" dirty="0" smtClean="0">
                <a:latin typeface="Times New Roman"/>
                <a:ea typeface="Calibri"/>
                <a:cs typeface="Times New Roman"/>
              </a:rPr>
              <a:t>.</a:t>
            </a:r>
          </a:p>
          <a:p>
            <a:pPr indent="450215" algn="just"/>
            <a:r>
              <a:rPr lang="en-US" sz="1350" dirty="0">
                <a:latin typeface="Times New Roman"/>
                <a:ea typeface="Calibri"/>
                <a:cs typeface="Times New Roman"/>
              </a:rPr>
              <a:t>III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. Подвижные игры. В качестве подвижных игр, я подбирала, в основном, народные игры. Они как нельзя лучше, показывают  традиции, культуру поведения людей того или иного народа. Умение поддержать, проявлять смекалку, формируют в детях качества, свойственные героям того народа, в игры которых они играют. Вот, например, в татарских народных играх «Борьба на полотенцах», «Бег с ложками»», «Тюбетейка», в русских н. и. «Платочек», «Ветерок» и др. развиваются ловкость, смекалка, терпение, умение находить выход в сложных ситуациях, смелость. Эти игры прививают чувство гордости за свой народ, любовь к истории, культуре страны и родной природе.</a:t>
            </a:r>
            <a:endParaRPr lang="ru-RU" sz="1350" dirty="0">
              <a:ea typeface="Calibri"/>
              <a:cs typeface="Times New Roman"/>
            </a:endParaRPr>
          </a:p>
          <a:p>
            <a:pPr indent="450215" algn="just"/>
            <a:r>
              <a:rPr lang="en-US" sz="1350" dirty="0">
                <a:latin typeface="Times New Roman"/>
                <a:ea typeface="Calibri"/>
                <a:cs typeface="Times New Roman"/>
              </a:rPr>
              <a:t>IV. 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Дидактические игры. Очень доступными и эффективными считаю в своей работе - формировании патриотических качеств, использование дидактических игр. Они  являются универсальным средством к получению знаний и необходимым компонентом в решении игровой задачи. Дидактические игры по патриотическому воспитанию можно включить в любые виды деятельности детей, будь то трудовая, творческая, учебная, свободная. Например, авторская игра «Путешествие по городу Заинску». Дети старшего возраста могут играть в неё самостоятельно в свободное время, а для малышей она становится настоящим открытием. Сидя за столом, они узнают о достопримечательностях родного города.</a:t>
            </a:r>
            <a:endParaRPr lang="ru-RU" sz="1350" dirty="0">
              <a:ea typeface="Calibri"/>
              <a:cs typeface="Times New Roman"/>
            </a:endParaRPr>
          </a:p>
          <a:p>
            <a:pPr algn="just"/>
            <a:r>
              <a:rPr lang="ru-RU" sz="1350" dirty="0">
                <a:latin typeface="Times New Roman"/>
                <a:ea typeface="Calibri"/>
              </a:rPr>
              <a:t>А фокусируясь на соединении разрезных картинок с национальной символикой, ребенок не просто учится </a:t>
            </a:r>
            <a:r>
              <a:rPr lang="ru-RU" sz="1350" dirty="0" smtClean="0">
                <a:latin typeface="Times New Roman"/>
                <a:ea typeface="Calibri"/>
              </a:rPr>
              <a:t>запоминать </a:t>
            </a:r>
            <a:r>
              <a:rPr lang="ru-RU" sz="1350" dirty="0">
                <a:latin typeface="Times New Roman"/>
                <a:ea typeface="Calibri"/>
              </a:rPr>
              <a:t>их внешний вид, но у него формируется трепетное отношение, гордость за наши </a:t>
            </a:r>
            <a:r>
              <a:rPr lang="ru-RU" sz="1350" dirty="0" smtClean="0">
                <a:latin typeface="Times New Roman"/>
                <a:ea typeface="Calibri"/>
              </a:rPr>
              <a:t>символы.</a:t>
            </a:r>
            <a:endParaRPr lang="ru-RU" sz="135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73021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0"/>
            <a:ext cx="9175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9532" y="836712"/>
            <a:ext cx="8424936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350" dirty="0" smtClean="0">
                <a:latin typeface="Times New Roman"/>
                <a:ea typeface="Calibri"/>
                <a:cs typeface="Times New Roman"/>
              </a:rPr>
              <a:t>Это 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игры «Найди флаг», «Наш герб», «»Собери флаг» и др.</a:t>
            </a:r>
            <a:endParaRPr lang="ru-RU" sz="1350" dirty="0">
              <a:ea typeface="Calibri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1350" dirty="0">
                <a:latin typeface="Times New Roman"/>
                <a:ea typeface="Calibri"/>
                <a:cs typeface="Times New Roman"/>
              </a:rPr>
              <a:t> Хочу представить мою авторскую разработку дидактических игр с использованием кругов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Луллия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. Форма круга позволяет нам соединить  2 искомых компонента. Это вызывает живой интерес у детей. Эстетически красиво оформленная игра привлекает детское внимание и позволяет проявить творческий интерес. Я выбрала эту форму игры, т.к. она доступна и интересна детям. Эта форма универсальная и может использоваться в любом возрасте и по любой тематике. Дидактические игры с использованием кругов </a:t>
            </a:r>
            <a:r>
              <a:rPr lang="ru-RU" sz="1350" dirty="0" err="1">
                <a:latin typeface="Times New Roman"/>
                <a:ea typeface="Calibri"/>
                <a:cs typeface="Times New Roman"/>
              </a:rPr>
              <a:t>Луллия</a:t>
            </a:r>
            <a:r>
              <a:rPr lang="ru-RU" sz="1350" dirty="0">
                <a:latin typeface="Times New Roman"/>
                <a:ea typeface="Calibri"/>
                <a:cs typeface="Times New Roman"/>
              </a:rPr>
              <a:t> помогают активизировать внимание ребенка. Выполняя задания, ребенок чувствует себя маленьким исследователем и когда находит решение, испытывает чувство победы. Эти игры помогают повышению самооценки и расширяют знания детей на заданную тему. </a:t>
            </a:r>
            <a:endParaRPr lang="ru-RU" sz="1350" dirty="0">
              <a:ea typeface="Calibri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1350" dirty="0">
                <a:latin typeface="Times New Roman"/>
                <a:ea typeface="Calibri"/>
                <a:cs typeface="Times New Roman"/>
              </a:rPr>
              <a:t>Все игры собраны мной в электронную картотеку. Которая пополняется и используется мной в соответствии возрастом тех детей, с которыми я работаю. </a:t>
            </a:r>
            <a:endParaRPr lang="ru-RU" sz="1350" dirty="0" smtClean="0">
              <a:latin typeface="Times New Roman"/>
              <a:ea typeface="Calibri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1350" dirty="0">
                <a:latin typeface="Times New Roman"/>
                <a:ea typeface="Calibri"/>
                <a:cs typeface="Times New Roman"/>
              </a:rPr>
              <a:t>И, конечно же, патриотическое воспитание невозможно без взаимодействия с родителями. Анкетирование лишь подтвердило, что родителей тоже нужно вооружать системой знаний по этой теме. На собраниях, конференциях я предлагаю им те же игры, в которые играют дети, вовлекая их в создание и погружая в процесс воспитания патриота в качестве примера для подражания. Они постоянные партнеры и помощники в этом. Конечно же, они являются примером для своих детей. Поэтому я привлекаю их повсеместно в работу по формированию патриотических качеств.  В наше время, и они согласны со мной, сохранять и уважать культурные традиции и любовь к Родине, наиболее ценно.</a:t>
            </a:r>
            <a:endParaRPr lang="ru-RU" sz="1350" dirty="0">
              <a:ea typeface="Calibri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1350" dirty="0">
                <a:latin typeface="Times New Roman"/>
                <a:ea typeface="Calibri"/>
                <a:cs typeface="Times New Roman"/>
              </a:rPr>
              <a:t>    Используя игровую деятельность как средство формирования патриотических качеств у детей-дошкольников, я пришла к выводу, что эта работа дает хорошие плоды. Мониторинг формирования патриотических качеств на протяжении четырех лет показывает стабильную динамику. У детей окрепло чувство привязанности  к своему дому, детскому саду, своим близким; повысились знания о  городе, своем родном крае, стране, родному краю, своей малой родине на основе приобщения к родной      природе, культуре, традициям; освоение социальных навыков и норм поведения на основе совместной деятельности и взаимной помощи.</a:t>
            </a:r>
            <a:endParaRPr lang="ru-RU" sz="1350" dirty="0">
              <a:ea typeface="Calibri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1350" dirty="0">
                <a:latin typeface="Times New Roman"/>
                <a:ea typeface="Calibri"/>
                <a:cs typeface="Times New Roman"/>
              </a:rPr>
              <a:t>Я счастлива тем, что, воспитывая патриотов, я делаю вклад в великое будущее своей  страны.</a:t>
            </a:r>
            <a:endParaRPr lang="ru-RU" sz="1350" dirty="0">
              <a:ea typeface="Calibri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endParaRPr lang="ru-RU" sz="13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25462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skachat-fony-na-prezentaci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956" y="0"/>
            <a:ext cx="9116044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5" name="Прямоугольник 4"/>
          <p:cNvSpPr/>
          <p:nvPr/>
        </p:nvSpPr>
        <p:spPr>
          <a:xfrm>
            <a:off x="521550" y="1120762"/>
            <a:ext cx="81009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Цель: создание благоприятных условий для воспитания маленького патриота.</a:t>
            </a:r>
            <a:endParaRPr kumimoji="0" lang="ru-RU" sz="2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382" y="2204864"/>
            <a:ext cx="77048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Задачи: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altLang="ru-RU" dirty="0"/>
              <a:t>Воспитание чувства привязанности  к своему дому,      детскому саду, своим близким;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altLang="ru-RU" dirty="0"/>
              <a:t> Формирование чувства любви к своему родному краю, своей малой родине на основе приобщения к родной      природе, культуре, традициям;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altLang="ru-RU" dirty="0"/>
              <a:t> освоение социальных навыков и норм поведения на основе совместной деятельности и взаимной помощи;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altLang="ru-RU" dirty="0"/>
              <a:t> Воспитание гражданско-патриотических чувств       посредством  изучения государственной символики     РТ и РФ;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altLang="ru-RU" dirty="0"/>
              <a:t> Воспитание чувства патриотизма средствами     эстетического  воспитания: музыка, </a:t>
            </a:r>
            <a:r>
              <a:rPr lang="ru-RU" altLang="ru-RU" dirty="0" err="1"/>
              <a:t>изодеятельность</a:t>
            </a:r>
            <a:r>
              <a:rPr lang="ru-RU" altLang="ru-RU" dirty="0"/>
              <a:t>,      художественное слово;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altLang="ru-RU" dirty="0"/>
              <a:t> Приобщение родителей к проблеме нравственно -патриотического воспитания.</a:t>
            </a:r>
          </a:p>
        </p:txBody>
      </p:sp>
    </p:spTree>
    <p:extLst>
      <p:ext uri="{BB962C8B-B14F-4D97-AF65-F5344CB8AC3E}">
        <p14:creationId xmlns:p14="http://schemas.microsoft.com/office/powerpoint/2010/main" val="21329910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90" y="0"/>
            <a:ext cx="916058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431"/>
            <a:ext cx="7065963" cy="121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32" t="3726"/>
          <a:stretch/>
        </p:blipFill>
        <p:spPr>
          <a:xfrm>
            <a:off x="2699792" y="4037140"/>
            <a:ext cx="2860287" cy="2310907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4"/>
          <a:stretch/>
        </p:blipFill>
        <p:spPr>
          <a:xfrm>
            <a:off x="5940152" y="4021598"/>
            <a:ext cx="2996224" cy="2348719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20161107_102913.jpg"/>
          <p:cNvPicPr>
            <a:picLocks noChangeAspect="1"/>
          </p:cNvPicPr>
          <p:nvPr/>
        </p:nvPicPr>
        <p:blipFill>
          <a:blip r:embed="rId6" cstate="print"/>
          <a:srcRect r="10625"/>
          <a:stretch>
            <a:fillRect/>
          </a:stretch>
        </p:blipFill>
        <p:spPr>
          <a:xfrm>
            <a:off x="1073143" y="1199998"/>
            <a:ext cx="3253297" cy="2189719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016732"/>
            <a:ext cx="3575523" cy="2681642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83606"/>
            <a:ext cx="2303567" cy="3017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76745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90" y="0"/>
            <a:ext cx="916058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431"/>
            <a:ext cx="7065963" cy="121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73620"/>
            <a:ext cx="3162046" cy="2413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6541" y="3670183"/>
            <a:ext cx="2171526" cy="2847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616" y="3550224"/>
            <a:ext cx="2104275" cy="3130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025" y="3691540"/>
            <a:ext cx="3663950" cy="292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495" y="1039044"/>
            <a:ext cx="3254092" cy="2482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22097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89" y="-12220"/>
            <a:ext cx="916058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7892" y="116632"/>
            <a:ext cx="78488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 cap="rnd">
                  <a:solidFill>
                    <a:srgbClr val="5B9BD5">
                      <a:lumMod val="50000"/>
                    </a:srgbClr>
                  </a:solidFill>
                </a:ln>
                <a:solidFill>
                  <a:srgbClr val="ED7D3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Театрализованные игры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" name="Рисунок 4" descr="20161107_102215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tretch>
            <a:fillRect/>
          </a:stretch>
        </p:blipFill>
        <p:spPr>
          <a:xfrm>
            <a:off x="538149" y="1030089"/>
            <a:ext cx="4069855" cy="2448272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3" descr="F:\ИВАНОВА НС\IMG-20160702-WA00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04" y="4149080"/>
            <a:ext cx="4187957" cy="2355726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49" y="3904481"/>
            <a:ext cx="3419872" cy="2564904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071439"/>
            <a:ext cx="3614737" cy="284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93132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89" y="-12220"/>
            <a:ext cx="916058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7892" y="116632"/>
            <a:ext cx="78488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 cap="rnd">
                  <a:solidFill>
                    <a:srgbClr val="5B9BD5">
                      <a:lumMod val="50000"/>
                    </a:srgbClr>
                  </a:solidFill>
                </a:ln>
                <a:solidFill>
                  <a:srgbClr val="ED7D31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+mj-ea"/>
                <a:cs typeface="+mj-cs"/>
              </a:rPr>
              <a:t>Театрализованные игры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97" y="1002085"/>
            <a:ext cx="3966803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277" y="3773394"/>
            <a:ext cx="3773487" cy="287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651520"/>
            <a:ext cx="2492073" cy="2992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978935"/>
            <a:ext cx="2021682" cy="2651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10165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1350</Words>
  <Application>Microsoft Office PowerPoint</Application>
  <PresentationFormat>Экран (4:3)</PresentationFormat>
  <Paragraphs>45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14</cp:revision>
  <dcterms:created xsi:type="dcterms:W3CDTF">2017-11-12T15:35:32Z</dcterms:created>
  <dcterms:modified xsi:type="dcterms:W3CDTF">2023-10-14T07:45:21Z</dcterms:modified>
</cp:coreProperties>
</file>