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332" r:id="rId2"/>
    <p:sldId id="330" r:id="rId3"/>
    <p:sldId id="276" r:id="rId4"/>
    <p:sldId id="281" r:id="rId5"/>
    <p:sldId id="278" r:id="rId6"/>
    <p:sldId id="279" r:id="rId7"/>
    <p:sldId id="284" r:id="rId8"/>
    <p:sldId id="313" r:id="rId9"/>
    <p:sldId id="333" r:id="rId10"/>
    <p:sldId id="334" r:id="rId11"/>
    <p:sldId id="335" r:id="rId12"/>
    <p:sldId id="336" r:id="rId13"/>
    <p:sldId id="337" r:id="rId14"/>
    <p:sldId id="338" r:id="rId15"/>
    <p:sldId id="339" r:id="rId16"/>
    <p:sldId id="340" r:id="rId17"/>
    <p:sldId id="341" r:id="rId18"/>
    <p:sldId id="342" r:id="rId19"/>
    <p:sldId id="327" r:id="rId20"/>
    <p:sldId id="257" r:id="rId21"/>
    <p:sldId id="258" r:id="rId22"/>
    <p:sldId id="261" r:id="rId23"/>
    <p:sldId id="260" r:id="rId24"/>
    <p:sldId id="315" r:id="rId25"/>
    <p:sldId id="317" r:id="rId26"/>
    <p:sldId id="318" r:id="rId27"/>
    <p:sldId id="319" r:id="rId28"/>
    <p:sldId id="321" r:id="rId29"/>
    <p:sldId id="320" r:id="rId30"/>
    <p:sldId id="314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0" autoAdjust="0"/>
    <p:restoredTop sz="94581" autoAdjust="0"/>
  </p:normalViewPr>
  <p:slideViewPr>
    <p:cSldViewPr>
      <p:cViewPr varScale="1">
        <p:scale>
          <a:sx n="110" d="100"/>
          <a:sy n="110" d="100"/>
        </p:scale>
        <p:origin x="-35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13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>
            <a:extLst>
              <a:ext uri="{FF2B5EF4-FFF2-40B4-BE49-F238E27FC236}">
                <a16:creationId xmlns:a16="http://schemas.microsoft.com/office/drawing/2014/main" xmlns="" id="{85F164BD-5284-4C86-8E69-A468E37A78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0DE39-B50C-432D-8001-486F722F47E6}" type="datetimeFigureOut">
              <a:rPr lang="ru-RU"/>
              <a:pPr>
                <a:defRPr/>
              </a:pPr>
              <a:t>12.11.2023</a:t>
            </a:fld>
            <a:endParaRPr lang="ru-RU"/>
          </a:p>
        </p:txBody>
      </p:sp>
      <p:sp>
        <p:nvSpPr>
          <p:cNvPr id="5" name="Нижний колонтитул 2">
            <a:extLst>
              <a:ext uri="{FF2B5EF4-FFF2-40B4-BE49-F238E27FC236}">
                <a16:creationId xmlns:a16="http://schemas.microsoft.com/office/drawing/2014/main" xmlns="" id="{857693A6-20EB-4E8F-B408-132DA124E5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>
            <a:extLst>
              <a:ext uri="{FF2B5EF4-FFF2-40B4-BE49-F238E27FC236}">
                <a16:creationId xmlns:a16="http://schemas.microsoft.com/office/drawing/2014/main" xmlns="" id="{BB26A8B1-2817-4EAF-B312-B50AA40EB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C81B48-C0E6-41C6-958C-29B387750FF3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3381478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>
            <a:extLst>
              <a:ext uri="{FF2B5EF4-FFF2-40B4-BE49-F238E27FC236}">
                <a16:creationId xmlns:a16="http://schemas.microsoft.com/office/drawing/2014/main" xmlns="" id="{7F65A6E3-2FB0-4B3E-B3EE-7100898C9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35A58A-BA47-4543-948F-C7C3B81E1B08}" type="datetimeFigureOut">
              <a:rPr lang="ru-RU"/>
              <a:pPr>
                <a:defRPr/>
              </a:pPr>
              <a:t>12.11.2023</a:t>
            </a:fld>
            <a:endParaRPr lang="ru-RU"/>
          </a:p>
        </p:txBody>
      </p:sp>
      <p:sp>
        <p:nvSpPr>
          <p:cNvPr id="5" name="Нижний колонтитул 2">
            <a:extLst>
              <a:ext uri="{FF2B5EF4-FFF2-40B4-BE49-F238E27FC236}">
                <a16:creationId xmlns:a16="http://schemas.microsoft.com/office/drawing/2014/main" xmlns="" id="{97B95C5A-E112-4205-9E4F-14220403C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>
            <a:extLst>
              <a:ext uri="{FF2B5EF4-FFF2-40B4-BE49-F238E27FC236}">
                <a16:creationId xmlns:a16="http://schemas.microsoft.com/office/drawing/2014/main" xmlns="" id="{94FA0A8F-E5CB-4019-9461-3F3685F15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C1404D-C431-4BB2-A355-C1ECA1E45D17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46983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F86555A-0EBE-4295-888B-3C9ECDA093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BACB7E45-9A1D-41BA-A6E9-33541CD50E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86538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7CF07F-8AFA-4257-A135-944AB72013BD}" type="datetimeFigureOut">
              <a:rPr lang="ru-RU"/>
              <a:pPr>
                <a:defRPr/>
              </a:pPr>
              <a:t>12.11.2023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0A581A1F-901D-4EE5-B0C0-BDE1E82F5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57800" y="612775"/>
            <a:ext cx="1325563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4515BA87-E7F6-49AA-96D8-F4B6295728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</p:spPr>
        <p:txBody>
          <a:bodyPr/>
          <a:lstStyle>
            <a:lvl1pPr>
              <a:defRPr/>
            </a:lvl1pPr>
          </a:lstStyle>
          <a:p>
            <a:fld id="{EBEDA195-6B3F-43F8-B810-B8F217440F78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21229594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6C57F87-71D3-4008-A372-92FB4B0F81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7AD601BA-4716-4E10-A6FF-59C673EBD4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3CAA276-E9FF-4EDE-B4AF-F9B0D5FAAD3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86538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BAD5BE-7A6A-4C15-A61D-93E682088BED}" type="datetimeFigureOut">
              <a:rPr lang="ru-RU"/>
              <a:pPr>
                <a:defRPr/>
              </a:pPr>
              <a:t>12.11.2023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CC7D654-4B0C-466A-A53F-1D3E60E9A3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57800" y="612775"/>
            <a:ext cx="1325563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E866934-4359-406A-8A60-084DE8394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</p:spPr>
        <p:txBody>
          <a:bodyPr/>
          <a:lstStyle>
            <a:lvl1pPr>
              <a:defRPr/>
            </a:lvl1pPr>
          </a:lstStyle>
          <a:p>
            <a:fld id="{BC1FD074-FB95-47F4-8707-552DA29D1D95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4235816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13">
            <a:extLst>
              <a:ext uri="{FF2B5EF4-FFF2-40B4-BE49-F238E27FC236}">
                <a16:creationId xmlns:a16="http://schemas.microsoft.com/office/drawing/2014/main" xmlns="" id="{83138819-75AD-431E-BB4E-897176645C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AC8091-3812-47B9-AB07-29901CAC4438}" type="datetimeFigureOut">
              <a:rPr lang="ru-RU"/>
              <a:pPr>
                <a:defRPr/>
              </a:pPr>
              <a:t>12.11.2023</a:t>
            </a:fld>
            <a:endParaRPr lang="ru-RU"/>
          </a:p>
        </p:txBody>
      </p:sp>
      <p:sp>
        <p:nvSpPr>
          <p:cNvPr id="5" name="Нижний колонтитул 2">
            <a:extLst>
              <a:ext uri="{FF2B5EF4-FFF2-40B4-BE49-F238E27FC236}">
                <a16:creationId xmlns:a16="http://schemas.microsoft.com/office/drawing/2014/main" xmlns="" id="{1E9BD721-A207-4395-A0E5-BBA7A793F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>
            <a:extLst>
              <a:ext uri="{FF2B5EF4-FFF2-40B4-BE49-F238E27FC236}">
                <a16:creationId xmlns:a16="http://schemas.microsoft.com/office/drawing/2014/main" xmlns="" id="{9A162CC5-318C-423E-968F-B27BFD53A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061A66-3070-4869-840A-2317B0889C50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3944220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13">
            <a:extLst>
              <a:ext uri="{FF2B5EF4-FFF2-40B4-BE49-F238E27FC236}">
                <a16:creationId xmlns:a16="http://schemas.microsoft.com/office/drawing/2014/main" xmlns="" id="{4248861A-CBA6-465A-83F5-48AE8AEB7C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66B87B-16AA-4E53-ADD1-9B7D6C0CD19E}" type="datetimeFigureOut">
              <a:rPr lang="ru-RU"/>
              <a:pPr>
                <a:defRPr/>
              </a:pPr>
              <a:t>12.11.2023</a:t>
            </a:fld>
            <a:endParaRPr lang="ru-RU"/>
          </a:p>
        </p:txBody>
      </p:sp>
      <p:sp>
        <p:nvSpPr>
          <p:cNvPr id="6" name="Нижний колонтитул 2">
            <a:extLst>
              <a:ext uri="{FF2B5EF4-FFF2-40B4-BE49-F238E27FC236}">
                <a16:creationId xmlns:a16="http://schemas.microsoft.com/office/drawing/2014/main" xmlns="" id="{2876688A-8E49-4E1F-AD61-ABF619E6F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>
            <a:extLst>
              <a:ext uri="{FF2B5EF4-FFF2-40B4-BE49-F238E27FC236}">
                <a16:creationId xmlns:a16="http://schemas.microsoft.com/office/drawing/2014/main" xmlns="" id="{3A8CDA7B-D97D-4070-8286-D47BC0647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8D61AA-631F-4AC8-AC50-A517265F583B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1124806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25">
            <a:extLst>
              <a:ext uri="{FF2B5EF4-FFF2-40B4-BE49-F238E27FC236}">
                <a16:creationId xmlns:a16="http://schemas.microsoft.com/office/drawing/2014/main" xmlns="" id="{16E651CD-3AAD-4C67-B8D6-DF70352F9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A3C05BC-22EE-488A-9497-F8C9E650BAE1}" type="datetimeFigureOut">
              <a:rPr lang="ru-RU"/>
              <a:pPr>
                <a:defRPr/>
              </a:pPr>
              <a:t>12.11.2023</a:t>
            </a:fld>
            <a:endParaRPr lang="ru-RU"/>
          </a:p>
        </p:txBody>
      </p:sp>
      <p:sp>
        <p:nvSpPr>
          <p:cNvPr id="8" name="Номер слайда 26">
            <a:extLst>
              <a:ext uri="{FF2B5EF4-FFF2-40B4-BE49-F238E27FC236}">
                <a16:creationId xmlns:a16="http://schemas.microsoft.com/office/drawing/2014/main" xmlns="" id="{70C04A2F-A479-4ADD-9F04-C6EA298F6F3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1AB649E-52F8-47F8-BAD2-2C70AD97EA27}" type="slidenum">
              <a:rPr lang="ru-RU" altLang="en-US"/>
              <a:pPr/>
              <a:t>‹#›</a:t>
            </a:fld>
            <a:endParaRPr lang="ru-RU" altLang="en-US"/>
          </a:p>
        </p:txBody>
      </p:sp>
      <p:sp>
        <p:nvSpPr>
          <p:cNvPr id="9" name="Нижний колонтитул 27">
            <a:extLst>
              <a:ext uri="{FF2B5EF4-FFF2-40B4-BE49-F238E27FC236}">
                <a16:creationId xmlns:a16="http://schemas.microsoft.com/office/drawing/2014/main" xmlns="" id="{03B63F1C-2BB8-4365-91FA-8EF12D8AB0D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6681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746CF37E-DE97-402F-8DF9-260D9F01E4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7F89B1-7776-485B-AA9E-F3677E8F157C}" type="datetimeFigureOut">
              <a:rPr lang="ru-RU"/>
              <a:pPr>
                <a:defRPr/>
              </a:pPr>
              <a:t>12.11.2023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B077B378-B1F1-4335-A5A7-458D51A3D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0D61AA06-2C7D-4ED1-96BE-9ABF05906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9B5424-0A5B-4FCB-8F75-3806BF1A342D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847504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>
            <a:extLst>
              <a:ext uri="{FF2B5EF4-FFF2-40B4-BE49-F238E27FC236}">
                <a16:creationId xmlns:a16="http://schemas.microsoft.com/office/drawing/2014/main" xmlns="" id="{322E95DE-C00E-41BC-AF4A-E828B486E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266C6-4BAE-4914-AC94-DDD2475DECD7}" type="datetimeFigureOut">
              <a:rPr lang="ru-RU"/>
              <a:pPr>
                <a:defRPr/>
              </a:pPr>
              <a:t>12.11.2023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AE49D50D-969E-4A88-BC8F-50A8B84B0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>
            <a:extLst>
              <a:ext uri="{FF2B5EF4-FFF2-40B4-BE49-F238E27FC236}">
                <a16:creationId xmlns:a16="http://schemas.microsoft.com/office/drawing/2014/main" xmlns="" id="{05A5FBCC-7A8C-4638-9494-FBAD30DED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666DD5-26E9-44C4-B2AE-932C1583933C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1668229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13">
            <a:extLst>
              <a:ext uri="{FF2B5EF4-FFF2-40B4-BE49-F238E27FC236}">
                <a16:creationId xmlns:a16="http://schemas.microsoft.com/office/drawing/2014/main" xmlns="" id="{28BBD293-E82D-44CE-9241-B6B5F27680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E0C6E5-4341-4ECC-96FB-D26AE5D30642}" type="datetimeFigureOut">
              <a:rPr lang="ru-RU"/>
              <a:pPr>
                <a:defRPr/>
              </a:pPr>
              <a:t>12.11.2023</a:t>
            </a:fld>
            <a:endParaRPr lang="ru-RU"/>
          </a:p>
        </p:txBody>
      </p:sp>
      <p:sp>
        <p:nvSpPr>
          <p:cNvPr id="6" name="Нижний колонтитул 2">
            <a:extLst>
              <a:ext uri="{FF2B5EF4-FFF2-40B4-BE49-F238E27FC236}">
                <a16:creationId xmlns:a16="http://schemas.microsoft.com/office/drawing/2014/main" xmlns="" id="{EEEC6331-5C98-4A77-A368-7411691E65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>
            <a:extLst>
              <a:ext uri="{FF2B5EF4-FFF2-40B4-BE49-F238E27FC236}">
                <a16:creationId xmlns:a16="http://schemas.microsoft.com/office/drawing/2014/main" xmlns="" id="{E8BDEA22-3D1C-4256-BC28-014B1796D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D42D00-0E40-4EBF-9C57-8E06BF7B7806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1245838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13">
            <a:extLst>
              <a:ext uri="{FF2B5EF4-FFF2-40B4-BE49-F238E27FC236}">
                <a16:creationId xmlns:a16="http://schemas.microsoft.com/office/drawing/2014/main" xmlns="" id="{278DD85B-13DD-434E-975F-9475050DE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063D1D-55AA-48FF-9F96-576602D930E0}" type="datetimeFigureOut">
              <a:rPr lang="ru-RU"/>
              <a:pPr>
                <a:defRPr/>
              </a:pPr>
              <a:t>12.11.2023</a:t>
            </a:fld>
            <a:endParaRPr lang="ru-RU"/>
          </a:p>
        </p:txBody>
      </p:sp>
      <p:sp>
        <p:nvSpPr>
          <p:cNvPr id="6" name="Нижний колонтитул 2">
            <a:extLst>
              <a:ext uri="{FF2B5EF4-FFF2-40B4-BE49-F238E27FC236}">
                <a16:creationId xmlns:a16="http://schemas.microsoft.com/office/drawing/2014/main" xmlns="" id="{197BA577-EBA0-4D10-92F9-6DF50CAC5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>
            <a:extLst>
              <a:ext uri="{FF2B5EF4-FFF2-40B4-BE49-F238E27FC236}">
                <a16:creationId xmlns:a16="http://schemas.microsoft.com/office/drawing/2014/main" xmlns="" id="{A47B13AF-418B-47E5-B91E-190AF30EC2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384CDD-F35D-4811-B3D1-3A1B53E1E337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687610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>
            <a:extLst>
              <a:ext uri="{FF2B5EF4-FFF2-40B4-BE49-F238E27FC236}">
                <a16:creationId xmlns:a16="http://schemas.microsoft.com/office/drawing/2014/main" xmlns="" id="{5530F1D0-B55F-480C-9517-D799FB6764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222476-5063-4DB1-BD47-07EE5F649DAB}" type="datetimeFigureOut">
              <a:rPr lang="ru-RU"/>
              <a:pPr>
                <a:defRPr/>
              </a:pPr>
              <a:t>12.11.2023</a:t>
            </a:fld>
            <a:endParaRPr lang="ru-RU"/>
          </a:p>
        </p:txBody>
      </p:sp>
      <p:sp>
        <p:nvSpPr>
          <p:cNvPr id="5" name="Нижний колонтитул 2">
            <a:extLst>
              <a:ext uri="{FF2B5EF4-FFF2-40B4-BE49-F238E27FC236}">
                <a16:creationId xmlns:a16="http://schemas.microsoft.com/office/drawing/2014/main" xmlns="" id="{CC6D4CD3-ED13-4DFD-A0F1-777A1D577A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>
            <a:extLst>
              <a:ext uri="{FF2B5EF4-FFF2-40B4-BE49-F238E27FC236}">
                <a16:creationId xmlns:a16="http://schemas.microsoft.com/office/drawing/2014/main" xmlns="" id="{DBFB4D3E-F8D5-4262-BF53-DD221B393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4C9FC1-09E2-43EF-A82B-F4303FC05BB2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4287713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xmlns="" id="{56D88EAF-7E64-42EE-8C4C-1EA14F001891}"/>
              </a:ext>
            </a:extLst>
          </p:cNvPr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xmlns="" id="{6DFC5B4C-752F-4A6C-9732-60E07CE85D42}"/>
              </a:ext>
            </a:extLst>
          </p:cNvPr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xmlns="" id="{F97BE3BF-E6BB-460A-9035-3432F73EC0C9}"/>
              </a:ext>
            </a:extLst>
          </p:cNvPr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xmlns="" id="{ACB3955F-5AA6-4B10-A260-D6AFAEC0CE7C}"/>
              </a:ext>
            </a:extLst>
          </p:cNvPr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xmlns="" id="{DA03EFCA-F448-4F39-A548-3E687B97CC66}"/>
              </a:ext>
            </a:extLst>
          </p:cNvPr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 useBgFill="1">
        <p:nvSpPr>
          <p:cNvPr id="33" name="Скругленный прямоугольник 32">
            <a:extLst>
              <a:ext uri="{FF2B5EF4-FFF2-40B4-BE49-F238E27FC236}">
                <a16:creationId xmlns:a16="http://schemas.microsoft.com/office/drawing/2014/main" xmlns="" id="{C8E6F9B1-547A-48ED-A05C-349B82EF5CE8}"/>
              </a:ext>
            </a:extLst>
          </p:cNvPr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 useBgFill="1">
        <p:nvSpPr>
          <p:cNvPr id="34" name="Скругленный прямоугольник 33">
            <a:extLst>
              <a:ext uri="{FF2B5EF4-FFF2-40B4-BE49-F238E27FC236}">
                <a16:creationId xmlns:a16="http://schemas.microsoft.com/office/drawing/2014/main" xmlns="" id="{A6E2F421-9F3E-4368-AA6F-943D29638BB5}"/>
              </a:ext>
            </a:extLst>
          </p:cNvPr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xmlns="" id="{020783D1-6B47-47D5-A542-52F388909503}"/>
              </a:ext>
            </a:extLst>
          </p:cNvPr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xmlns="" id="{2DF7BCED-4501-481E-8B6C-730BEBD3A0FD}"/>
              </a:ext>
            </a:extLst>
          </p:cNvPr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xmlns="" id="{5116991B-9F0A-4FA4-8B47-9055A8741F9F}"/>
              </a:ext>
            </a:extLst>
          </p:cNvPr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38" name="Прямоугольник 37">
            <a:extLst>
              <a:ext uri="{FF2B5EF4-FFF2-40B4-BE49-F238E27FC236}">
                <a16:creationId xmlns:a16="http://schemas.microsoft.com/office/drawing/2014/main" xmlns="" id="{6151341E-326C-4927-AC3F-21F3C9D1C4E0}"/>
              </a:ext>
            </a:extLst>
          </p:cNvPr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xmlns="" id="{F2C00EF6-D260-4568-9C6F-FE0ED6E42A52}"/>
              </a:ext>
            </a:extLst>
          </p:cNvPr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40" name="Прямоугольник 39">
            <a:extLst>
              <a:ext uri="{FF2B5EF4-FFF2-40B4-BE49-F238E27FC236}">
                <a16:creationId xmlns:a16="http://schemas.microsoft.com/office/drawing/2014/main" xmlns="" id="{F0A75DA5-C360-4156-B37C-F3664264DEC5}"/>
              </a:ext>
            </a:extLst>
          </p:cNvPr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1039" name="Заголовок 21">
            <a:extLst>
              <a:ext uri="{FF2B5EF4-FFF2-40B4-BE49-F238E27FC236}">
                <a16:creationId xmlns:a16="http://schemas.microsoft.com/office/drawing/2014/main" xmlns="" id="{BB12085B-AF7B-4803-AF76-0D5FDB4386B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/>
              <a:t>Образец заголовка</a:t>
            </a:r>
            <a:endParaRPr lang="en-US" altLang="en-US"/>
          </a:p>
        </p:txBody>
      </p:sp>
      <p:sp>
        <p:nvSpPr>
          <p:cNvPr id="1040" name="Текст 12">
            <a:extLst>
              <a:ext uri="{FF2B5EF4-FFF2-40B4-BE49-F238E27FC236}">
                <a16:creationId xmlns:a16="http://schemas.microsoft.com/office/drawing/2014/main" xmlns="" id="{75725BA5-EE79-449E-9B48-6B5B4726435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/>
              <a:t>Образец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  <a:endParaRPr lang="en-US" altLang="en-US"/>
          </a:p>
        </p:txBody>
      </p:sp>
      <p:sp>
        <p:nvSpPr>
          <p:cNvPr id="14" name="Дата 13">
            <a:extLst>
              <a:ext uri="{FF2B5EF4-FFF2-40B4-BE49-F238E27FC236}">
                <a16:creationId xmlns:a16="http://schemas.microsoft.com/office/drawing/2014/main" xmlns="" id="{D33A9493-DDBA-4812-B0BA-95B358DD37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A160FA7-B48C-4274-A040-52DCEB182F97}" type="datetimeFigureOut">
              <a:rPr lang="ru-RU"/>
              <a:pPr>
                <a:defRPr/>
              </a:pPr>
              <a:t>12.11.2023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8DBC4EA8-4F5A-4F0A-B525-03D523854F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>
            <a:extLst>
              <a:ext uri="{FF2B5EF4-FFF2-40B4-BE49-F238E27FC236}">
                <a16:creationId xmlns:a16="http://schemas.microsoft.com/office/drawing/2014/main" xmlns="" id="{0324CC91-DE3A-45CB-85A8-5A72C6270B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Georgia" panose="02040502050405020303" pitchFamily="18" charset="0"/>
              </a:defRPr>
            </a:lvl1pPr>
          </a:lstStyle>
          <a:p>
            <a:fld id="{FF1089E2-74F8-4CCC-8F26-6E62F7A6FAB4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21" r:id="rId4"/>
    <p:sldLayoutId id="2147483822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  <p:sldLayoutId id="2147483820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anose="02040502050405020303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anose="02040502050405020303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anose="05020102010507070707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anose="05020102010507070707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anose="02040502050405020303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nsultant.ru/document/cons_doc_LAW_206893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pomoschryadom.ru/" TargetMode="Externa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Заголовок 1">
            <a:extLst>
              <a:ext uri="{FF2B5EF4-FFF2-40B4-BE49-F238E27FC236}">
                <a16:creationId xmlns:a16="http://schemas.microsoft.com/office/drawing/2014/main" xmlns="" id="{AB797871-2734-4502-9985-6B264C56F6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3654425"/>
          </a:xfrm>
        </p:spPr>
        <p:txBody>
          <a:bodyPr anchor="b"/>
          <a:lstStyle/>
          <a:p>
            <a:pPr algn="ctr" eaLnBrk="1" hangingPunct="1"/>
            <a:r>
              <a:rPr lang="ru-RU" altLang="en-US" sz="5400" dirty="0">
                <a:solidFill>
                  <a:schemeClr val="accent2"/>
                </a:solidFill>
              </a:rPr>
              <a:t>КЛАССНЫЙ ЧАС</a:t>
            </a:r>
            <a:br>
              <a:rPr lang="ru-RU" altLang="en-US" sz="5400" dirty="0">
                <a:solidFill>
                  <a:schemeClr val="accent2"/>
                </a:solidFill>
              </a:rPr>
            </a:br>
            <a:r>
              <a:rPr lang="ru-RU" altLang="en-US" sz="4400" dirty="0">
                <a:solidFill>
                  <a:schemeClr val="accent2"/>
                </a:solidFill>
              </a:rPr>
              <a:t>«</a:t>
            </a:r>
            <a:r>
              <a:rPr lang="ru-RU" altLang="en-US" sz="4400" dirty="0" smtClean="0">
                <a:solidFill>
                  <a:schemeClr val="accent2"/>
                </a:solidFill>
              </a:rPr>
              <a:t>БУЛЛИНГ</a:t>
            </a:r>
            <a:r>
              <a:rPr lang="ru-RU" altLang="en-US" sz="4400" dirty="0" smtClean="0">
                <a:solidFill>
                  <a:schemeClr val="accent2"/>
                </a:solidFill>
              </a:rPr>
              <a:t> </a:t>
            </a:r>
            <a:r>
              <a:rPr lang="ru-RU" altLang="en-US" sz="4400" dirty="0" smtClean="0">
                <a:solidFill>
                  <a:schemeClr val="accent2"/>
                </a:solidFill>
              </a:rPr>
              <a:t>или КОНФЛИКТ: как защитить себя и друзей.</a:t>
            </a:r>
            <a:r>
              <a:rPr lang="ru-RU" altLang="en-US" sz="4400" dirty="0" smtClean="0">
                <a:solidFill>
                  <a:schemeClr val="accent2"/>
                </a:solidFill>
              </a:rPr>
              <a:t>»</a:t>
            </a:r>
            <a:endParaRPr lang="ru-RU" altLang="en-US" sz="44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s://pomoschryadom.ru/content-files/uploads/HelpNear_conflictORbulling_2-1024x102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0"/>
            <a:ext cx="932452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s://pomoschryadom.ru/content-files/uploads/HelpNear_conflictORbulling_3-1024x102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s://pomoschryadom.ru/content-files/uploads/HelpNear_conflictORbulling_4-1024x102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s://pomoschryadom.ru/content-files/uploads/HelpNear_conflictORbulling_5-1024x102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8520" y="0"/>
            <a:ext cx="9252520" cy="7173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s://pomoschryadom.ru/content-files/uploads/HelpNear_conflictORbulling_6-1024x102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5544" y="0"/>
            <a:ext cx="9249544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s://pomoschryadom.ru/content-files/uploads/HelpNear_conflictORbulling_7-1024x102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s://pomoschryadom.ru/content-files/uploads/HelpNear_conflictORbulling_8-1024x102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ttps://pomoschryadom.ru/content-files/uploads/HelpNear_conflictORbulling_9-1024x102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https://pomoschryadom.ru/content-files/uploads/HelpNear_conflictORbulling_10-1024x102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>
            <a:extLst>
              <a:ext uri="{FF2B5EF4-FFF2-40B4-BE49-F238E27FC236}">
                <a16:creationId xmlns:a16="http://schemas.microsoft.com/office/drawing/2014/main" xmlns="" id="{2D059ABD-1227-4BE0-89FE-8BFF729783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 sz="1800" b="1"/>
              <a:t>Статья 282. Возбуждение ненависти либо вражды, а равно униженаие человеческого достоинств</a:t>
            </a:r>
            <a:br>
              <a:rPr lang="ru-RU" altLang="en-US" sz="1800" b="1"/>
            </a:br>
            <a:endParaRPr lang="ru-RU" altLang="en-US" sz="1800" b="1"/>
          </a:p>
        </p:txBody>
      </p:sp>
      <p:sp>
        <p:nvSpPr>
          <p:cNvPr id="138243" name="Rectangle 3">
            <a:extLst>
              <a:ext uri="{FF2B5EF4-FFF2-40B4-BE49-F238E27FC236}">
                <a16:creationId xmlns:a16="http://schemas.microsoft.com/office/drawing/2014/main" xmlns="" id="{2C39511B-626F-4E6A-A440-EA10E2509F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5288" y="1700213"/>
            <a:ext cx="8229600" cy="4829175"/>
          </a:xfrm>
        </p:spPr>
        <p:txBody>
          <a:bodyPr/>
          <a:lstStyle/>
          <a:p>
            <a:pPr>
              <a:lnSpc>
                <a:spcPct val="80000"/>
              </a:lnSpc>
              <a:buFont typeface="Georgia" panose="02040502050405020303" pitchFamily="18" charset="0"/>
              <a:buNone/>
            </a:pPr>
            <a:endParaRPr lang="ru-RU" altLang="en-US" sz="1600"/>
          </a:p>
          <a:p>
            <a:pPr>
              <a:lnSpc>
                <a:spcPct val="80000"/>
              </a:lnSpc>
            </a:pPr>
            <a:r>
              <a:rPr lang="ru-RU" altLang="en-US" sz="1600"/>
              <a:t>1. </a:t>
            </a:r>
            <a:r>
              <a:rPr lang="ru-RU" altLang="en-US" sz="1600">
                <a:hlinkClick r:id="rId2"/>
              </a:rPr>
              <a:t>Действия</a:t>
            </a:r>
            <a:r>
              <a:rPr lang="ru-RU" altLang="en-US" sz="1600"/>
              <a:t>, направленные на возбуждение ненависти либо вражды, а также на унижение достоинства человека либо группы лиц по признакам пола, расы, национальности, языка, происхождения, отношения к религии, а равно принадлежности к какой-либо социальной группе, совершенные публично или с использованием средств массовой информации либо информационно-телекоммуникационных сетей, в том числе сети "Интернет", наказываются штрафом в размере от 300 тысяч до 500 тысяч рублей или в размере заработной платы или иного дохода осужденного за период от двух до трех лет, либо принудительными работами на срок от одного года до четырех лет с лишением права занимать определенные должности или заниматься определенной деятельностью на срок до трех лет, либо лишением свободы на срок от двух до пяти лет.</a:t>
            </a:r>
          </a:p>
          <a:p>
            <a:pPr>
              <a:lnSpc>
                <a:spcPct val="80000"/>
              </a:lnSpc>
            </a:pPr>
            <a:r>
              <a:rPr lang="ru-RU" altLang="en-US" sz="1600"/>
              <a:t>2. Те же деяния, совершенные:</a:t>
            </a:r>
          </a:p>
          <a:p>
            <a:pPr>
              <a:lnSpc>
                <a:spcPct val="80000"/>
              </a:lnSpc>
            </a:pPr>
            <a:r>
              <a:rPr lang="ru-RU" altLang="en-US" sz="1600"/>
              <a:t>а) с применением насилия или с угрозой его применения;</a:t>
            </a:r>
          </a:p>
          <a:p>
            <a:pPr>
              <a:lnSpc>
                <a:spcPct val="80000"/>
              </a:lnSpc>
            </a:pPr>
            <a:r>
              <a:rPr lang="ru-RU" altLang="en-US" sz="1600"/>
              <a:t>б) организованной группой- наказываются штрафом в размере от трехсот тысяч до шестисот тысяч рублей или в размере заработной платы или иного дохода осужденного за период от двух до трех лет, либо принудительными работами на срок от двух до пяти лет с лишением права занимать определенные должности или заниматься определенной деятельностью на срок до трех лет, либо лишением свободы на срок от трех до шести лет.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>
            <a:extLst>
              <a:ext uri="{FF2B5EF4-FFF2-40B4-BE49-F238E27FC236}">
                <a16:creationId xmlns:a16="http://schemas.microsoft.com/office/drawing/2014/main" xmlns="" id="{71D94AFB-31B9-4A6B-91B3-988460FEAF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701675"/>
          </a:xfrm>
        </p:spPr>
        <p:txBody>
          <a:bodyPr/>
          <a:lstStyle/>
          <a:p>
            <a:r>
              <a:rPr lang="ru-RU" altLang="en-US" b="1">
                <a:solidFill>
                  <a:schemeClr val="tx1"/>
                </a:solidFill>
              </a:rPr>
              <a:t>Буллинг-</a:t>
            </a:r>
          </a:p>
        </p:txBody>
      </p:sp>
      <p:sp>
        <p:nvSpPr>
          <p:cNvPr id="142339" name="Rectangle 3">
            <a:extLst>
              <a:ext uri="{FF2B5EF4-FFF2-40B4-BE49-F238E27FC236}">
                <a16:creationId xmlns:a16="http://schemas.microsoft.com/office/drawing/2014/main" xmlns="" id="{140DDF5E-27BD-41DE-8876-2A586A8DD4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1844675"/>
            <a:ext cx="8218487" cy="4729163"/>
          </a:xfrm>
        </p:spPr>
        <p:txBody>
          <a:bodyPr/>
          <a:lstStyle/>
          <a:p>
            <a:pPr>
              <a:lnSpc>
                <a:spcPct val="90000"/>
              </a:lnSpc>
              <a:buFont typeface="Georgia" panose="02040502050405020303" pitchFamily="18" charset="0"/>
              <a:buNone/>
            </a:pPr>
            <a:endParaRPr lang="ru-RU" altLang="en-US"/>
          </a:p>
          <a:p>
            <a:pPr>
              <a:lnSpc>
                <a:spcPct val="90000"/>
              </a:lnSpc>
            </a:pPr>
            <a:r>
              <a:rPr lang="ru-RU" altLang="en-US" sz="3200"/>
              <a:t>( от анг. bully - хулиган, драчун, задира, грубиян) </a:t>
            </a:r>
          </a:p>
          <a:p>
            <a:pPr>
              <a:lnSpc>
                <a:spcPct val="90000"/>
              </a:lnSpc>
              <a:buFont typeface="Georgia" panose="02040502050405020303" pitchFamily="18" charset="0"/>
              <a:buNone/>
            </a:pPr>
            <a:endParaRPr lang="ru-RU" altLang="en-US" sz="3200"/>
          </a:p>
          <a:p>
            <a:pPr>
              <a:lnSpc>
                <a:spcPct val="90000"/>
              </a:lnSpc>
              <a:buFont typeface="Georgia" panose="02040502050405020303" pitchFamily="18" charset="0"/>
              <a:buNone/>
            </a:pPr>
            <a:r>
              <a:rPr lang="ru-RU" altLang="en-US" sz="3200"/>
              <a:t>  длительный процесс сознательного жестокого отношения, физического и (или) психического, со стороны одного или группы детей к другому ребенку, который не может себя защитить. </a:t>
            </a:r>
          </a:p>
          <a:p>
            <a:pPr algn="r">
              <a:lnSpc>
                <a:spcPct val="90000"/>
              </a:lnSpc>
              <a:buFont typeface="Georgia" panose="02040502050405020303" pitchFamily="18" charset="0"/>
              <a:buNone/>
            </a:pPr>
            <a:r>
              <a:rPr lang="ru-RU" altLang="en-US" sz="3200" i="1"/>
              <a:t>Д. Лейн, Э. Миллер</a:t>
            </a:r>
          </a:p>
        </p:txBody>
      </p:sp>
      <p:pic>
        <p:nvPicPr>
          <p:cNvPr id="142340" name="Picture 36" descr="bar89">
            <a:extLst>
              <a:ext uri="{FF2B5EF4-FFF2-40B4-BE49-F238E27FC236}">
                <a16:creationId xmlns:a16="http://schemas.microsoft.com/office/drawing/2014/main" xmlns="" id="{EDA05E34-97A8-4892-825A-30798DEB46E6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288088"/>
            <a:ext cx="914400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889280F-A77B-4CBB-BDCE-3198669347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692150"/>
            <a:ext cx="8229600" cy="360363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/>
              <a:t>Сайт: </a:t>
            </a:r>
            <a:r>
              <a:rPr lang="ru-RU" b="1" dirty="0" err="1"/>
              <a:t>ПомощьРядом</a:t>
            </a:r>
            <a:r>
              <a:rPr lang="ru-RU" b="1" dirty="0"/>
              <a:t>. </a:t>
            </a:r>
            <a:r>
              <a:rPr lang="ru-RU" b="1" dirty="0" err="1"/>
              <a:t>рф</a:t>
            </a:r>
            <a:endParaRPr lang="ru-RU" b="1" dirty="0"/>
          </a:p>
        </p:txBody>
      </p:sp>
      <p:sp>
        <p:nvSpPr>
          <p:cNvPr id="7171" name="Содержимое 2">
            <a:extLst>
              <a:ext uri="{FF2B5EF4-FFF2-40B4-BE49-F238E27FC236}">
                <a16:creationId xmlns:a16="http://schemas.microsoft.com/office/drawing/2014/main" xmlns="" id="{C1E98EFE-D93D-4307-8E96-BA0CD26D6C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750" y="836613"/>
            <a:ext cx="8229600" cy="5218112"/>
          </a:xfrm>
        </p:spPr>
        <p:txBody>
          <a:bodyPr/>
          <a:lstStyle/>
          <a:p>
            <a:pPr eaLnBrk="1" hangingPunct="1">
              <a:buFont typeface="Georgia" panose="02040502050405020303" pitchFamily="18" charset="0"/>
              <a:buNone/>
            </a:pPr>
            <a:endParaRPr lang="ru-RU" altLang="en-US" b="1" dirty="0"/>
          </a:p>
          <a:p>
            <a:pPr eaLnBrk="1" hangingPunct="1"/>
            <a:r>
              <a:rPr lang="ru-RU" altLang="en-US" dirty="0">
                <a:latin typeface="Times New Roman" panose="02020603050405020304" pitchFamily="18" charset="0"/>
              </a:rPr>
              <a:t>предназначен для детей и подростков в возрасте от 6 до 18 лет. </a:t>
            </a:r>
          </a:p>
          <a:p>
            <a:pPr eaLnBrk="1" hangingPunct="1"/>
            <a:r>
              <a:rPr lang="ru-RU" altLang="en-US" dirty="0">
                <a:latin typeface="Times New Roman" panose="02020603050405020304" pitchFamily="18" charset="0"/>
              </a:rPr>
              <a:t>цель – помочь в сложных вопросах, с которыми вы можете столкнуться в своей жизни, путем предоставления безопасной информации и бесплатной психологической </a:t>
            </a:r>
            <a:r>
              <a:rPr lang="ru-RU" altLang="en-US" dirty="0" err="1">
                <a:latin typeface="Times New Roman" panose="02020603050405020304" pitchFamily="18" charset="0"/>
              </a:rPr>
              <a:t>он-лайн</a:t>
            </a:r>
            <a:r>
              <a:rPr lang="ru-RU" altLang="en-US" dirty="0">
                <a:latin typeface="Times New Roman" panose="02020603050405020304" pitchFamily="18" charset="0"/>
              </a:rPr>
              <a:t> помощи, в том числе по вопросам, связанным с конфликтами и насилием в школе.</a:t>
            </a:r>
          </a:p>
          <a:p>
            <a:pPr algn="ctr" eaLnBrk="1" hangingPunct="1">
              <a:buFont typeface="Georgia" panose="02040502050405020303" pitchFamily="18" charset="0"/>
              <a:buNone/>
            </a:pPr>
            <a:r>
              <a:rPr lang="ru-RU" altLang="en-US" u="sng" dirty="0">
                <a:hlinkClick r:id="rId2"/>
              </a:rPr>
              <a:t> http://pomoschryadom.ru</a:t>
            </a:r>
            <a:endParaRPr lang="ru-RU" altLang="en-US" u="sng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>
            <a:extLst>
              <a:ext uri="{FF2B5EF4-FFF2-40B4-BE49-F238E27FC236}">
                <a16:creationId xmlns:a16="http://schemas.microsoft.com/office/drawing/2014/main" xmlns="" id="{A90CE0D5-84FC-482C-A923-A7326FD2FB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algn="ctr" eaLnBrk="1" hangingPunct="1"/>
            <a:r>
              <a:rPr lang="ru-RU" altLang="en-US" b="1"/>
              <a:t>Сайт: ПомощьРядом.рф </a:t>
            </a:r>
            <a:endParaRPr lang="ru-RU" altLang="en-US"/>
          </a:p>
        </p:txBody>
      </p:sp>
      <p:pic>
        <p:nvPicPr>
          <p:cNvPr id="8195" name="Picture 2" descr="C:\Users\DELL1\Desktop\Opera Снимок_2018-03-15_090311_pomoschryadom.ru.png">
            <a:extLst>
              <a:ext uri="{FF2B5EF4-FFF2-40B4-BE49-F238E27FC236}">
                <a16:creationId xmlns:a16="http://schemas.microsoft.com/office/drawing/2014/main" xmlns="" id="{B0E0CDD7-4E02-4335-B3C7-6987F56BB67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700088" y="1196975"/>
            <a:ext cx="7543800" cy="5256213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DELL1\Desktop\Opera Снимок_2018-03-15_091515_classgames.ru.png">
            <a:extLst>
              <a:ext uri="{FF2B5EF4-FFF2-40B4-BE49-F238E27FC236}">
                <a16:creationId xmlns:a16="http://schemas.microsoft.com/office/drawing/2014/main" xmlns="" id="{535763F7-7510-42E1-A503-F843FAB564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DELL1\Desktop\Opera Снимок_2018-03-15_091301_classgames.ru.png">
            <a:extLst>
              <a:ext uri="{FF2B5EF4-FFF2-40B4-BE49-F238E27FC236}">
                <a16:creationId xmlns:a16="http://schemas.microsoft.com/office/drawing/2014/main" xmlns="" id="{E121687F-ADFB-408E-A0DD-D014EA0999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6" name="Rectangle 4">
            <a:extLst>
              <a:ext uri="{FF2B5EF4-FFF2-40B4-BE49-F238E27FC236}">
                <a16:creationId xmlns:a16="http://schemas.microsoft.com/office/drawing/2014/main" xmlns="" id="{90389FCC-64A6-4397-84F1-6CA032DB31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en-US" sz="3600">
                <a:latin typeface="Arial" panose="020B0604020202020204" pitchFamily="34" charset="0"/>
              </a:rPr>
              <a:t/>
            </a:r>
            <a:br>
              <a:rPr lang="ru-RU" altLang="en-US" sz="3600">
                <a:latin typeface="Arial" panose="020B0604020202020204" pitchFamily="34" charset="0"/>
              </a:rPr>
            </a:br>
            <a:r>
              <a:rPr lang="ru-RU" altLang="en-US" sz="3600">
                <a:latin typeface="Arial" panose="020B0604020202020204" pitchFamily="34" charset="0"/>
              </a:rPr>
              <a:t/>
            </a:r>
            <a:br>
              <a:rPr lang="ru-RU" altLang="en-US" sz="3600">
                <a:latin typeface="Arial" panose="020B0604020202020204" pitchFamily="34" charset="0"/>
              </a:rPr>
            </a:br>
            <a:r>
              <a:rPr lang="ru-RU" altLang="en-US" sz="3600">
                <a:latin typeface="Arial" panose="020B0604020202020204" pitchFamily="34" charset="0"/>
              </a:rPr>
              <a:t/>
            </a:r>
            <a:br>
              <a:rPr lang="ru-RU" altLang="en-US" sz="3600">
                <a:latin typeface="Arial" panose="020B0604020202020204" pitchFamily="34" charset="0"/>
              </a:rPr>
            </a:br>
            <a:r>
              <a:rPr lang="ru-RU" altLang="en-US" sz="3600">
                <a:latin typeface="Arial" panose="020B0604020202020204" pitchFamily="34" charset="0"/>
              </a:rPr>
              <a:t/>
            </a:r>
            <a:br>
              <a:rPr lang="ru-RU" altLang="en-US" sz="3600">
                <a:latin typeface="Arial" panose="020B0604020202020204" pitchFamily="34" charset="0"/>
              </a:rPr>
            </a:br>
            <a:r>
              <a:rPr lang="ru-RU" altLang="en-US" sz="3600">
                <a:latin typeface="Arial" panose="020B0604020202020204" pitchFamily="34" charset="0"/>
              </a:rPr>
              <a:t/>
            </a:r>
            <a:br>
              <a:rPr lang="ru-RU" altLang="en-US" sz="3600">
                <a:latin typeface="Arial" panose="020B0604020202020204" pitchFamily="34" charset="0"/>
              </a:rPr>
            </a:br>
            <a:r>
              <a:rPr lang="ru-RU" altLang="en-US" sz="3600">
                <a:latin typeface="Arial" panose="020B0604020202020204" pitchFamily="34" charset="0"/>
              </a:rPr>
              <a:t/>
            </a:r>
            <a:br>
              <a:rPr lang="ru-RU" altLang="en-US" sz="3600">
                <a:latin typeface="Arial" panose="020B0604020202020204" pitchFamily="34" charset="0"/>
              </a:rPr>
            </a:br>
            <a:r>
              <a:rPr lang="ru-RU" altLang="en-US" sz="3600">
                <a:latin typeface="Arial" panose="020B0604020202020204" pitchFamily="34" charset="0"/>
              </a:rPr>
              <a:t/>
            </a:r>
            <a:br>
              <a:rPr lang="ru-RU" altLang="en-US" sz="3600">
                <a:latin typeface="Arial" panose="020B0604020202020204" pitchFamily="34" charset="0"/>
              </a:rPr>
            </a:br>
            <a:r>
              <a:rPr lang="ru-RU" altLang="en-US" sz="3600">
                <a:latin typeface="Arial" panose="020B0604020202020204" pitchFamily="34" charset="0"/>
              </a:rPr>
              <a:t>ОТВЕТЬТЕ: </a:t>
            </a:r>
            <a:r>
              <a:rPr lang="ru-RU" altLang="en-US" sz="3600">
                <a:solidFill>
                  <a:schemeClr val="accent2"/>
                </a:solidFill>
                <a:latin typeface="Arial" panose="020B0604020202020204" pitchFamily="34" charset="0"/>
              </a:rPr>
              <a:t>Да или нет?</a:t>
            </a:r>
            <a:r>
              <a:rPr lang="ru-RU" altLang="en-US" sz="3600">
                <a:latin typeface="Arial" panose="020B0604020202020204" pitchFamily="34" charset="0"/>
              </a:rPr>
              <a:t> </a:t>
            </a:r>
            <a:br>
              <a:rPr lang="ru-RU" altLang="en-US" sz="3600">
                <a:latin typeface="Arial" panose="020B0604020202020204" pitchFamily="34" charset="0"/>
              </a:rPr>
            </a:br>
            <a:r>
              <a:rPr lang="ru-RU" altLang="en-US" sz="3600">
                <a:latin typeface="Arial" panose="020B0604020202020204" pitchFamily="34" charset="0"/>
              </a:rPr>
              <a:t>Если в отношении тебя происходит буллинг, нужно просто не обращать внимания. </a:t>
            </a:r>
            <a:br>
              <a:rPr lang="ru-RU" altLang="en-US" sz="3600">
                <a:latin typeface="Arial" panose="020B0604020202020204" pitchFamily="34" charset="0"/>
              </a:rPr>
            </a:br>
            <a:r>
              <a:rPr lang="ru-RU" altLang="en-US" sz="3600">
                <a:latin typeface="Arial" panose="020B0604020202020204" pitchFamily="34" charset="0"/>
              </a:rPr>
              <a:t/>
            </a:r>
            <a:br>
              <a:rPr lang="ru-RU" altLang="en-US" sz="3600">
                <a:latin typeface="Arial" panose="020B0604020202020204" pitchFamily="34" charset="0"/>
              </a:rPr>
            </a:br>
            <a:endParaRPr lang="ru-RU" altLang="en-US" sz="36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>
            <a:extLst>
              <a:ext uri="{FF2B5EF4-FFF2-40B4-BE49-F238E27FC236}">
                <a16:creationId xmlns:a16="http://schemas.microsoft.com/office/drawing/2014/main" xmlns="" id="{1287B4C5-B20E-46D1-A0B0-491224D02D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 sz="3600">
                <a:latin typeface="Arial" panose="020B0604020202020204" pitchFamily="34" charset="0"/>
              </a:rPr>
              <a:t/>
            </a:r>
            <a:br>
              <a:rPr lang="ru-RU" altLang="en-US" sz="3600">
                <a:latin typeface="Arial" panose="020B0604020202020204" pitchFamily="34" charset="0"/>
              </a:rPr>
            </a:br>
            <a:r>
              <a:rPr lang="ru-RU" altLang="en-US" sz="3600">
                <a:latin typeface="Arial" panose="020B0604020202020204" pitchFamily="34" charset="0"/>
              </a:rPr>
              <a:t/>
            </a:r>
            <a:br>
              <a:rPr lang="ru-RU" altLang="en-US" sz="3600">
                <a:latin typeface="Arial" panose="020B0604020202020204" pitchFamily="34" charset="0"/>
              </a:rPr>
            </a:br>
            <a:r>
              <a:rPr lang="ru-RU" altLang="en-US" sz="3600">
                <a:latin typeface="Arial" panose="020B0604020202020204" pitchFamily="34" charset="0"/>
              </a:rPr>
              <a:t/>
            </a:r>
            <a:br>
              <a:rPr lang="ru-RU" altLang="en-US" sz="3600">
                <a:latin typeface="Arial" panose="020B0604020202020204" pitchFamily="34" charset="0"/>
              </a:rPr>
            </a:br>
            <a:r>
              <a:rPr lang="ru-RU" altLang="en-US" sz="3600">
                <a:latin typeface="Arial" panose="020B0604020202020204" pitchFamily="34" charset="0"/>
              </a:rPr>
              <a:t/>
            </a:r>
            <a:br>
              <a:rPr lang="ru-RU" altLang="en-US" sz="3600">
                <a:latin typeface="Arial" panose="020B0604020202020204" pitchFamily="34" charset="0"/>
              </a:rPr>
            </a:br>
            <a:r>
              <a:rPr lang="ru-RU" altLang="en-US" sz="3600">
                <a:latin typeface="Arial" panose="020B0604020202020204" pitchFamily="34" charset="0"/>
              </a:rPr>
              <a:t/>
            </a:r>
            <a:br>
              <a:rPr lang="ru-RU" altLang="en-US" sz="3600">
                <a:latin typeface="Arial" panose="020B0604020202020204" pitchFamily="34" charset="0"/>
              </a:rPr>
            </a:br>
            <a:r>
              <a:rPr lang="ru-RU" altLang="en-US" sz="3600">
                <a:latin typeface="Arial" panose="020B0604020202020204" pitchFamily="34" charset="0"/>
              </a:rPr>
              <a:t>Если в отношении тебя происходит буллинг, нужно просто перетерпеть и никому не рассказывать об этом.</a:t>
            </a:r>
            <a:br>
              <a:rPr lang="ru-RU" altLang="en-US" sz="3600">
                <a:latin typeface="Arial" panose="020B0604020202020204" pitchFamily="34" charset="0"/>
              </a:rPr>
            </a:br>
            <a:r>
              <a:rPr lang="ru-RU" altLang="en-US" sz="3600">
                <a:latin typeface="Arial" panose="020B0604020202020204" pitchFamily="34" charset="0"/>
              </a:rPr>
              <a:t/>
            </a:r>
            <a:br>
              <a:rPr lang="ru-RU" altLang="en-US" sz="3600">
                <a:latin typeface="Arial" panose="020B0604020202020204" pitchFamily="34" charset="0"/>
              </a:rPr>
            </a:br>
            <a:endParaRPr lang="ru-RU" altLang="en-US" sz="36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>
            <a:extLst>
              <a:ext uri="{FF2B5EF4-FFF2-40B4-BE49-F238E27FC236}">
                <a16:creationId xmlns:a16="http://schemas.microsoft.com/office/drawing/2014/main" xmlns="" id="{9C9C315E-368F-454A-93BA-0F3C1E7CF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 sz="3600">
                <a:latin typeface="Arial" panose="020B0604020202020204" pitchFamily="34" charset="0"/>
              </a:rPr>
              <a:t/>
            </a:r>
            <a:br>
              <a:rPr lang="ru-RU" altLang="en-US" sz="3600">
                <a:latin typeface="Arial" panose="020B0604020202020204" pitchFamily="34" charset="0"/>
              </a:rPr>
            </a:br>
            <a:r>
              <a:rPr lang="ru-RU" altLang="en-US" sz="3600">
                <a:latin typeface="Arial" panose="020B0604020202020204" pitchFamily="34" charset="0"/>
              </a:rPr>
              <a:t/>
            </a:r>
            <a:br>
              <a:rPr lang="ru-RU" altLang="en-US" sz="3600">
                <a:latin typeface="Arial" panose="020B0604020202020204" pitchFamily="34" charset="0"/>
              </a:rPr>
            </a:br>
            <a:r>
              <a:rPr lang="ru-RU" altLang="en-US" sz="3600">
                <a:latin typeface="Arial" panose="020B0604020202020204" pitchFamily="34" charset="0"/>
              </a:rPr>
              <a:t/>
            </a:r>
            <a:br>
              <a:rPr lang="ru-RU" altLang="en-US" sz="3600">
                <a:latin typeface="Arial" panose="020B0604020202020204" pitchFamily="34" charset="0"/>
              </a:rPr>
            </a:br>
            <a:r>
              <a:rPr lang="ru-RU" altLang="en-US" sz="3600">
                <a:latin typeface="Arial" panose="020B0604020202020204" pitchFamily="34" charset="0"/>
              </a:rPr>
              <a:t/>
            </a:r>
            <a:br>
              <a:rPr lang="ru-RU" altLang="en-US" sz="3600">
                <a:latin typeface="Arial" panose="020B0604020202020204" pitchFamily="34" charset="0"/>
              </a:rPr>
            </a:br>
            <a:r>
              <a:rPr lang="ru-RU" altLang="en-US" sz="3600">
                <a:latin typeface="Arial" panose="020B0604020202020204" pitchFamily="34" charset="0"/>
              </a:rPr>
              <a:t/>
            </a:r>
            <a:br>
              <a:rPr lang="ru-RU" altLang="en-US" sz="3600">
                <a:latin typeface="Arial" panose="020B0604020202020204" pitchFamily="34" charset="0"/>
              </a:rPr>
            </a:br>
            <a:r>
              <a:rPr lang="ru-RU" altLang="en-US" sz="3600">
                <a:latin typeface="Arial" panose="020B0604020202020204" pitchFamily="34" charset="0"/>
              </a:rPr>
              <a:t>Жертвой буллинга может стать любой человек.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5" name="Rectangle 3">
            <a:extLst>
              <a:ext uri="{FF2B5EF4-FFF2-40B4-BE49-F238E27FC236}">
                <a16:creationId xmlns:a16="http://schemas.microsoft.com/office/drawing/2014/main" xmlns="" id="{A83B5885-E137-42DF-BDBF-51FE78A09464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0" y="2249488"/>
            <a:ext cx="8229600" cy="4324350"/>
          </a:xfrm>
        </p:spPr>
        <p:txBody>
          <a:bodyPr/>
          <a:lstStyle/>
          <a:p>
            <a:pPr algn="ctr"/>
            <a:r>
              <a:rPr lang="ru-RU" altLang="en-US" sz="4000" b="1">
                <a:solidFill>
                  <a:schemeClr val="tx2"/>
                </a:solidFill>
                <a:latin typeface="Arial" panose="020B0604020202020204" pitchFamily="34" charset="0"/>
              </a:rPr>
              <a:t>Кибербуллинг от незнакомых людей лучше игнорировать.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>
            <a:extLst>
              <a:ext uri="{FF2B5EF4-FFF2-40B4-BE49-F238E27FC236}">
                <a16:creationId xmlns:a16="http://schemas.microsoft.com/office/drawing/2014/main" xmlns="" id="{54601247-CEA5-49CF-9F89-E6827C7084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pPr algn="l"/>
            <a:r>
              <a:rPr lang="ru-RU" altLang="en-US" sz="3600" b="1"/>
              <a:t>Следует хранить подтверждения фактов регулярных нападений в интернете</a:t>
            </a:r>
            <a:r>
              <a:rPr lang="ru-RU" altLang="en-US" sz="3600"/>
              <a:t>. </a:t>
            </a:r>
          </a:p>
        </p:txBody>
      </p:sp>
      <p:sp>
        <p:nvSpPr>
          <p:cNvPr id="128004" name="Rectangle 4">
            <a:extLst>
              <a:ext uri="{FF2B5EF4-FFF2-40B4-BE49-F238E27FC236}">
                <a16:creationId xmlns:a16="http://schemas.microsoft.com/office/drawing/2014/main" xmlns="" id="{59EA7879-648C-445E-A764-53494C47B1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marL="109538"/>
            <a:endParaRPr lang="en-US" altLang="en-US" sz="280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>
            <a:extLst>
              <a:ext uri="{FF2B5EF4-FFF2-40B4-BE49-F238E27FC236}">
                <a16:creationId xmlns:a16="http://schemas.microsoft.com/office/drawing/2014/main" xmlns="" id="{7DCEACDB-3771-4DB7-A0E0-DF65B522FC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 sz="3600"/>
              <a:t/>
            </a:r>
            <a:br>
              <a:rPr lang="ru-RU" altLang="en-US" sz="3600"/>
            </a:br>
            <a:r>
              <a:rPr lang="ru-RU" altLang="en-US" sz="3600"/>
              <a:t/>
            </a:r>
            <a:br>
              <a:rPr lang="ru-RU" altLang="en-US" sz="3600"/>
            </a:br>
            <a:r>
              <a:rPr lang="ru-RU" altLang="en-US" sz="3600"/>
              <a:t/>
            </a:r>
            <a:br>
              <a:rPr lang="ru-RU" altLang="en-US" sz="3600"/>
            </a:br>
            <a:r>
              <a:rPr lang="ru-RU" altLang="en-US" sz="3600"/>
              <a:t/>
            </a:r>
            <a:br>
              <a:rPr lang="ru-RU" altLang="en-US" sz="3600"/>
            </a:br>
            <a:r>
              <a:rPr lang="ru-RU" altLang="en-US" sz="3600"/>
              <a:t/>
            </a:r>
            <a:br>
              <a:rPr lang="ru-RU" altLang="en-US" sz="3600"/>
            </a:br>
            <a:r>
              <a:rPr lang="ru-RU" altLang="en-US" sz="3600"/>
              <a:t/>
            </a:r>
            <a:br>
              <a:rPr lang="ru-RU" altLang="en-US" sz="3600"/>
            </a:br>
            <a:r>
              <a:rPr lang="ru-RU" altLang="en-US" sz="3600"/>
              <a:t>Полностью искоренить буллинг, так же, как другие проявления жестокости в виртуальном пространстве и реальной жизни, невозможно. </a:t>
            </a:r>
          </a:p>
        </p:txBody>
      </p:sp>
      <p:sp>
        <p:nvSpPr>
          <p:cNvPr id="126979" name="Rectangle 3">
            <a:extLst>
              <a:ext uri="{FF2B5EF4-FFF2-40B4-BE49-F238E27FC236}">
                <a16:creationId xmlns:a16="http://schemas.microsoft.com/office/drawing/2014/main" xmlns="" id="{7C563CEA-B3BD-43D5-80F0-D7FB989EEC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>
            <a:extLst>
              <a:ext uri="{FF2B5EF4-FFF2-40B4-BE49-F238E27FC236}">
                <a16:creationId xmlns:a16="http://schemas.microsoft.com/office/drawing/2014/main" xmlns="" id="{C890AAE1-1D7F-4132-B117-915738E5AE09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0" y="908050"/>
            <a:ext cx="8820150" cy="5949950"/>
          </a:xfrm>
        </p:spPr>
        <p:txBody>
          <a:bodyPr/>
          <a:lstStyle/>
          <a:p>
            <a:r>
              <a:rPr lang="ru-RU" altLang="en-US" sz="3200" b="1"/>
              <a:t>Моббинг </a:t>
            </a:r>
            <a:r>
              <a:rPr lang="ru-RU" altLang="en-US" sz="3200" i="1"/>
              <a:t>(англ. mob – толпа)</a:t>
            </a:r>
            <a:r>
              <a:rPr lang="ru-RU" altLang="en-US" sz="3200" b="1"/>
              <a:t> – </a:t>
            </a:r>
            <a:r>
              <a:rPr lang="ru-RU" altLang="en-US" sz="3200"/>
              <a:t>это форма психологического насилия в виде массовой  травли человека в коллективе.</a:t>
            </a:r>
          </a:p>
          <a:p>
            <a:r>
              <a:rPr lang="ru-RU" altLang="en-US" sz="3200" b="1"/>
              <a:t>Хейзинг </a:t>
            </a:r>
            <a:r>
              <a:rPr lang="ru-RU" altLang="en-US" sz="3200"/>
              <a:t>(англ. </a:t>
            </a:r>
            <a:r>
              <a:rPr lang="ru-RU" altLang="en-US" sz="3200" i="1"/>
              <a:t>hazing</a:t>
            </a:r>
            <a:r>
              <a:rPr lang="ru-RU" altLang="en-US" sz="3200"/>
              <a:t>)  — неформальные ритуальные насильственные обряды, исполняемые при вступлении в определенную группу, и для дальнейшего поддержания иерархии в этой группе.</a:t>
            </a:r>
          </a:p>
        </p:txBody>
      </p:sp>
      <p:pic>
        <p:nvPicPr>
          <p:cNvPr id="48132" name="Picture 36" descr="bar89">
            <a:extLst>
              <a:ext uri="{FF2B5EF4-FFF2-40B4-BE49-F238E27FC236}">
                <a16:creationId xmlns:a16="http://schemas.microsoft.com/office/drawing/2014/main" xmlns="" id="{6841A7B7-62BA-4DAD-B599-E308F728CB16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021388"/>
            <a:ext cx="9144000" cy="56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6" name="Picture 2" descr="C:\Users\Наталия\Desktop\shutterstock_108383702-617x416.jpg">
            <a:extLst>
              <a:ext uri="{FF2B5EF4-FFF2-40B4-BE49-F238E27FC236}">
                <a16:creationId xmlns:a16="http://schemas.microsoft.com/office/drawing/2014/main" xmlns="" id="{38A7087A-EF8E-4943-8B09-6F97E35E0A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6375" y="2492375"/>
            <a:ext cx="5876925" cy="370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5239" name="Rectangle 7">
            <a:extLst>
              <a:ext uri="{FF2B5EF4-FFF2-40B4-BE49-F238E27FC236}">
                <a16:creationId xmlns:a16="http://schemas.microsoft.com/office/drawing/2014/main" xmlns="" id="{081652B8-0F38-48D4-98E1-FB8092510B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en-US"/>
              <a:t>СПАСИБО ЗА ВНИМАНИЕ!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3">
            <a:extLst>
              <a:ext uri="{FF2B5EF4-FFF2-40B4-BE49-F238E27FC236}">
                <a16:creationId xmlns:a16="http://schemas.microsoft.com/office/drawing/2014/main" xmlns="" id="{3E3ECA49-D53F-4DA2-A1B3-1E4D291D1D8E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773238"/>
            <a:ext cx="8229600" cy="4800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Georgia" panose="02040502050405020303" pitchFamily="18" charset="0"/>
              <a:buNone/>
            </a:pPr>
            <a:endParaRPr lang="ru-RU" altLang="en-US"/>
          </a:p>
          <a:p>
            <a:pPr lvl="1" eaLnBrk="1" hangingPunct="1">
              <a:lnSpc>
                <a:spcPct val="90000"/>
              </a:lnSpc>
            </a:pPr>
            <a:r>
              <a:rPr lang="ru-RU" altLang="en-US" sz="4000">
                <a:solidFill>
                  <a:schemeClr val="tx2"/>
                </a:solidFill>
              </a:rPr>
              <a:t>Неравенство сил</a:t>
            </a:r>
          </a:p>
          <a:p>
            <a:pPr lvl="1" eaLnBrk="1" hangingPunct="1">
              <a:lnSpc>
                <a:spcPct val="90000"/>
              </a:lnSpc>
            </a:pPr>
            <a:r>
              <a:rPr lang="ru-RU" altLang="en-US" sz="4000">
                <a:solidFill>
                  <a:schemeClr val="tx2"/>
                </a:solidFill>
              </a:rPr>
              <a:t>Агрессия </a:t>
            </a:r>
          </a:p>
          <a:p>
            <a:pPr lvl="1" eaLnBrk="1" hangingPunct="1">
              <a:lnSpc>
                <a:spcPct val="90000"/>
              </a:lnSpc>
            </a:pPr>
            <a:r>
              <a:rPr lang="ru-RU" altLang="en-US" sz="4000">
                <a:solidFill>
                  <a:schemeClr val="tx2"/>
                </a:solidFill>
              </a:rPr>
              <a:t>Инциденты повторяются уже какое-то время </a:t>
            </a:r>
          </a:p>
          <a:p>
            <a:pPr lvl="1" eaLnBrk="1" hangingPunct="1">
              <a:lnSpc>
                <a:spcPct val="90000"/>
              </a:lnSpc>
            </a:pPr>
            <a:r>
              <a:rPr lang="ru-RU" altLang="en-US" sz="4000">
                <a:solidFill>
                  <a:schemeClr val="tx2"/>
                </a:solidFill>
              </a:rPr>
              <a:t>Впечатлительность жертвы (острая эмоциональная реакция)</a:t>
            </a:r>
          </a:p>
        </p:txBody>
      </p:sp>
      <p:sp>
        <p:nvSpPr>
          <p:cNvPr id="55299" name="Rectangle 4">
            <a:extLst>
              <a:ext uri="{FF2B5EF4-FFF2-40B4-BE49-F238E27FC236}">
                <a16:creationId xmlns:a16="http://schemas.microsoft.com/office/drawing/2014/main" xmlns="" id="{C21D6426-886A-4499-ACF7-C7F0B76E1F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3350" y="1052513"/>
            <a:ext cx="662463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None/>
            </a:pPr>
            <a:r>
              <a:rPr lang="ru-RU" altLang="en-US" sz="3600" b="1">
                <a:solidFill>
                  <a:schemeClr val="accent2"/>
                </a:solidFill>
              </a:rPr>
              <a:t>4 признака буллинга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>
            <a:extLst>
              <a:ext uri="{FF2B5EF4-FFF2-40B4-BE49-F238E27FC236}">
                <a16:creationId xmlns:a16="http://schemas.microsoft.com/office/drawing/2014/main" xmlns="" id="{B2D35658-5D5D-4989-916D-1AD3313ADA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65175"/>
            <a:ext cx="8229600" cy="576263"/>
          </a:xfrm>
        </p:spPr>
        <p:txBody>
          <a:bodyPr/>
          <a:lstStyle/>
          <a:p>
            <a:r>
              <a:rPr lang="ru-RU" altLang="en-US" sz="2400" b="1"/>
              <a:t>Наиболее распространенные акты буллинга:</a:t>
            </a:r>
          </a:p>
        </p:txBody>
      </p:sp>
      <p:sp>
        <p:nvSpPr>
          <p:cNvPr id="51203" name="Rectangle 3">
            <a:extLst>
              <a:ext uri="{FF2B5EF4-FFF2-40B4-BE49-F238E27FC236}">
                <a16:creationId xmlns:a16="http://schemas.microsoft.com/office/drawing/2014/main" xmlns="" id="{107DFF82-A1D8-4F02-BA6E-5CE39E0F99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412875"/>
            <a:ext cx="8229600" cy="5160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altLang="en-US" sz="2400"/>
              <a:t>негативные разговоры о ком-то за его  за спиной</a:t>
            </a:r>
          </a:p>
          <a:p>
            <a:pPr>
              <a:lnSpc>
                <a:spcPct val="80000"/>
              </a:lnSpc>
            </a:pPr>
            <a:r>
              <a:rPr lang="ru-RU" altLang="en-US" sz="2400"/>
              <a:t>распространение слухов и лживых сведений</a:t>
            </a:r>
          </a:p>
          <a:p>
            <a:pPr>
              <a:lnSpc>
                <a:spcPct val="80000"/>
              </a:lnSpc>
            </a:pPr>
            <a:r>
              <a:rPr lang="ru-RU" altLang="en-US" sz="2400"/>
              <a:t>обзывание и придумывание обидных прозвищ</a:t>
            </a:r>
          </a:p>
          <a:p>
            <a:pPr>
              <a:lnSpc>
                <a:spcPct val="80000"/>
              </a:lnSpc>
            </a:pPr>
            <a:r>
              <a:rPr lang="ru-RU" altLang="en-US" sz="2400"/>
              <a:t>выставление в смешном виде</a:t>
            </a:r>
          </a:p>
          <a:p>
            <a:pPr>
              <a:lnSpc>
                <a:spcPct val="80000"/>
              </a:lnSpc>
            </a:pPr>
            <a:r>
              <a:rPr lang="ru-RU" altLang="en-US" sz="2400"/>
              <a:t> унижающие и обесценивающие взгляды и жесты</a:t>
            </a:r>
          </a:p>
          <a:p>
            <a:pPr>
              <a:lnSpc>
                <a:spcPct val="80000"/>
              </a:lnSpc>
            </a:pPr>
            <a:r>
              <a:rPr lang="ru-RU" altLang="en-US" sz="2400"/>
              <a:t>передразнивание </a:t>
            </a:r>
          </a:p>
          <a:p>
            <a:pPr>
              <a:lnSpc>
                <a:spcPct val="80000"/>
              </a:lnSpc>
            </a:pPr>
            <a:r>
              <a:rPr lang="ru-RU" altLang="en-US" sz="2400"/>
              <a:t>объявление глупым («дураком») </a:t>
            </a:r>
          </a:p>
          <a:p>
            <a:pPr>
              <a:lnSpc>
                <a:spcPct val="80000"/>
              </a:lnSpc>
            </a:pPr>
            <a:r>
              <a:rPr lang="ru-RU" altLang="en-US" sz="2400"/>
              <a:t>не позволение сказать свое слово, ответить</a:t>
            </a:r>
          </a:p>
          <a:p>
            <a:pPr>
              <a:lnSpc>
                <a:spcPct val="80000"/>
              </a:lnSpc>
            </a:pPr>
            <a:r>
              <a:rPr lang="ru-RU" altLang="en-US" sz="2400"/>
              <a:t>изоляция от остального классного сообщества (байкот)</a:t>
            </a:r>
          </a:p>
          <a:p>
            <a:pPr>
              <a:lnSpc>
                <a:spcPct val="80000"/>
              </a:lnSpc>
            </a:pPr>
            <a:r>
              <a:rPr lang="ru-RU" altLang="en-US" sz="2400"/>
              <a:t>отбирание, прятание, повреждение школьных принадлежностей и/или других вещей, одежды</a:t>
            </a:r>
          </a:p>
          <a:p>
            <a:pPr>
              <a:lnSpc>
                <a:spcPct val="80000"/>
              </a:lnSpc>
            </a:pPr>
            <a:r>
              <a:rPr lang="ru-RU" altLang="en-US" sz="2400"/>
              <a:t> необоснованные обвинения</a:t>
            </a:r>
          </a:p>
          <a:p>
            <a:pPr>
              <a:lnSpc>
                <a:spcPct val="80000"/>
              </a:lnSpc>
            </a:pPr>
            <a:r>
              <a:rPr lang="ru-RU" altLang="en-US" sz="2400"/>
              <a:t>пинки, удары</a:t>
            </a:r>
          </a:p>
          <a:p>
            <a:pPr>
              <a:lnSpc>
                <a:spcPct val="80000"/>
              </a:lnSpc>
            </a:pPr>
            <a:r>
              <a:rPr lang="ru-RU" altLang="en-US" sz="2400"/>
              <a:t>шантаж, вымогательство</a:t>
            </a:r>
          </a:p>
          <a:p>
            <a:pPr>
              <a:lnSpc>
                <a:spcPct val="80000"/>
              </a:lnSpc>
              <a:buFont typeface="Georgia" panose="02040502050405020303" pitchFamily="18" charset="0"/>
              <a:buNone/>
            </a:pPr>
            <a:endParaRPr lang="ru-RU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Rectangle 4">
            <a:extLst>
              <a:ext uri="{FF2B5EF4-FFF2-40B4-BE49-F238E27FC236}">
                <a16:creationId xmlns:a16="http://schemas.microsoft.com/office/drawing/2014/main" xmlns="" id="{650625C2-563A-4517-81F9-8337477318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V="1">
            <a:off x="457200" y="1052513"/>
            <a:ext cx="8229600" cy="90487"/>
          </a:xfrm>
        </p:spPr>
        <p:txBody>
          <a:bodyPr/>
          <a:lstStyle/>
          <a:p>
            <a:endParaRPr lang="en-US" altLang="en-US" sz="3600"/>
          </a:p>
        </p:txBody>
      </p:sp>
      <p:sp>
        <p:nvSpPr>
          <p:cNvPr id="52229" name="Rectangle 5">
            <a:extLst>
              <a:ext uri="{FF2B5EF4-FFF2-40B4-BE49-F238E27FC236}">
                <a16:creationId xmlns:a16="http://schemas.microsoft.com/office/drawing/2014/main" xmlns="" id="{812C8BE9-5502-4298-AA5E-BD39D527F72E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457200" y="1341438"/>
            <a:ext cx="4038600" cy="5232400"/>
          </a:xfrm>
        </p:spPr>
        <p:txBody>
          <a:bodyPr/>
          <a:lstStyle/>
          <a:p>
            <a:endParaRPr lang="ru-RU" altLang="en-US"/>
          </a:p>
          <a:p>
            <a:r>
              <a:rPr lang="ru-RU" altLang="en-US" b="1">
                <a:solidFill>
                  <a:schemeClr val="accent2"/>
                </a:solidFill>
              </a:rPr>
              <a:t>ПРЯМОЙ, АКТИВНЫЙ БУЛЛИНГ</a:t>
            </a:r>
          </a:p>
          <a:p>
            <a:pPr>
              <a:buFont typeface="Georgia" panose="02040502050405020303" pitchFamily="18" charset="0"/>
              <a:buNone/>
            </a:pPr>
            <a:r>
              <a:rPr lang="ru-RU" altLang="en-US" i="1"/>
              <a:t>Основные действия: </a:t>
            </a:r>
          </a:p>
          <a:p>
            <a:r>
              <a:rPr lang="ru-RU" altLang="en-US"/>
              <a:t> дразнить</a:t>
            </a:r>
          </a:p>
          <a:p>
            <a:r>
              <a:rPr lang="ru-RU" altLang="en-US"/>
              <a:t>угрожать</a:t>
            </a:r>
          </a:p>
          <a:p>
            <a:r>
              <a:rPr lang="ru-RU" altLang="en-US"/>
              <a:t> обесценивать</a:t>
            </a:r>
          </a:p>
          <a:p>
            <a:r>
              <a:rPr lang="ru-RU" altLang="en-US"/>
              <a:t>оскорблять	</a:t>
            </a:r>
          </a:p>
          <a:p>
            <a:r>
              <a:rPr lang="ru-RU" altLang="en-US"/>
              <a:t> унижать</a:t>
            </a:r>
          </a:p>
          <a:p>
            <a:r>
              <a:rPr lang="ru-RU" altLang="en-US"/>
              <a:t>компрометировать</a:t>
            </a:r>
          </a:p>
          <a:p>
            <a:r>
              <a:rPr lang="ru-RU" altLang="en-US"/>
              <a:t>преследовать, причинять неприятности, мучить</a:t>
            </a:r>
          </a:p>
        </p:txBody>
      </p:sp>
      <p:sp>
        <p:nvSpPr>
          <p:cNvPr id="52230" name="Rectangle 6">
            <a:extLst>
              <a:ext uri="{FF2B5EF4-FFF2-40B4-BE49-F238E27FC236}">
                <a16:creationId xmlns:a16="http://schemas.microsoft.com/office/drawing/2014/main" xmlns="" id="{A34C4916-54CA-4E76-9B8F-8C07BE6DCA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648200" y="1341438"/>
            <a:ext cx="4244975" cy="5232400"/>
          </a:xfrm>
        </p:spPr>
        <p:txBody>
          <a:bodyPr/>
          <a:lstStyle/>
          <a:p>
            <a:r>
              <a:rPr lang="ru-RU" altLang="en-US" b="1">
                <a:solidFill>
                  <a:schemeClr val="accent2"/>
                </a:solidFill>
              </a:rPr>
              <a:t>НЕПРЯМОЙ, ПАССИВНЫЙ БУЛЛИНГ</a:t>
            </a:r>
          </a:p>
          <a:p>
            <a:pPr>
              <a:buFont typeface="Georgia" panose="02040502050405020303" pitchFamily="18" charset="0"/>
              <a:buNone/>
            </a:pPr>
            <a:r>
              <a:rPr lang="ru-RU" altLang="en-US" i="1"/>
              <a:t>Основные действия: </a:t>
            </a:r>
          </a:p>
          <a:p>
            <a:r>
              <a:rPr lang="ru-RU" altLang="en-US"/>
              <a:t>изолировать</a:t>
            </a:r>
          </a:p>
          <a:p>
            <a:r>
              <a:rPr lang="ru-RU" altLang="en-US"/>
              <a:t>вредить репутации</a:t>
            </a:r>
          </a:p>
          <a:p>
            <a:r>
              <a:rPr lang="ru-RU" altLang="en-US"/>
              <a:t>распространять слухи</a:t>
            </a:r>
          </a:p>
          <a:p>
            <a:r>
              <a:rPr lang="ru-RU" altLang="en-US"/>
              <a:t>отбирать личные вещи и портить их</a:t>
            </a:r>
          </a:p>
          <a:p>
            <a:r>
              <a:rPr lang="ru-RU" altLang="en-US" b="1">
                <a:solidFill>
                  <a:schemeClr val="accent2"/>
                </a:solidFill>
              </a:rPr>
              <a:t>ОСОБО ЖЕСТОКИЙ БУЛЛИНГ</a:t>
            </a:r>
          </a:p>
          <a:p>
            <a:r>
              <a:rPr lang="ru-RU" altLang="en-US"/>
              <a:t>Физическое насилие, заставляющее жертву страдать. </a:t>
            </a:r>
          </a:p>
          <a:p>
            <a:r>
              <a:rPr lang="ru-RU" altLang="en-US"/>
              <a:t>Деяния, граничащие с уголовно наказуемыми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42">
            <a:extLst>
              <a:ext uri="{FF2B5EF4-FFF2-40B4-BE49-F238E27FC236}">
                <a16:creationId xmlns:a16="http://schemas.microsoft.com/office/drawing/2014/main" xmlns="" id="{E8B5881D-7DBE-4A50-9687-855B3AD68D8E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611188" y="620713"/>
            <a:ext cx="7472362" cy="647700"/>
          </a:xfrm>
        </p:spPr>
        <p:txBody>
          <a:bodyPr anchor="t"/>
          <a:lstStyle/>
          <a:p>
            <a:pPr algn="ctr"/>
            <a:r>
              <a:rPr lang="ru-RU" altLang="ru-RU" sz="3200" b="1">
                <a:solidFill>
                  <a:srgbClr val="C00000"/>
                </a:solidFill>
              </a:rPr>
              <a:t>УЧАСТНИКИ БУЛЛИНГА </a:t>
            </a:r>
            <a:br>
              <a:rPr lang="ru-RU" altLang="ru-RU" sz="3200" b="1">
                <a:solidFill>
                  <a:srgbClr val="C00000"/>
                </a:solidFill>
              </a:rPr>
            </a:br>
            <a:r>
              <a:rPr lang="ru-RU" altLang="ru-RU" sz="3200" b="1">
                <a:solidFill>
                  <a:srgbClr val="C00000"/>
                </a:solidFill>
              </a:rPr>
              <a:t>(круг буллинга)</a:t>
            </a:r>
          </a:p>
        </p:txBody>
      </p:sp>
      <p:sp>
        <p:nvSpPr>
          <p:cNvPr id="61443" name="Rectangle 43">
            <a:extLst>
              <a:ext uri="{FF2B5EF4-FFF2-40B4-BE49-F238E27FC236}">
                <a16:creationId xmlns:a16="http://schemas.microsoft.com/office/drawing/2014/main" xmlns="" id="{67DCAF36-8984-4F8A-B33A-400A699AA1ED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198438" y="1268413"/>
            <a:ext cx="8945562" cy="4641850"/>
          </a:xfrm>
        </p:spPr>
        <p:txBody>
          <a:bodyPr/>
          <a:lstStyle/>
          <a:p>
            <a:pPr algn="r">
              <a:buFont typeface="Wingdings" panose="05000000000000000000" pitchFamily="2" charset="2"/>
              <a:buNone/>
            </a:pPr>
            <a:endParaRPr lang="ru-RU" altLang="ru-RU" sz="1600">
              <a:cs typeface="Times New Roman" panose="02020603050405020304" pitchFamily="18" charset="0"/>
            </a:endParaRPr>
          </a:p>
          <a:p>
            <a:endParaRPr lang="ru-RU" altLang="ru-RU" sz="3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1444" name="Group 59">
            <a:extLst>
              <a:ext uri="{FF2B5EF4-FFF2-40B4-BE49-F238E27FC236}">
                <a16:creationId xmlns:a16="http://schemas.microsoft.com/office/drawing/2014/main" xmlns="" id="{3B07F25B-7B65-408B-8FBF-DFA94DE3F6B3}"/>
              </a:ext>
            </a:extLst>
          </p:cNvPr>
          <p:cNvGrpSpPr>
            <a:grpSpLocks/>
          </p:cNvGrpSpPr>
          <p:nvPr/>
        </p:nvGrpSpPr>
        <p:grpSpPr bwMode="auto">
          <a:xfrm>
            <a:off x="2759075" y="1935163"/>
            <a:ext cx="3722688" cy="3654425"/>
            <a:chOff x="2643" y="2032"/>
            <a:chExt cx="6762" cy="7133"/>
          </a:xfrm>
        </p:grpSpPr>
        <p:sp>
          <p:nvSpPr>
            <p:cNvPr id="61445" name="Arc 69">
              <a:extLst>
                <a:ext uri="{FF2B5EF4-FFF2-40B4-BE49-F238E27FC236}">
                  <a16:creationId xmlns:a16="http://schemas.microsoft.com/office/drawing/2014/main" xmlns="" id="{0AB92F6B-6E31-49D1-A072-AC0F8B11F175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3128" y="2703"/>
              <a:ext cx="5745" cy="5849"/>
            </a:xfrm>
            <a:custGeom>
              <a:avLst/>
              <a:gdLst>
                <a:gd name="T0" fmla="*/ 76 w 43200"/>
                <a:gd name="T1" fmla="*/ 5849 h 26523"/>
                <a:gd name="T2" fmla="*/ 5684 w 43200"/>
                <a:gd name="T3" fmla="*/ 5737 h 26523"/>
                <a:gd name="T4" fmla="*/ 2873 w 43200"/>
                <a:gd name="T5" fmla="*/ 4763 h 265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0" h="26523" fill="none" extrusionOk="0">
                  <a:moveTo>
                    <a:pt x="568" y="26522"/>
                  </a:moveTo>
                  <a:cubicBezTo>
                    <a:pt x="190" y="24909"/>
                    <a:pt x="0" y="23257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23082"/>
                    <a:pt x="43047" y="24561"/>
                    <a:pt x="42744" y="26013"/>
                  </a:cubicBezTo>
                </a:path>
                <a:path w="43200" h="26523" stroke="0" extrusionOk="0">
                  <a:moveTo>
                    <a:pt x="568" y="26522"/>
                  </a:moveTo>
                  <a:cubicBezTo>
                    <a:pt x="190" y="24909"/>
                    <a:pt x="0" y="23257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23082"/>
                    <a:pt x="43047" y="24561"/>
                    <a:pt x="42744" y="26013"/>
                  </a:cubicBezTo>
                  <a:lnTo>
                    <a:pt x="21600" y="21600"/>
                  </a:lnTo>
                  <a:lnTo>
                    <a:pt x="568" y="26522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08" name="Oval 68">
              <a:extLst>
                <a:ext uri="{FF2B5EF4-FFF2-40B4-BE49-F238E27FC236}">
                  <a16:creationId xmlns:a16="http://schemas.microsoft.com/office/drawing/2014/main" xmlns="" id="{E3B0CF38-C06E-4442-9C1E-EF7E391422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5" y="2069"/>
              <a:ext cx="1006" cy="93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r>
                <a:rPr lang="en-US" altLang="ru-RU" sz="2400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A</a:t>
              </a:r>
              <a:endParaRPr lang="en-US" altLang="ru-RU" sz="1800" dirty="0">
                <a:solidFill>
                  <a:schemeClr val="bg1"/>
                </a:solidFill>
                <a:cs typeface="+mn-cs"/>
              </a:endParaRPr>
            </a:p>
          </p:txBody>
        </p:sp>
        <p:sp>
          <p:nvSpPr>
            <p:cNvPr id="61447" name="Oval 67">
              <a:extLst>
                <a:ext uri="{FF2B5EF4-FFF2-40B4-BE49-F238E27FC236}">
                  <a16:creationId xmlns:a16="http://schemas.microsoft.com/office/drawing/2014/main" xmlns="" id="{A1D69E4C-3F89-46CD-8AB8-6D0DDC15F7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3" y="3633"/>
              <a:ext cx="1020" cy="1020"/>
            </a:xfrm>
            <a:prstGeom prst="ellipse">
              <a:avLst/>
            </a:prstGeom>
            <a:solidFill>
              <a:srgbClr val="0000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ru-RU" sz="2400">
                  <a:solidFill>
                    <a:schemeClr val="bg1"/>
                  </a:solidFill>
                  <a:cs typeface="Times New Roman" panose="02020603050405020304" pitchFamily="18" charset="0"/>
                </a:rPr>
                <a:t>B</a:t>
              </a:r>
              <a:endParaRPr lang="en-US" altLang="ru-RU" sz="1800">
                <a:solidFill>
                  <a:schemeClr val="bg1"/>
                </a:solidFill>
              </a:endParaRPr>
            </a:p>
          </p:txBody>
        </p:sp>
        <p:sp>
          <p:nvSpPr>
            <p:cNvPr id="10306" name="Oval 66">
              <a:extLst>
                <a:ext uri="{FF2B5EF4-FFF2-40B4-BE49-F238E27FC236}">
                  <a16:creationId xmlns:a16="http://schemas.microsoft.com/office/drawing/2014/main" xmlns="" id="{35A62D27-498C-4A57-A2BB-0C1B63C5A5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9" y="6810"/>
              <a:ext cx="1035" cy="1035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r>
                <a:rPr lang="en-US" altLang="ru-RU" sz="2400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D</a:t>
              </a:r>
              <a:endParaRPr lang="en-US" altLang="ru-RU" sz="1800" dirty="0">
                <a:solidFill>
                  <a:schemeClr val="bg1"/>
                </a:solidFill>
                <a:cs typeface="+mn-cs"/>
              </a:endParaRPr>
            </a:p>
          </p:txBody>
        </p:sp>
        <p:sp>
          <p:nvSpPr>
            <p:cNvPr id="61449" name="Oval 65">
              <a:extLst>
                <a:ext uri="{FF2B5EF4-FFF2-40B4-BE49-F238E27FC236}">
                  <a16:creationId xmlns:a16="http://schemas.microsoft.com/office/drawing/2014/main" xmlns="" id="{8725AB6A-1D52-4E85-AE8D-01AE8CAEF3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4" y="5479"/>
              <a:ext cx="990" cy="960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ru-RU" sz="2400">
                  <a:solidFill>
                    <a:schemeClr val="bg1"/>
                  </a:solidFill>
                  <a:cs typeface="Times New Roman" panose="02020603050405020304" pitchFamily="18" charset="0"/>
                </a:rPr>
                <a:t>C</a:t>
              </a:r>
              <a:endParaRPr lang="en-US" altLang="ru-RU" sz="1800">
                <a:solidFill>
                  <a:schemeClr val="bg1"/>
                </a:solidFill>
              </a:endParaRPr>
            </a:p>
          </p:txBody>
        </p:sp>
        <p:sp>
          <p:nvSpPr>
            <p:cNvPr id="61450" name="Oval 64">
              <a:extLst>
                <a:ext uri="{FF2B5EF4-FFF2-40B4-BE49-F238E27FC236}">
                  <a16:creationId xmlns:a16="http://schemas.microsoft.com/office/drawing/2014/main" xmlns="" id="{C205C7B6-F4AE-4FA0-A665-9D85C51389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0" y="8145"/>
              <a:ext cx="1035" cy="102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ru-RU" sz="2400">
                  <a:cs typeface="Times New Roman" panose="02020603050405020304" pitchFamily="18" charset="0"/>
                </a:rPr>
                <a:t>E</a:t>
              </a:r>
              <a:endParaRPr lang="en-US" altLang="ru-RU" sz="1800"/>
            </a:p>
          </p:txBody>
        </p:sp>
        <p:sp>
          <p:nvSpPr>
            <p:cNvPr id="61451" name="Oval 63">
              <a:extLst>
                <a:ext uri="{FF2B5EF4-FFF2-40B4-BE49-F238E27FC236}">
                  <a16:creationId xmlns:a16="http://schemas.microsoft.com/office/drawing/2014/main" xmlns="" id="{7F0F3BD7-78D4-4771-9CA1-84FDC1F1A3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0" y="5760"/>
              <a:ext cx="1005" cy="1050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ru-RU" sz="2400">
                  <a:cs typeface="Times New Roman" panose="02020603050405020304" pitchFamily="18" charset="0"/>
                </a:rPr>
                <a:t>F</a:t>
              </a:r>
              <a:endParaRPr lang="en-US" altLang="ru-RU" sz="1800"/>
            </a:p>
          </p:txBody>
        </p:sp>
        <p:sp>
          <p:nvSpPr>
            <p:cNvPr id="10302" name="Oval 62">
              <a:extLst>
                <a:ext uri="{FF2B5EF4-FFF2-40B4-BE49-F238E27FC236}">
                  <a16:creationId xmlns:a16="http://schemas.microsoft.com/office/drawing/2014/main" xmlns="" id="{ED0D5F9F-7A75-4C14-A0D7-03BCDD47EE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60" y="2032"/>
              <a:ext cx="1064" cy="110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r>
                <a:rPr lang="en-US" altLang="ru-RU" sz="2400" dirty="0">
                  <a:cs typeface="Times New Roman" panose="02020603050405020304" pitchFamily="18" charset="0"/>
                </a:rPr>
                <a:t>G</a:t>
              </a:r>
              <a:endParaRPr lang="en-US" altLang="ru-RU" sz="1800" dirty="0">
                <a:cs typeface="+mn-cs"/>
              </a:endParaRPr>
            </a:p>
          </p:txBody>
        </p:sp>
        <p:sp>
          <p:nvSpPr>
            <p:cNvPr id="61453" name="Oval 61">
              <a:extLst>
                <a:ext uri="{FF2B5EF4-FFF2-40B4-BE49-F238E27FC236}">
                  <a16:creationId xmlns:a16="http://schemas.microsoft.com/office/drawing/2014/main" xmlns="" id="{AE56F0B2-6BED-4D80-8205-709056A50F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94" y="3966"/>
              <a:ext cx="1185" cy="114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ru-RU" sz="2400">
                  <a:cs typeface="Times New Roman" panose="02020603050405020304" pitchFamily="18" charset="0"/>
                </a:rPr>
                <a:t>H</a:t>
              </a:r>
              <a:endParaRPr lang="en-US" altLang="ru-RU" sz="1800"/>
            </a:p>
          </p:txBody>
        </p:sp>
        <p:cxnSp>
          <p:nvCxnSpPr>
            <p:cNvPr id="61454" name="AutoShape 60">
              <a:extLst>
                <a:ext uri="{FF2B5EF4-FFF2-40B4-BE49-F238E27FC236}">
                  <a16:creationId xmlns:a16="http://schemas.microsoft.com/office/drawing/2014/main" xmlns="" id="{A711D2A9-0234-40AA-9BFC-D40ECC9536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870" y="3000"/>
              <a:ext cx="1575" cy="990"/>
            </a:xfrm>
            <a:prstGeom prst="straightConnector1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</p:grpSp>
      <p:sp>
        <p:nvSpPr>
          <p:cNvPr id="10298" name="Text Box 58">
            <a:extLst>
              <a:ext uri="{FF2B5EF4-FFF2-40B4-BE49-F238E27FC236}">
                <a16:creationId xmlns:a16="http://schemas.microsoft.com/office/drawing/2014/main" xmlns="" id="{6FAA3D1E-2F1A-49B9-9D3F-68EA07475B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3663" y="1985963"/>
            <a:ext cx="1263650" cy="292100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r>
              <a:rPr lang="ru-RU" alt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БУЛЛЕРЫ</a:t>
            </a:r>
            <a:endParaRPr lang="ru-RU" alt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456" name="Text Box 57">
            <a:extLst>
              <a:ext uri="{FF2B5EF4-FFF2-40B4-BE49-F238E27FC236}">
                <a16:creationId xmlns:a16="http://schemas.microsoft.com/office/drawing/2014/main" xmlns="" id="{E7665A68-5ED0-457F-BD35-2888BC6437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5288" y="2430463"/>
            <a:ext cx="1590675" cy="495300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ЖЕРТВА</a:t>
            </a:r>
            <a:endParaRPr lang="ru-RU" altLang="ru-RU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457" name="Text Box 54">
            <a:extLst>
              <a:ext uri="{FF2B5EF4-FFF2-40B4-BE49-F238E27FC236}">
                <a16:creationId xmlns:a16="http://schemas.microsoft.com/office/drawing/2014/main" xmlns="" id="{BF376909-622C-48C2-9D9A-0AA2A8C56F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2830513"/>
            <a:ext cx="2185987" cy="155575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ПОСЛЕДОВАТЕЛИ</a:t>
            </a:r>
            <a:endParaRPr lang="ru-RU" altLang="ru-RU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458" name="Text Box 52">
            <a:extLst>
              <a:ext uri="{FF2B5EF4-FFF2-40B4-BE49-F238E27FC236}">
                <a16:creationId xmlns:a16="http://schemas.microsoft.com/office/drawing/2014/main" xmlns="" id="{FCD6C153-E892-47A4-991A-BD2B3102AE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3835400"/>
            <a:ext cx="1930400" cy="379413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ОДОБРЯЮЩИЕ</a:t>
            </a:r>
          </a:p>
        </p:txBody>
      </p:sp>
      <p:sp>
        <p:nvSpPr>
          <p:cNvPr id="10290" name="Text Box 50">
            <a:extLst>
              <a:ext uri="{FF2B5EF4-FFF2-40B4-BE49-F238E27FC236}">
                <a16:creationId xmlns:a16="http://schemas.microsoft.com/office/drawing/2014/main" xmlns="" id="{2B6FA7FC-A012-455E-A100-F5D7942D7C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3350" y="4581525"/>
            <a:ext cx="1873250" cy="503238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r>
              <a:rPr lang="ru-RU" alt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ПАССИВНЫЕ ОДОБРЯЮЩИЕ</a:t>
            </a:r>
          </a:p>
        </p:txBody>
      </p:sp>
      <p:sp>
        <p:nvSpPr>
          <p:cNvPr id="61460" name="Text Box 49">
            <a:extLst>
              <a:ext uri="{FF2B5EF4-FFF2-40B4-BE49-F238E27FC236}">
                <a16:creationId xmlns:a16="http://schemas.microsoft.com/office/drawing/2014/main" xmlns="" id="{8C0AD309-5229-4B01-ACF1-27CD3BE915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275" y="5805488"/>
            <a:ext cx="2160588" cy="576262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РАВНОДУШНЫЕ СВИДЕТЕЛИ</a:t>
            </a:r>
          </a:p>
        </p:txBody>
      </p:sp>
      <p:sp>
        <p:nvSpPr>
          <p:cNvPr id="10288" name="Text Box 48">
            <a:extLst>
              <a:ext uri="{FF2B5EF4-FFF2-40B4-BE49-F238E27FC236}">
                <a16:creationId xmlns:a16="http://schemas.microsoft.com/office/drawing/2014/main" xmlns="" id="{FC6C3E7E-0361-4840-87E1-E2DBD87AFE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8125" y="2060575"/>
            <a:ext cx="1655763" cy="290513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r>
              <a:rPr lang="ru-RU" altLang="ru-RU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ЗАЩИТНИКИ</a:t>
            </a:r>
            <a:endParaRPr lang="ru-RU" altLang="ru-RU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462" name="Text Box 46">
            <a:extLst>
              <a:ext uri="{FF2B5EF4-FFF2-40B4-BE49-F238E27FC236}">
                <a16:creationId xmlns:a16="http://schemas.microsoft.com/office/drawing/2014/main" xmlns="" id="{C007EA56-79B2-4CC0-A30A-031124EAFA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6688" y="4005263"/>
            <a:ext cx="2351087" cy="71913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ПОТЕНЦИАЛЬНЫЕ ЗАЩИТНИКИ</a:t>
            </a:r>
          </a:p>
        </p:txBody>
      </p:sp>
      <p:sp>
        <p:nvSpPr>
          <p:cNvPr id="61463" name="Text Box 44">
            <a:extLst>
              <a:ext uri="{FF2B5EF4-FFF2-40B4-BE49-F238E27FC236}">
                <a16:creationId xmlns:a16="http://schemas.microsoft.com/office/drawing/2014/main" xmlns="" id="{39E8FACC-2A12-4FFF-98EA-4B3A5E2153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50813" y="5316538"/>
            <a:ext cx="5919788" cy="273050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 sz="2800">
              <a:latin typeface="Times New Roman" panose="02020603050405020304" pitchFamily="18" charset="0"/>
            </a:endParaRPr>
          </a:p>
        </p:txBody>
      </p:sp>
      <p:sp>
        <p:nvSpPr>
          <p:cNvPr id="61464" name="Rectangle 94">
            <a:extLst>
              <a:ext uri="{FF2B5EF4-FFF2-40B4-BE49-F238E27FC236}">
                <a16:creationId xmlns:a16="http://schemas.microsoft.com/office/drawing/2014/main" xmlns="" id="{8BF15815-9B08-4C6C-A2C8-E51CD68D38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5910263"/>
            <a:ext cx="1984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indent="142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2" descr="G:\ДОКУМЕНТЫ\НАСИЛИЕ В ШКОЛЕ\bullyL2810_468x350.jpg">
            <a:extLst>
              <a:ext uri="{FF2B5EF4-FFF2-40B4-BE49-F238E27FC236}">
                <a16:creationId xmlns:a16="http://schemas.microsoft.com/office/drawing/2014/main" xmlns="" id="{5E53F7E4-4BCA-4257-812F-77F34A8B39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285875"/>
            <a:ext cx="3311525" cy="247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CC789923-234B-4110-8D8F-8646124C5363}"/>
              </a:ext>
            </a:extLst>
          </p:cNvPr>
          <p:cNvSpPr/>
          <p:nvPr/>
        </p:nvSpPr>
        <p:spPr>
          <a:xfrm>
            <a:off x="1857375" y="714375"/>
            <a:ext cx="5072063" cy="10779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Последствия школьного насилия</a:t>
            </a:r>
            <a:endParaRPr lang="ru-RU" sz="3200" dirty="0">
              <a:latin typeface="Arial" charset="0"/>
              <a:cs typeface="Arial" charset="0"/>
            </a:endParaRPr>
          </a:p>
        </p:txBody>
      </p:sp>
      <p:cxnSp>
        <p:nvCxnSpPr>
          <p:cNvPr id="94213" name="Прямая со стрелкой 3">
            <a:extLst>
              <a:ext uri="{FF2B5EF4-FFF2-40B4-BE49-F238E27FC236}">
                <a16:creationId xmlns:a16="http://schemas.microsoft.com/office/drawing/2014/main" xmlns="" id="{29DC7E9B-2409-4497-B0BA-77EA4F824241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3571875" y="2786063"/>
            <a:ext cx="2071688" cy="21431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94214" name="Прямая со стрелкой 4">
            <a:extLst>
              <a:ext uri="{FF2B5EF4-FFF2-40B4-BE49-F238E27FC236}">
                <a16:creationId xmlns:a16="http://schemas.microsoft.com/office/drawing/2014/main" xmlns="" id="{2FDEE985-5160-4984-A470-36810AF43436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1821657" y="1893093"/>
            <a:ext cx="2000250" cy="192881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94215" name="Прямоугольник 5">
            <a:extLst>
              <a:ext uri="{FF2B5EF4-FFF2-40B4-BE49-F238E27FC236}">
                <a16:creationId xmlns:a16="http://schemas.microsoft.com/office/drawing/2014/main" xmlns="" id="{ED5FC0AE-2017-44F7-A110-F11B3EC948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7188" y="3929063"/>
            <a:ext cx="21431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ru-RU" altLang="en-US" sz="1800" b="1"/>
              <a:t>Падение самооценки, затравленность</a:t>
            </a:r>
          </a:p>
        </p:txBody>
      </p:sp>
      <p:sp>
        <p:nvSpPr>
          <p:cNvPr id="94216" name="Прямоугольник 6">
            <a:extLst>
              <a:ext uri="{FF2B5EF4-FFF2-40B4-BE49-F238E27FC236}">
                <a16:creationId xmlns:a16="http://schemas.microsoft.com/office/drawing/2014/main" xmlns="" id="{7E85CAE7-6F16-4746-B95F-F58FDF3CFA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0438" y="4071938"/>
            <a:ext cx="20002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ru-RU" altLang="en-US" sz="1800" b="1"/>
              <a:t>Проблемы в учёбе и поведении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omoschryadom.ru/content-files/uploads/HelpNear_conflictORbulling_1-1024x102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884</TotalTime>
  <Words>337</Words>
  <Application>Microsoft Office PowerPoint</Application>
  <PresentationFormat>Экран (4:3)</PresentationFormat>
  <Paragraphs>87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Городская</vt:lpstr>
      <vt:lpstr>КЛАССНЫЙ ЧАС «БУЛЛИНГ или КОНФЛИКТ: как защитить себя и друзей.»</vt:lpstr>
      <vt:lpstr>Буллинг-</vt:lpstr>
      <vt:lpstr>Слайд 3</vt:lpstr>
      <vt:lpstr>Слайд 4</vt:lpstr>
      <vt:lpstr>Наиболее распространенные акты буллинга:</vt:lpstr>
      <vt:lpstr>Слайд 6</vt:lpstr>
      <vt:lpstr>УЧАСТНИКИ БУЛЛИНГА  (круг буллинга)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Статья 282. Возбуждение ненависти либо вражды, а равно униженаие человеческого достоинств </vt:lpstr>
      <vt:lpstr>Сайт: ПомощьРядом. рф</vt:lpstr>
      <vt:lpstr>Сайт: ПомощьРядом.рф </vt:lpstr>
      <vt:lpstr>Слайд 22</vt:lpstr>
      <vt:lpstr>Слайд 23</vt:lpstr>
      <vt:lpstr>       ОТВЕТЬТЕ: Да или нет?  Если в отношении тебя происходит буллинг, нужно просто не обращать внимания.   </vt:lpstr>
      <vt:lpstr>     Если в отношении тебя происходит буллинг, нужно просто перетерпеть и никому не рассказывать об этом.  </vt:lpstr>
      <vt:lpstr>     Жертвой буллинга может стать любой человек.</vt:lpstr>
      <vt:lpstr>Слайд 27</vt:lpstr>
      <vt:lpstr>Следует хранить подтверждения фактов регулярных нападений в интернете. </vt:lpstr>
      <vt:lpstr>      Полностью искоренить буллинг, так же, как другие проявления жестокости в виртуальном пространстве и реальной жизни, невозможно.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87</cp:revision>
  <dcterms:created xsi:type="dcterms:W3CDTF">2018-03-15T19:58:37Z</dcterms:created>
  <dcterms:modified xsi:type="dcterms:W3CDTF">2023-11-12T18:15:50Z</dcterms:modified>
</cp:coreProperties>
</file>